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14"/>
  </p:notesMasterIdLst>
  <p:handoutMasterIdLst>
    <p:handoutMasterId r:id="rId15"/>
  </p:handoutMasterIdLst>
  <p:sldIdLst>
    <p:sldId id="256" r:id="rId2"/>
    <p:sldId id="294" r:id="rId3"/>
    <p:sldId id="283" r:id="rId4"/>
    <p:sldId id="284" r:id="rId5"/>
    <p:sldId id="285" r:id="rId6"/>
    <p:sldId id="286" r:id="rId7"/>
    <p:sldId id="287" r:id="rId8"/>
    <p:sldId id="288" r:id="rId9"/>
    <p:sldId id="293" r:id="rId10"/>
    <p:sldId id="289" r:id="rId11"/>
    <p:sldId id="290" r:id="rId12"/>
    <p:sldId id="29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82C5"/>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9" autoAdjust="0"/>
    <p:restoredTop sz="94600" autoAdjust="0"/>
  </p:normalViewPr>
  <p:slideViewPr>
    <p:cSldViewPr snapToGrid="0" snapToObjects="1">
      <p:cViewPr varScale="1">
        <p:scale>
          <a:sx n="82" d="100"/>
          <a:sy n="82" d="100"/>
        </p:scale>
        <p:origin x="156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2/23/2018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909B24-1A0E-4768-A4BF-EACED1AF645A}" type="datetimeFigureOut">
              <a:rPr lang="en-US" smtClean="0"/>
              <a:t>2/23/2018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A03CF7-BB35-472F-A7E0-C0A56DBF2CF5}" type="slidenum">
              <a:rPr lang="en-US" smtClean="0"/>
              <a:t>‹#›</a:t>
            </a:fld>
            <a:endParaRPr lang="en-US"/>
          </a:p>
        </p:txBody>
      </p:sp>
    </p:spTree>
    <p:extLst>
      <p:ext uri="{BB962C8B-B14F-4D97-AF65-F5344CB8AC3E}">
        <p14:creationId xmlns:p14="http://schemas.microsoft.com/office/powerpoint/2010/main" val="38187613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1616342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February 23, 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chemeClr val="tx2">
                  <a:lumMod val="60000"/>
                  <a:lumOff val="40000"/>
                </a:schemeClr>
              </a:buClr>
              <a:defRPr>
                <a:solidFill>
                  <a:schemeClr val="tx1"/>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February 23,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buClr>
                <a:schemeClr val="tx2">
                  <a:lumMod val="60000"/>
                  <a:lumOff val="40000"/>
                </a:schemeClr>
              </a:buClr>
              <a:defRPr sz="3200"/>
            </a:lvl1pPr>
            <a:lvl2pPr marL="788670" indent="-514350">
              <a:buClr>
                <a:srgbClr val="6CB255"/>
              </a:buClr>
              <a:buFont typeface="+mj-lt"/>
              <a:buAutoNum type="alphaLcParenR"/>
              <a:defRPr sz="2800"/>
            </a:lvl2pPr>
            <a:lvl3pPr marL="1371600" indent="-457200">
              <a:buClr>
                <a:srgbClr val="6CB255"/>
              </a:buClr>
              <a:buFont typeface="+mj-lt"/>
              <a:buAutoNum type="alphaLcParenR"/>
              <a:defRPr sz="2400"/>
            </a:lvl3pPr>
            <a:lvl4pPr marL="1828800" indent="-457200">
              <a:buClr>
                <a:srgbClr val="6CB255"/>
              </a:buClr>
              <a:buFont typeface="+mj-lt"/>
              <a:buAutoNum type="alphaLcParenR"/>
              <a:defRPr sz="2000"/>
            </a:lvl4pPr>
            <a:lvl5pPr marL="2286000" indent="-457200">
              <a:buClr>
                <a:srgbClr val="6CB255"/>
              </a:buClr>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Clr>
                <a:schemeClr val="tx2">
                  <a:lumMod val="60000"/>
                  <a:lumOff val="40000"/>
                </a:schemeClr>
              </a:buCl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buClr>
                <a:schemeClr val="tx2">
                  <a:lumMod val="60000"/>
                  <a:lumOff val="40000"/>
                </a:schemeClr>
              </a:buClr>
              <a:defRPr/>
            </a:lvl1pPr>
          </a:lstStyle>
          <a:p>
            <a:fld id="{6EAD5615-7F4F-4584-84D5-CC95918C321F}" type="datetime4">
              <a:rPr lang="en-US" smtClean="0"/>
              <a:pPr/>
              <a:t>February 23, 2018</a:t>
            </a:fld>
            <a:endParaRPr lang="en-US"/>
          </a:p>
        </p:txBody>
      </p:sp>
      <p:sp>
        <p:nvSpPr>
          <p:cNvPr id="6" name="Footer Placeholder 5"/>
          <p:cNvSpPr>
            <a:spLocks noGrp="1"/>
          </p:cNvSpPr>
          <p:nvPr>
            <p:ph type="ftr" sz="quarter" idx="11"/>
          </p:nvPr>
        </p:nvSpPr>
        <p:spPr/>
        <p:txBody>
          <a:bodyPr/>
          <a:lstStyle>
            <a:lvl1pPr>
              <a:buClr>
                <a:schemeClr val="tx2">
                  <a:lumMod val="60000"/>
                  <a:lumOff val="40000"/>
                </a:schemeClr>
              </a:buClr>
              <a:defRPr/>
            </a:lvl1pPr>
          </a:lstStyle>
          <a:p>
            <a:endParaRPr lang="en-US"/>
          </a:p>
        </p:txBody>
      </p:sp>
      <p:sp>
        <p:nvSpPr>
          <p:cNvPr id="7" name="Slide Number Placeholder 6"/>
          <p:cNvSpPr>
            <a:spLocks noGrp="1"/>
          </p:cNvSpPr>
          <p:nvPr>
            <p:ph type="sldNum" sz="quarter" idx="12"/>
          </p:nvPr>
        </p:nvSpPr>
        <p:spPr/>
        <p:txBody>
          <a:bodyPr/>
          <a:lstStyle>
            <a:lvl1pPr>
              <a:buClr>
                <a:schemeClr val="tx2">
                  <a:lumMod val="60000"/>
                  <a:lumOff val="40000"/>
                </a:schemeClr>
              </a:buClr>
              <a:defRPr/>
            </a:lvl1p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lvl1pPr>
              <a:buClr>
                <a:schemeClr val="tx2">
                  <a:lumMod val="60000"/>
                  <a:lumOff val="40000"/>
                </a:schemeClr>
              </a:buClr>
              <a:defRPr>
                <a:solidFill>
                  <a:srgbClr val="6CB255"/>
                </a:solidFill>
              </a:defRPr>
            </a:lvl1p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1_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7"/>
            <a:ext cx="85206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3778833"/>
            <a:ext cx="85206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9948093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February 23, 2018</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 id="2147483921" r:id="rId5"/>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open-sourceinstructionalmaterials@tea.texas.gov"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Texas Education Agency&#10;Advanced Placement&#10;Macroeconomics for AP Courses&#10;PowerPoint Slide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17.8</a:t>
            </a:r>
          </a:p>
        </p:txBody>
      </p:sp>
      <p:pic>
        <p:nvPicPr>
          <p:cNvPr id="2" name="Picture Placeholder 1" descr="The graph shows little relation between the rising (getting larger) and falling of the budget deficit and trade deficit since the 1980s."/>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7956" r="-7956"/>
          <a:stretch>
            <a:fillRect/>
          </a:stretch>
        </p:blipFill>
        <p:spPr>
          <a:xfrm>
            <a:off x="457199" y="1083666"/>
            <a:ext cx="8062913" cy="3500071"/>
          </a:xfrm>
        </p:spPr>
      </p:pic>
      <p:sp>
        <p:nvSpPr>
          <p:cNvPr id="7" name="Text Placeholder 6"/>
          <p:cNvSpPr>
            <a:spLocks noGrp="1"/>
          </p:cNvSpPr>
          <p:nvPr>
            <p:ph type="body" sz="quarter" idx="14"/>
          </p:nvPr>
        </p:nvSpPr>
        <p:spPr>
          <a:xfrm>
            <a:off x="457200" y="4727822"/>
            <a:ext cx="8062912" cy="1166382"/>
          </a:xfrm>
        </p:spPr>
        <p:txBody>
          <a:bodyPr>
            <a:noAutofit/>
          </a:bodyPr>
          <a:lstStyle/>
          <a:p>
            <a:r>
              <a:rPr lang="en-US" sz="1500" b="1" dirty="0">
                <a:solidFill>
                  <a:srgbClr val="6CB255"/>
                </a:solidFill>
              </a:rPr>
              <a:t>U.S. Budget Deficits and Trade Deficits</a:t>
            </a:r>
          </a:p>
          <a:p>
            <a:r>
              <a:rPr lang="en-US" sz="1500" dirty="0"/>
              <a:t>During the 1980s, the budget deficit and the trade deficit declined at the same time. However, since then, the deficits have stopped being twins. The trade deficit grew smaller during the early 1990s, as the budget deficit increased, and then the trade deficit grew larger during the late 1990s as the budget deficit turned into a surplus. During the first half of the 2000s, both budget and trade deficits increased. But, in 2009, the trade deficit declined as the budget deficit increased.</a:t>
            </a:r>
          </a:p>
        </p:txBody>
      </p:sp>
    </p:spTree>
    <p:extLst>
      <p:ext uri="{BB962C8B-B14F-4D97-AF65-F5344CB8AC3E}">
        <p14:creationId xmlns:p14="http://schemas.microsoft.com/office/powerpoint/2010/main" val="28300418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17.9</a:t>
            </a:r>
          </a:p>
        </p:txBody>
      </p:sp>
      <p:pic>
        <p:nvPicPr>
          <p:cNvPr id="2" name="Picture Placeholder 1" descr="This graph shows the demand and supply of foreign currency. The y-axis shows the euro/U.S. dollar exchange rate and the x-axis shows the quantity of dollars traded. As explained in the text, a budget deficit raises the demand for dollars (and lowers the supply of dollars) because foreign investors want to purchase U.S. government debt. The result is a stronger exchange rat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1809" r="-31809"/>
          <a:stretch>
            <a:fillRect/>
          </a:stretch>
        </p:blipFill>
        <p:spPr>
          <a:xfrm>
            <a:off x="457199" y="1006226"/>
            <a:ext cx="8062913" cy="3500071"/>
          </a:xfrm>
        </p:spPr>
      </p:pic>
      <p:sp>
        <p:nvSpPr>
          <p:cNvPr id="7" name="Text Placeholder 6"/>
          <p:cNvSpPr>
            <a:spLocks noGrp="1"/>
          </p:cNvSpPr>
          <p:nvPr>
            <p:ph type="body" sz="quarter" idx="14"/>
          </p:nvPr>
        </p:nvSpPr>
        <p:spPr>
          <a:xfrm>
            <a:off x="457200" y="4611662"/>
            <a:ext cx="8062912" cy="1166382"/>
          </a:xfrm>
        </p:spPr>
        <p:txBody>
          <a:bodyPr>
            <a:noAutofit/>
          </a:bodyPr>
          <a:lstStyle/>
          <a:p>
            <a:r>
              <a:rPr lang="en-US" sz="1450" b="1" dirty="0">
                <a:solidFill>
                  <a:srgbClr val="6CB255"/>
                </a:solidFill>
              </a:rPr>
              <a:t>Budget Deficits and Exchange Rates</a:t>
            </a:r>
          </a:p>
          <a:p>
            <a:r>
              <a:rPr lang="en-US" sz="1450" dirty="0"/>
              <a:t>Imagine the U.S. government increases its borrowing and the funds come from European financial investors. To purchase U.S. government bonds, these European investors need to demand more U.S. dollars on foreign exchange markets, causing the demand for U.S. dollars to shift to the right from D</a:t>
            </a:r>
            <a:r>
              <a:rPr lang="en-US" sz="1450" baseline="-25000" dirty="0"/>
              <a:t>0</a:t>
            </a:r>
            <a:r>
              <a:rPr lang="en-US" sz="1450" dirty="0"/>
              <a:t> to D</a:t>
            </a:r>
            <a:r>
              <a:rPr lang="en-US" sz="1450" baseline="-25000" dirty="0"/>
              <a:t>1</a:t>
            </a:r>
            <a:r>
              <a:rPr lang="en-US" sz="1450" dirty="0"/>
              <a:t>. European financial investors as a group are also less likely to supply U.S. dollars to the foreign exchange markets, causing the supply of U.S. dollars to shift from S</a:t>
            </a:r>
            <a:r>
              <a:rPr lang="en-US" sz="1450" baseline="-25000" dirty="0"/>
              <a:t>0</a:t>
            </a:r>
            <a:r>
              <a:rPr lang="en-US" sz="1450" dirty="0"/>
              <a:t> to S</a:t>
            </a:r>
            <a:r>
              <a:rPr lang="en-US" sz="1450" baseline="-25000" dirty="0"/>
              <a:t>1</a:t>
            </a:r>
            <a:r>
              <a:rPr lang="en-US" sz="1450" dirty="0"/>
              <a:t>. The equilibrium exchange rate strengthens from 0.9 euro/dollar at E</a:t>
            </a:r>
            <a:r>
              <a:rPr lang="en-US" sz="1450" baseline="-25000" dirty="0"/>
              <a:t>0</a:t>
            </a:r>
            <a:r>
              <a:rPr lang="en-US" sz="1450" dirty="0"/>
              <a:t> to 1.05 euros/dollar at E</a:t>
            </a:r>
            <a:r>
              <a:rPr lang="en-US" sz="1450" baseline="-25000" dirty="0"/>
              <a:t>1</a:t>
            </a:r>
            <a:r>
              <a:rPr lang="en-US" sz="1450" dirty="0"/>
              <a:t>.</a:t>
            </a:r>
          </a:p>
        </p:txBody>
      </p:sp>
    </p:spTree>
    <p:extLst>
      <p:ext uri="{BB962C8B-B14F-4D97-AF65-F5344CB8AC3E}">
        <p14:creationId xmlns:p14="http://schemas.microsoft.com/office/powerpoint/2010/main" val="596896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p:nvPr/>
        </p:nvSpPr>
        <p:spPr>
          <a:xfrm>
            <a:off x="516600" y="1384200"/>
            <a:ext cx="8038500" cy="4153500"/>
          </a:xfrm>
          <a:prstGeom prst="rect">
            <a:avLst/>
          </a:prstGeom>
          <a:noFill/>
          <a:ln>
            <a:noFill/>
          </a:ln>
        </p:spPr>
        <p:txBody>
          <a:bodyPr spcFirstLastPara="1" wrap="square" lIns="91425" tIns="91425" rIns="91425" bIns="91425" anchor="t" anchorCtr="0">
            <a:noAutofit/>
          </a:bodyPr>
          <a:lstStyle/>
          <a:p>
            <a:pPr>
              <a:lnSpc>
                <a:spcPct val="115000"/>
              </a:lnSpc>
              <a:buClr>
                <a:schemeClr val="dk1"/>
              </a:buClr>
              <a:buSzPts val="1100"/>
            </a:pPr>
            <a:r>
              <a:rPr lang="en" sz="2400" b="1">
                <a:solidFill>
                  <a:srgbClr val="222E65"/>
                </a:solidFill>
                <a:latin typeface="Prompt"/>
                <a:ea typeface="Prompt"/>
                <a:cs typeface="Prompt"/>
                <a:sym typeface="Prompt"/>
              </a:rPr>
              <a:t>Instructional Support Ancillaries for TEA AP</a:t>
            </a:r>
            <a:r>
              <a:rPr lang="en" sz="2400" b="1" baseline="30000">
                <a:solidFill>
                  <a:srgbClr val="222E65"/>
                </a:solidFill>
                <a:latin typeface="Prompt"/>
                <a:ea typeface="Prompt"/>
                <a:cs typeface="Prompt"/>
                <a:sym typeface="Prompt"/>
              </a:rPr>
              <a:t>®</a:t>
            </a:r>
            <a:r>
              <a:rPr lang="en" sz="2400" b="1">
                <a:solidFill>
                  <a:srgbClr val="222E65"/>
                </a:solidFill>
                <a:latin typeface="Prompt"/>
                <a:ea typeface="Prompt"/>
                <a:cs typeface="Prompt"/>
                <a:sym typeface="Prompt"/>
              </a:rPr>
              <a:t> Macroeconomics</a:t>
            </a:r>
            <a:endParaRPr sz="2400" b="1">
              <a:solidFill>
                <a:srgbClr val="222E65"/>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The following materials are available to support instruction of TEA AP</a:t>
            </a:r>
            <a:r>
              <a:rPr lang="en" sz="1100" baseline="30000">
                <a:solidFill>
                  <a:schemeClr val="dk1"/>
                </a:solidFill>
                <a:latin typeface="Prompt"/>
                <a:ea typeface="Prompt"/>
                <a:cs typeface="Prompt"/>
                <a:sym typeface="Prompt"/>
              </a:rPr>
              <a:t>®</a:t>
            </a:r>
            <a:r>
              <a:rPr lang="en" sz="1100">
                <a:solidFill>
                  <a:schemeClr val="dk1"/>
                </a:solidFill>
                <a:latin typeface="Prompt"/>
                <a:ea typeface="Prompt"/>
                <a:cs typeface="Prompt"/>
                <a:sym typeface="Prompt"/>
              </a:rPr>
              <a:t> Macroeconomics: </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PowerPoint Slides</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Instructor’s Solution Manual</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Alignment Map</a:t>
            </a:r>
            <a:endParaRPr sz="1100" i="1">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If you are an instructor and want to obtain these ancillaries, please use your official school email to send a request to the TEA using the following email address:</a:t>
            </a:r>
            <a:endParaRPr sz="1100">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u="sng">
                <a:solidFill>
                  <a:srgbClr val="1155CC"/>
                </a:solidFill>
                <a:latin typeface="Prompt"/>
                <a:ea typeface="Prompt"/>
                <a:cs typeface="Prompt"/>
                <a:sym typeface="Prompt"/>
                <a:hlinkClick r:id="rId3"/>
              </a:rPr>
              <a:t>open-sourceinstructionalmaterials@tea.texas.gov</a:t>
            </a:r>
            <a:endParaRPr sz="1100">
              <a:solidFill>
                <a:schemeClr val="dk1"/>
              </a:solidFill>
              <a:latin typeface="Prompt"/>
              <a:ea typeface="Prompt"/>
              <a:cs typeface="Prompt"/>
              <a:sym typeface="Prompt"/>
            </a:endParaRPr>
          </a:p>
          <a:p>
            <a:pPr>
              <a:lnSpc>
                <a:spcPct val="115000"/>
              </a:lnSpc>
              <a:spcBef>
                <a:spcPts val="300"/>
              </a:spcBef>
              <a:spcAft>
                <a:spcPts val="300"/>
              </a:spcAft>
              <a:buClr>
                <a:schemeClr val="dk1"/>
              </a:buClr>
              <a:buSzPts val="1100"/>
            </a:pPr>
            <a:r>
              <a:rPr lang="en" sz="1100">
                <a:solidFill>
                  <a:schemeClr val="dk1"/>
                </a:solidFill>
                <a:latin typeface="Prompt"/>
                <a:ea typeface="Prompt"/>
                <a:cs typeface="Prompt"/>
                <a:sym typeface="Prompt"/>
              </a:rPr>
              <a:t>Please include information about the title for which you need ancillary materials.</a:t>
            </a:r>
            <a:endParaRPr/>
          </a:p>
        </p:txBody>
      </p:sp>
    </p:spTree>
    <p:extLst>
      <p:ext uri="{BB962C8B-B14F-4D97-AF65-F5344CB8AC3E}">
        <p14:creationId xmlns:p14="http://schemas.microsoft.com/office/powerpoint/2010/main" val="2707254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8872" y="2451961"/>
            <a:ext cx="8062912" cy="3598783"/>
          </a:xfrm>
          <a:effectLst>
            <a:reflection endPos="0" dir="5400000" sy="-100000" algn="bl" rotWithShape="0"/>
          </a:effectLst>
        </p:spPr>
        <p:txBody>
          <a:bodyPr anchor="ctr">
            <a:noAutofit/>
          </a:bodyPr>
          <a:lstStyle/>
          <a:p>
            <a:pPr algn="just"/>
            <a:r>
              <a:rPr lang="en-US" sz="1600" dirty="0">
                <a:solidFill>
                  <a:schemeClr val="tx1"/>
                </a:solidFill>
              </a:rPr>
              <a:t>This instructional material is provided through a Texas Education Agency (TEA) initiative to provide high-quality open-source instructional materials to districts free of charge. It was created by OpenStax under a contract with the TEA. For more detail on the initiative, its funding, and this overall project, please see the textbook preface.</a:t>
            </a:r>
          </a:p>
          <a:p>
            <a:pPr algn="just"/>
            <a:r>
              <a:rPr lang="en-US" sz="1600" dirty="0">
                <a:solidFill>
                  <a:schemeClr val="tx1"/>
                </a:solidFill>
              </a:rPr>
              <a:t> </a:t>
            </a:r>
          </a:p>
          <a:p>
            <a:pPr algn="just"/>
            <a:r>
              <a:rPr lang="en-US" sz="1600" dirty="0">
                <a:solidFill>
                  <a:schemeClr val="tx1"/>
                </a:solidFill>
              </a:rPr>
              <a:t>The images within this PowerPoint file are intended for classroom use and other educational applications. </a:t>
            </a:r>
          </a:p>
          <a:p>
            <a:pPr algn="just"/>
            <a:r>
              <a:rPr lang="en-US" sz="1600" dirty="0">
                <a:solidFill>
                  <a:schemeClr val="tx1"/>
                </a:solidFill>
              </a:rPr>
              <a:t>While all of the images are openly licensed, their sources vary. If reusing, sharing, or redistributing these images, proper attribution must given to the original copyright holder of the material. Credit lines at the end of each image caption indicate the entity or individual to be credited. If an image has no credit line, it is copyrighted by OpenStax and should be attributed to OpenStax, Rice University.</a:t>
            </a:r>
          </a:p>
        </p:txBody>
      </p:sp>
      <p:sp>
        <p:nvSpPr>
          <p:cNvPr id="3" name="Title 4"/>
          <p:cNvSpPr txBox="1">
            <a:spLocks/>
          </p:cNvSpPr>
          <p:nvPr/>
        </p:nvSpPr>
        <p:spPr>
          <a:xfrm>
            <a:off x="498872" y="772083"/>
            <a:ext cx="8062912" cy="659535"/>
          </a:xfrm>
          <a:prstGeom prst="rect">
            <a:avLst/>
          </a:prstGeom>
        </p:spPr>
        <p:txBody>
          <a:bodyPr/>
          <a:lstStyle>
            <a:lvl1pPr algn="l" defTabSz="914400" rtl="0" eaLnBrk="1" latinLnBrk="0" hangingPunct="1">
              <a:spcBef>
                <a:spcPct val="0"/>
              </a:spcBef>
              <a:buNone/>
              <a:defRPr sz="2400" kern="1200" cap="all" spc="-60" baseline="0">
                <a:solidFill>
                  <a:srgbClr val="6CB255"/>
                </a:solidFill>
                <a:latin typeface="+mj-lt"/>
                <a:ea typeface="+mj-ea"/>
                <a:cs typeface="+mj-cs"/>
              </a:defRPr>
            </a:lvl1pPr>
          </a:lstStyle>
          <a:p>
            <a:pPr algn="ctr"/>
            <a:r>
              <a:rPr lang="en-US" sz="3600" dirty="0"/>
              <a:t>Macroeconomics</a:t>
            </a:r>
          </a:p>
        </p:txBody>
      </p:sp>
      <p:sp>
        <p:nvSpPr>
          <p:cNvPr id="6" name="Rectangle 5"/>
          <p:cNvSpPr/>
          <p:nvPr/>
        </p:nvSpPr>
        <p:spPr>
          <a:xfrm>
            <a:off x="497447" y="1474600"/>
            <a:ext cx="8065007" cy="738664"/>
          </a:xfrm>
          <a:prstGeom prst="rect">
            <a:avLst/>
          </a:prstGeom>
        </p:spPr>
        <p:txBody>
          <a:bodyPr wrap="square">
            <a:spAutoFit/>
          </a:bodyPr>
          <a:lstStyle/>
          <a:p>
            <a:pPr algn="ctr"/>
            <a:r>
              <a:rPr lang="en-US" sz="2400" b="1" dirty="0">
                <a:solidFill>
                  <a:srgbClr val="212F62"/>
                </a:solidFill>
              </a:rPr>
              <a:t>Chapter 17 The Impacts of Government Borrowing</a:t>
            </a:r>
            <a:endParaRPr lang="en-US" sz="2400" b="1" dirty="0">
              <a:solidFill>
                <a:srgbClr val="212F62"/>
              </a:solidFill>
              <a:ea typeface="Arial"/>
              <a:cs typeface="Arial"/>
            </a:endParaRPr>
          </a:p>
          <a:p>
            <a:pPr algn="ctr"/>
            <a:r>
              <a:rPr lang="en-US" dirty="0">
                <a:ea typeface="Arial"/>
                <a:cs typeface="Arial"/>
              </a:rPr>
              <a:t>PowerPoint</a:t>
            </a:r>
            <a:r>
              <a:rPr lang="en-US" dirty="0"/>
              <a:t> Image Slideshow</a:t>
            </a:r>
          </a:p>
        </p:txBody>
      </p:sp>
    </p:spTree>
    <p:extLst>
      <p:ext uri="{BB962C8B-B14F-4D97-AF65-F5344CB8AC3E}">
        <p14:creationId xmlns:p14="http://schemas.microsoft.com/office/powerpoint/2010/main" val="1795292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17.1</a:t>
            </a:r>
          </a:p>
        </p:txBody>
      </p:sp>
      <p:pic>
        <p:nvPicPr>
          <p:cNvPr id="2" name="Picture Placeholder 1" descr="This is a photograph of Lyndon B. Johnson in front of a chalkboard."/>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1430" r="-11430"/>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President Lyndon B. Johnson</a:t>
            </a:r>
            <a:endParaRPr lang="en-US" sz="1600" dirty="0"/>
          </a:p>
          <a:p>
            <a:r>
              <a:rPr lang="en-US" sz="1600" dirty="0"/>
              <a:t>President Lyndon Johnson played a pivotal role in financing higher education. (modification of image by LBJ Museum &amp; Library)</a:t>
            </a:r>
          </a:p>
        </p:txBody>
      </p:sp>
    </p:spTree>
    <p:extLst>
      <p:ext uri="{BB962C8B-B14F-4D97-AF65-F5344CB8AC3E}">
        <p14:creationId xmlns:p14="http://schemas.microsoft.com/office/powerpoint/2010/main" val="1280932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17.2</a:t>
            </a:r>
          </a:p>
        </p:txBody>
      </p:sp>
      <p:pic>
        <p:nvPicPr>
          <p:cNvPr id="2" name="Picture Placeholder 1" descr="Following from the national savings and investment identity, charts (a) and (b) show what happens to investment, private savings, and the trade deficit when the budget deficit rises (or the budget surplus falls). (a) If the budget deficit rises (or the government budget surplus falls), the results could be (1) domestic private investment falls or (2) private savings rise or (3) the trade deficit increases (or a trade surplus diminishes). The opposite results of each are achieved when the budget deficit falls (or the budget surplus rises) as shown in image (b)."/>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6063" b="-26063"/>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Effects of Change in Budget Surplus or Deficit on Investment, Savings, and the Trade Balance</a:t>
            </a:r>
            <a:endParaRPr lang="en-US" sz="1600" dirty="0"/>
          </a:p>
          <a:p>
            <a:r>
              <a:rPr lang="en-US" sz="1600" dirty="0"/>
              <a:t>Chart </a:t>
            </a:r>
            <a:r>
              <a:rPr lang="en-US" sz="1600" dirty="0">
                <a:solidFill>
                  <a:srgbClr val="6CB255"/>
                </a:solidFill>
              </a:rPr>
              <a:t>(a) </a:t>
            </a:r>
            <a:r>
              <a:rPr lang="en-US" sz="1600" dirty="0"/>
              <a:t>shows the potential results when the budget deficit rises—or budget surplus falls. Chart </a:t>
            </a:r>
            <a:r>
              <a:rPr lang="en-US" sz="1600" dirty="0">
                <a:solidFill>
                  <a:srgbClr val="6CB255"/>
                </a:solidFill>
              </a:rPr>
              <a:t>(b) </a:t>
            </a:r>
            <a:r>
              <a:rPr lang="en-US" sz="1600" dirty="0"/>
              <a:t>shows the potential results when the budget deficit falls—or budget surplus rises.</a:t>
            </a:r>
          </a:p>
        </p:txBody>
      </p:sp>
    </p:spTree>
    <p:extLst>
      <p:ext uri="{BB962C8B-B14F-4D97-AF65-F5344CB8AC3E}">
        <p14:creationId xmlns:p14="http://schemas.microsoft.com/office/powerpoint/2010/main" val="101720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17.3</a:t>
            </a:r>
          </a:p>
        </p:txBody>
      </p:sp>
      <p:pic>
        <p:nvPicPr>
          <p:cNvPr id="2" name="Picture Placeholder 1" descr="The graph shows U.S. government budgets and surpluses from 1977 to 2014. The United States has only had two years without a government budget deficit. In the 1980s the deficit hovered above –$200 million, gradually becoming a surplus by the end of 1990s. From 2000 onward, the deficit grew rapidly to –$600 million. The deficit was at its worst in 2009, at close to $1.6 trillion, following the Great Recession. In 2014, it was around –$514 million."/>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27907" r="-27907"/>
          <a:stretch>
            <a:fillRect/>
          </a:stretch>
        </p:blipFill>
        <p:spPr/>
      </p:pic>
      <p:sp>
        <p:nvSpPr>
          <p:cNvPr id="7" name="Text Placeholder 6"/>
          <p:cNvSpPr>
            <a:spLocks noGrp="1"/>
          </p:cNvSpPr>
          <p:nvPr>
            <p:ph type="body" sz="quarter" idx="14"/>
          </p:nvPr>
        </p:nvSpPr>
        <p:spPr/>
        <p:txBody>
          <a:bodyPr rIns="25400">
            <a:noAutofit/>
          </a:bodyPr>
          <a:lstStyle/>
          <a:p>
            <a:r>
              <a:rPr lang="en-US" sz="1500" b="1" dirty="0">
                <a:solidFill>
                  <a:srgbClr val="6CB255"/>
                </a:solidFill>
              </a:rPr>
              <a:t>United States On-Budget, Surplus, and Deficit, 1977–2014 (in millions of dollars)</a:t>
            </a:r>
          </a:p>
          <a:p>
            <a:r>
              <a:rPr lang="en-US" sz="1500" dirty="0"/>
              <a:t>The United States has run a budget deficit for over more than 30 years, with the exception of 1999 and 2000. Military expenditures, entitlement programs, and the decrease in tax revenue coupled with increased safety net support during the Great Recession are major contributors to the dramatic increases in the deficit after 2008. (credit: Office of Management and Budget)</a:t>
            </a:r>
          </a:p>
        </p:txBody>
      </p:sp>
    </p:spTree>
    <p:extLst>
      <p:ext uri="{BB962C8B-B14F-4D97-AF65-F5344CB8AC3E}">
        <p14:creationId xmlns:p14="http://schemas.microsoft.com/office/powerpoint/2010/main" val="3657520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17.4</a:t>
            </a:r>
          </a:p>
        </p:txBody>
      </p:sp>
      <p:pic>
        <p:nvPicPr>
          <p:cNvPr id="2" name="Picture Placeholder 1" descr="The graph shows that in the case of the United States, since 1980 government borrowing and private investment have often risen and fallen in tandem. The y-axis shows U.S. government deficits/surpluses and private investment as a portion of GDP. The x-axis plots years from 1980 to 2014. It suggests that reduced government borrowing can free up capital for private investment."/>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7106" r="-17106"/>
          <a:stretch>
            <a:fillRect/>
          </a:stretch>
        </p:blipFill>
        <p:spPr/>
      </p:pic>
      <p:sp>
        <p:nvSpPr>
          <p:cNvPr id="7" name="Text Placeholder 6"/>
          <p:cNvSpPr>
            <a:spLocks noGrp="1"/>
          </p:cNvSpPr>
          <p:nvPr>
            <p:ph type="body" sz="quarter" idx="14"/>
          </p:nvPr>
        </p:nvSpPr>
        <p:spPr/>
        <p:txBody>
          <a:bodyPr>
            <a:noAutofit/>
          </a:bodyPr>
          <a:lstStyle/>
          <a:p>
            <a:r>
              <a:rPr lang="en-US" sz="1500" b="1" dirty="0">
                <a:solidFill>
                  <a:srgbClr val="6CB255"/>
                </a:solidFill>
              </a:rPr>
              <a:t>U.S. Budget Deficits/Surpluses and Private Investment</a:t>
            </a:r>
          </a:p>
          <a:p>
            <a:r>
              <a:rPr lang="en-US" sz="1500" dirty="0"/>
              <a:t>The connection between private savings and flows of international capital plays a role in budget deficits and surpluses. Consequently, government borrowing and private investment sometimes rise and fall together. For example, the 1990s show a pattern in which reduced government borrowing helped to reduce crowding out so that more funds were available for private investment.</a:t>
            </a:r>
          </a:p>
        </p:txBody>
      </p:sp>
    </p:spTree>
    <p:extLst>
      <p:ext uri="{BB962C8B-B14F-4D97-AF65-F5344CB8AC3E}">
        <p14:creationId xmlns:p14="http://schemas.microsoft.com/office/powerpoint/2010/main" val="4206984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17.5</a:t>
            </a:r>
          </a:p>
        </p:txBody>
      </p:sp>
      <p:pic>
        <p:nvPicPr>
          <p:cNvPr id="2" name="Picture Placeholder 1" descr="The graph plots the downward-sloping demand and upward-sloping supply of financial capital. The y-axis is the interest rate (also known as the “price” of financial capital) and the x-axis shows the quantity of financial capital as a percentage of GDP. An increase in government borrowing increases the quantity of financial capital demanded at all interest rates. This is a rightward shift in the demand for financial capital. The graph shows that the equilibrium interest rate will ris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0628" r="-30628"/>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Budget Deficits and Interest Rates</a:t>
            </a:r>
          </a:p>
          <a:p>
            <a:r>
              <a:rPr lang="en-US" sz="1600" dirty="0"/>
              <a:t>In the financial market, an increase in government borrowing can shift the demand curve for financial capital to the right, from D</a:t>
            </a:r>
            <a:r>
              <a:rPr lang="en-US" sz="1600" baseline="-25000" dirty="0"/>
              <a:t>0</a:t>
            </a:r>
            <a:r>
              <a:rPr lang="en-US" sz="1600" dirty="0"/>
              <a:t> to D</a:t>
            </a:r>
            <a:r>
              <a:rPr lang="en-US" sz="1600" baseline="-25000" dirty="0"/>
              <a:t>1</a:t>
            </a:r>
            <a:r>
              <a:rPr lang="en-US" sz="1600" dirty="0"/>
              <a:t>. As the equilibrium interest rate shifts from E</a:t>
            </a:r>
            <a:r>
              <a:rPr lang="en-US" sz="1600" baseline="-25000" dirty="0"/>
              <a:t>0</a:t>
            </a:r>
            <a:r>
              <a:rPr lang="en-US" sz="1600" dirty="0"/>
              <a:t> to E</a:t>
            </a:r>
            <a:r>
              <a:rPr lang="en-US" sz="1600" baseline="-25000" dirty="0"/>
              <a:t>1</a:t>
            </a:r>
            <a:r>
              <a:rPr lang="en-US" sz="1600" dirty="0"/>
              <a:t>, the interest rate rises from 5 percent to 6 percent in this example. The higher interest rate is one economic mechanism by which government borrowing can crowd out private investment.</a:t>
            </a:r>
          </a:p>
        </p:txBody>
      </p:sp>
    </p:spTree>
    <p:extLst>
      <p:ext uri="{BB962C8B-B14F-4D97-AF65-F5344CB8AC3E}">
        <p14:creationId xmlns:p14="http://schemas.microsoft.com/office/powerpoint/2010/main" val="4919870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17.6</a:t>
            </a:r>
          </a:p>
        </p:txBody>
      </p:sp>
      <p:pic>
        <p:nvPicPr>
          <p:cNvPr id="3" name="Picture Placeholder 2" descr="The line graph shows that government spending on education has continually increased from 1998 up until 2006, where it leveled off. In 2008, it increased dramatically from $35 to over $70 million. Since 2010, spending has steadily decreased to a little over $40 million in 2014."/>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1317" r="-11317"/>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Total Spending for Elementary, Secondary, and Vocational Education (1998–2014) in the United States</a:t>
            </a:r>
            <a:endParaRPr lang="en-US" sz="1600" dirty="0"/>
          </a:p>
          <a:p>
            <a:r>
              <a:rPr lang="en-US" sz="1600" dirty="0"/>
              <a:t>The graph shows that government spending on education was increasing continually up until 2006, when it leveled off until 2008, then increased dramatically. Since 2010, spending has decreased steadily. (credit: Office of Management and Budget)</a:t>
            </a:r>
          </a:p>
        </p:txBody>
      </p:sp>
    </p:spTree>
    <p:extLst>
      <p:ext uri="{BB962C8B-B14F-4D97-AF65-F5344CB8AC3E}">
        <p14:creationId xmlns:p14="http://schemas.microsoft.com/office/powerpoint/2010/main" val="10537764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17.7</a:t>
            </a:r>
          </a:p>
        </p:txBody>
      </p:sp>
      <p:pic>
        <p:nvPicPr>
          <p:cNvPr id="2" name="Picture Placeholder 1" descr="The graph shows that government borrowing and private investment sometimes rise and fall together. For example, between 1980 and 1984 the deficit as a percentage of GDP fell from –5 to –2% and the gross private savings as a percentage of GDP also fell from 22% to 20%. In 2014, the gross private savings as around 20%, and the budget deficit/surplus was closer to –3%."/>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7321" r="-7321"/>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U.S. Budget Deficits and Private Savings</a:t>
            </a:r>
            <a:endParaRPr lang="en-US" sz="1600" dirty="0"/>
          </a:p>
          <a:p>
            <a:r>
              <a:rPr lang="en-US" sz="1600" dirty="0"/>
              <a:t>The theory of Ricardian equivalence suggests that any increase in government borrowing is offset by additional private saving, whereas any decrease in government borrowing will be offset by reduced private saving. Sometimes this theory holds true, and sometimes it does not hold true at all. (U.S. Department of Commerce, 2013)</a:t>
            </a:r>
          </a:p>
        </p:txBody>
      </p:sp>
    </p:spTree>
    <p:extLst>
      <p:ext uri="{BB962C8B-B14F-4D97-AF65-F5344CB8AC3E}">
        <p14:creationId xmlns:p14="http://schemas.microsoft.com/office/powerpoint/2010/main" val="28474916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287</TotalTime>
  <Words>852</Words>
  <Application>Microsoft Office PowerPoint</Application>
  <PresentationFormat>On-screen Show (4:3)</PresentationFormat>
  <Paragraphs>42</Paragraphs>
  <Slides>12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Arial Black</vt:lpstr>
      <vt:lpstr>Calibri</vt:lpstr>
      <vt:lpstr>Prompt</vt:lpstr>
      <vt:lpstr>Essential</vt:lpstr>
      <vt:lpstr>PowerPoint Presentation</vt:lpstr>
      <vt:lpstr>PowerPoint Presentation</vt:lpstr>
      <vt:lpstr>Figure 17.1</vt:lpstr>
      <vt:lpstr>Figure 17.2</vt:lpstr>
      <vt:lpstr>Figure 17.3</vt:lpstr>
      <vt:lpstr>Figure 17.4</vt:lpstr>
      <vt:lpstr>Figure 17.5</vt:lpstr>
      <vt:lpstr>Figure 17.6</vt:lpstr>
      <vt:lpstr>Figure 17.7</vt:lpstr>
      <vt:lpstr>Figure 17.8</vt:lpstr>
      <vt:lpstr>Figure 17.9</vt:lpstr>
      <vt:lpstr>PowerPoint Presentation</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dc:title>
  <dc:creator>Spuddy McSpare</dc:creator>
  <cp:lastModifiedBy>Brite, Tammy</cp:lastModifiedBy>
  <cp:revision>54</cp:revision>
  <dcterms:created xsi:type="dcterms:W3CDTF">2012-06-04T02:13:36Z</dcterms:created>
  <dcterms:modified xsi:type="dcterms:W3CDTF">2018-02-23T22:38:43Z</dcterms:modified>
</cp:coreProperties>
</file>