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notesMasterIdLst>
    <p:notesMasterId r:id="rId16"/>
  </p:notesMasterIdLst>
  <p:handoutMasterIdLst>
    <p:handoutMasterId r:id="rId17"/>
  </p:handoutMasterIdLst>
  <p:sldIdLst>
    <p:sldId id="256" r:id="rId2"/>
    <p:sldId id="283" r:id="rId3"/>
    <p:sldId id="284" r:id="rId4"/>
    <p:sldId id="286" r:id="rId5"/>
    <p:sldId id="293" r:id="rId6"/>
    <p:sldId id="280" r:id="rId7"/>
    <p:sldId id="282" r:id="rId8"/>
    <p:sldId id="294" r:id="rId9"/>
    <p:sldId id="292" r:id="rId10"/>
    <p:sldId id="291" r:id="rId11"/>
    <p:sldId id="290" r:id="rId12"/>
    <p:sldId id="289" r:id="rId13"/>
    <p:sldId id="288" r:id="rId14"/>
    <p:sldId id="295"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482C5"/>
    <a:srgbClr val="E5D419"/>
    <a:srgbClr val="6CB255"/>
    <a:srgbClr val="212F62"/>
    <a:srgbClr val="72A510"/>
    <a:srgbClr val="A4EC1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9" autoAdjust="0"/>
    <p:restoredTop sz="94600" autoAdjust="0"/>
  </p:normalViewPr>
  <p:slideViewPr>
    <p:cSldViewPr snapToGrid="0" snapToObjects="1">
      <p:cViewPr varScale="1">
        <p:scale>
          <a:sx n="82" d="100"/>
          <a:sy n="82" d="100"/>
        </p:scale>
        <p:origin x="1566"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48D041A-73BB-E643-A8C7-50D88C2F22F5}" type="datetimeFigureOut">
              <a:rPr lang="en-US" smtClean="0"/>
              <a:t>2/23/2018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36EFEC5-3018-A548-B247-453C6EC1EC1A}" type="slidenum">
              <a:rPr lang="en-US" smtClean="0"/>
              <a:t>‹#›</a:t>
            </a:fld>
            <a:endParaRPr lang="en-US"/>
          </a:p>
        </p:txBody>
      </p:sp>
    </p:spTree>
    <p:extLst>
      <p:ext uri="{BB962C8B-B14F-4D97-AF65-F5344CB8AC3E}">
        <p14:creationId xmlns:p14="http://schemas.microsoft.com/office/powerpoint/2010/main" val="13300572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7F550BC-4A06-4F0F-8703-C111A389B70E}" type="datetimeFigureOut">
              <a:rPr lang="en-US" smtClean="0"/>
              <a:t>2/23/2018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A7DE644-4E7C-4F3A-ADEA-00428B86D81C}" type="slidenum">
              <a:rPr lang="en-US" smtClean="0"/>
              <a:t>‹#›</a:t>
            </a:fld>
            <a:endParaRPr lang="en-US"/>
          </a:p>
        </p:txBody>
      </p:sp>
    </p:spTree>
    <p:extLst>
      <p:ext uri="{BB962C8B-B14F-4D97-AF65-F5344CB8AC3E}">
        <p14:creationId xmlns:p14="http://schemas.microsoft.com/office/powerpoint/2010/main" val="5846786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6079463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1326"/>
            <a:ext cx="8062912" cy="659535"/>
          </a:xfrm>
        </p:spPr>
        <p:txBody>
          <a:bodyPr/>
          <a:lstStyle>
            <a:lvl1pPr>
              <a:defRPr>
                <a:solidFill>
                  <a:srgbClr val="6CB255"/>
                </a:solidFill>
              </a:defRPr>
            </a:lvl1pPr>
          </a:lstStyle>
          <a:p>
            <a:r>
              <a:rPr lang="en-US" dirty="0"/>
              <a:t>Click to edit</a:t>
            </a:r>
          </a:p>
        </p:txBody>
      </p:sp>
      <p:sp>
        <p:nvSpPr>
          <p:cNvPr id="5" name="Date Placeholder 4"/>
          <p:cNvSpPr>
            <a:spLocks noGrp="1"/>
          </p:cNvSpPr>
          <p:nvPr>
            <p:ph type="dt" sz="half" idx="10"/>
          </p:nvPr>
        </p:nvSpPr>
        <p:spPr/>
        <p:txBody>
          <a:bodyPr/>
          <a:lstStyle/>
          <a:p>
            <a:fld id="{79B19C71-EC74-44AF-B27E-FC7DC3C3A61D}" type="datetime4">
              <a:rPr lang="en-US" smtClean="0"/>
              <a:pPr/>
              <a:t>February 23, 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
        <p:nvSpPr>
          <p:cNvPr id="9" name="Picture Placeholder 8"/>
          <p:cNvSpPr>
            <a:spLocks noGrp="1"/>
          </p:cNvSpPr>
          <p:nvPr>
            <p:ph type="pic" sz="quarter" idx="13"/>
          </p:nvPr>
        </p:nvSpPr>
        <p:spPr>
          <a:xfrm>
            <a:off x="457199" y="1107618"/>
            <a:ext cx="4031619" cy="4607689"/>
          </a:xfrm>
        </p:spPr>
        <p:txBody>
          <a:bodyPr/>
          <a:lstStyle/>
          <a:p>
            <a:endParaRPr lang="en-US" dirty="0"/>
          </a:p>
        </p:txBody>
      </p:sp>
      <p:sp>
        <p:nvSpPr>
          <p:cNvPr id="11" name="Text Placeholder 10"/>
          <p:cNvSpPr>
            <a:spLocks noGrp="1"/>
          </p:cNvSpPr>
          <p:nvPr>
            <p:ph type="body" sz="quarter" idx="14"/>
          </p:nvPr>
        </p:nvSpPr>
        <p:spPr>
          <a:xfrm>
            <a:off x="4606925" y="1107618"/>
            <a:ext cx="3913188" cy="4607382"/>
          </a:xfrm>
        </p:spPr>
        <p:txBody>
          <a:bodyPr/>
          <a:lstStyle>
            <a:lvl1pPr>
              <a:buClr>
                <a:schemeClr val="tx2">
                  <a:lumMod val="60000"/>
                  <a:lumOff val="40000"/>
                </a:schemeClr>
              </a:buClr>
              <a:defRPr>
                <a:solidFill>
                  <a:schemeClr val="tx1"/>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3333F43-3E86-47E4-BFBB-2476D384E1C6}" type="datetime4">
              <a:rPr lang="en-US" smtClean="0"/>
              <a:pPr/>
              <a:t>February 23, 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457200" y="241326"/>
            <a:ext cx="8062912" cy="659535"/>
          </a:xfrm>
        </p:spPr>
        <p:txBody>
          <a:bodyPr/>
          <a:lstStyle>
            <a:lvl1pPr>
              <a:defRPr>
                <a:solidFill>
                  <a:srgbClr val="6CB255"/>
                </a:solidFill>
              </a:defRPr>
            </a:lvl1pPr>
          </a:lstStyle>
          <a:p>
            <a:r>
              <a:rPr lang="en-US" dirty="0"/>
              <a:t>Click to edit</a:t>
            </a:r>
          </a:p>
        </p:txBody>
      </p:sp>
      <p:sp>
        <p:nvSpPr>
          <p:cNvPr id="8" name="Picture Placeholder 8"/>
          <p:cNvSpPr>
            <a:spLocks noGrp="1"/>
          </p:cNvSpPr>
          <p:nvPr>
            <p:ph type="pic" sz="quarter" idx="13"/>
          </p:nvPr>
        </p:nvSpPr>
        <p:spPr>
          <a:xfrm>
            <a:off x="457199" y="1122386"/>
            <a:ext cx="8062913" cy="3500071"/>
          </a:xfrm>
        </p:spPr>
        <p:txBody>
          <a:bodyPr/>
          <a:lstStyle/>
          <a:p>
            <a:endParaRPr lang="en-US" dirty="0"/>
          </a:p>
        </p:txBody>
      </p:sp>
      <p:sp>
        <p:nvSpPr>
          <p:cNvPr id="9" name="Text Placeholder 10"/>
          <p:cNvSpPr>
            <a:spLocks noGrp="1"/>
          </p:cNvSpPr>
          <p:nvPr>
            <p:ph type="body" sz="quarter" idx="14"/>
          </p:nvPr>
        </p:nvSpPr>
        <p:spPr>
          <a:xfrm>
            <a:off x="457200" y="4843982"/>
            <a:ext cx="8062912"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buClr>
                <a:schemeClr val="tx2">
                  <a:lumMod val="60000"/>
                  <a:lumOff val="40000"/>
                </a:schemeClr>
              </a:buClr>
              <a:defRPr sz="3200"/>
            </a:lvl1pPr>
            <a:lvl2pPr marL="788670" indent="-514350">
              <a:buClr>
                <a:srgbClr val="6CB255"/>
              </a:buClr>
              <a:buFont typeface="+mj-lt"/>
              <a:buAutoNum type="alphaLcParenR"/>
              <a:defRPr sz="2800"/>
            </a:lvl2pPr>
            <a:lvl3pPr marL="1371600" indent="-457200">
              <a:buClr>
                <a:srgbClr val="6CB255"/>
              </a:buClr>
              <a:buFont typeface="+mj-lt"/>
              <a:buAutoNum type="alphaLcParenR"/>
              <a:defRPr sz="2400"/>
            </a:lvl3pPr>
            <a:lvl4pPr marL="1828800" indent="-457200">
              <a:buClr>
                <a:srgbClr val="6CB255"/>
              </a:buClr>
              <a:buFont typeface="+mj-lt"/>
              <a:buAutoNum type="alphaLcParenR"/>
              <a:defRPr sz="2000"/>
            </a:lvl4pPr>
            <a:lvl5pPr marL="2286000" indent="-457200">
              <a:buClr>
                <a:srgbClr val="6CB255"/>
              </a:buClr>
              <a:buFont typeface="+mj-lt"/>
              <a:buAutoNum type="alphaLcParen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Clr>
                <a:schemeClr val="tx2">
                  <a:lumMod val="60000"/>
                  <a:lumOff val="40000"/>
                </a:schemeClr>
              </a:buCl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lvl1pPr>
              <a:buClr>
                <a:schemeClr val="tx2">
                  <a:lumMod val="60000"/>
                  <a:lumOff val="40000"/>
                </a:schemeClr>
              </a:buClr>
              <a:defRPr/>
            </a:lvl1pPr>
          </a:lstStyle>
          <a:p>
            <a:fld id="{6EAD5615-7F4F-4584-84D5-CC95918C321F}" type="datetime4">
              <a:rPr lang="en-US" smtClean="0"/>
              <a:pPr/>
              <a:t>February 23, 2018</a:t>
            </a:fld>
            <a:endParaRPr lang="en-US"/>
          </a:p>
        </p:txBody>
      </p:sp>
      <p:sp>
        <p:nvSpPr>
          <p:cNvPr id="6" name="Footer Placeholder 5"/>
          <p:cNvSpPr>
            <a:spLocks noGrp="1"/>
          </p:cNvSpPr>
          <p:nvPr>
            <p:ph type="ftr" sz="quarter" idx="11"/>
          </p:nvPr>
        </p:nvSpPr>
        <p:spPr/>
        <p:txBody>
          <a:bodyPr/>
          <a:lstStyle>
            <a:lvl1pPr>
              <a:buClr>
                <a:schemeClr val="tx2">
                  <a:lumMod val="60000"/>
                  <a:lumOff val="40000"/>
                </a:schemeClr>
              </a:buClr>
              <a:defRPr/>
            </a:lvl1pPr>
          </a:lstStyle>
          <a:p>
            <a:endParaRPr lang="en-US"/>
          </a:p>
        </p:txBody>
      </p:sp>
      <p:sp>
        <p:nvSpPr>
          <p:cNvPr id="7" name="Slide Number Placeholder 6"/>
          <p:cNvSpPr>
            <a:spLocks noGrp="1"/>
          </p:cNvSpPr>
          <p:nvPr>
            <p:ph type="sldNum" sz="quarter" idx="12"/>
          </p:nvPr>
        </p:nvSpPr>
        <p:spPr/>
        <p:txBody>
          <a:bodyPr/>
          <a:lstStyle>
            <a:lvl1pPr>
              <a:buClr>
                <a:schemeClr val="tx2">
                  <a:lumMod val="60000"/>
                  <a:lumOff val="40000"/>
                </a:schemeClr>
              </a:buClr>
              <a:defRPr/>
            </a:lvl1pPr>
          </a:lstStyle>
          <a:p>
            <a:fld id="{F38DF745-7D3F-47F4-83A3-874385CFAA69}" type="slidenum">
              <a:rPr lang="en-US" smtClean="0"/>
              <a:pPr/>
              <a:t>‹#›</a:t>
            </a:fld>
            <a:endParaRPr lang="en-US"/>
          </a:p>
        </p:txBody>
      </p:sp>
      <p:sp>
        <p:nvSpPr>
          <p:cNvPr id="9" name="Title 1"/>
          <p:cNvSpPr>
            <a:spLocks noGrp="1"/>
          </p:cNvSpPr>
          <p:nvPr>
            <p:ph type="title"/>
          </p:nvPr>
        </p:nvSpPr>
        <p:spPr>
          <a:xfrm>
            <a:off x="457200" y="241326"/>
            <a:ext cx="8062912" cy="659535"/>
          </a:xfrm>
        </p:spPr>
        <p:txBody>
          <a:bodyPr/>
          <a:lstStyle>
            <a:lvl1pPr>
              <a:buClr>
                <a:schemeClr val="tx2">
                  <a:lumMod val="60000"/>
                  <a:lumOff val="40000"/>
                </a:schemeClr>
              </a:buClr>
              <a:defRPr>
                <a:solidFill>
                  <a:srgbClr val="6CB255"/>
                </a:solidFill>
              </a:defRPr>
            </a:lvl1pPr>
          </a:lstStyle>
          <a:p>
            <a:r>
              <a:rPr lang="en-US" dirty="0"/>
              <a:t>Click to edit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type="title">
  <p:cSld name="1_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992767"/>
            <a:ext cx="8520600" cy="27368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Shape 11"/>
          <p:cNvSpPr txBox="1">
            <a:spLocks noGrp="1"/>
          </p:cNvSpPr>
          <p:nvPr>
            <p:ph type="subTitle" idx="1"/>
          </p:nvPr>
        </p:nvSpPr>
        <p:spPr>
          <a:xfrm>
            <a:off x="311700" y="3778833"/>
            <a:ext cx="8520600" cy="10568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Shape 12"/>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46666749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17D0EFEE-2756-4A20-BF2A-63F0A94F99AC}" type="datetime4">
              <a:rPr lang="en-US" smtClean="0"/>
              <a:pPr/>
              <a:t>February 23, 2018</a:t>
            </a:fld>
            <a:endParaRPr lang="en-US" dirty="0"/>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rot="16200000">
            <a:off x="8044814" y="683895"/>
            <a:ext cx="1315721" cy="365125"/>
          </a:xfrm>
          <a:prstGeom prst="rect">
            <a:avLst/>
          </a:prstGeom>
        </p:spPr>
        <p:txBody>
          <a:bodyPr vert="horz" lIns="91440" tIns="45720" rIns="91440" bIns="45720" rtlCol="0" anchor="ctr"/>
          <a:lstStyle>
            <a:lvl1pPr algn="r">
              <a:defRPr sz="2400" b="1">
                <a:solidFill>
                  <a:srgbClr val="FFFFFF"/>
                </a:solidFill>
              </a:defRPr>
            </a:lvl1pPr>
          </a:lstStyle>
          <a:p>
            <a:fld id="{F38DF745-7D3F-47F4-83A3-874385CFAA6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16" r:id="rId1"/>
    <p:sldLayoutId id="2147483914" r:id="rId2"/>
    <p:sldLayoutId id="2147483920" r:id="rId3"/>
    <p:sldLayoutId id="2147483913" r:id="rId4"/>
    <p:sldLayoutId id="2147483921" r:id="rId5"/>
  </p:sldLayoutIdLst>
  <p:hf sldNum="0" hdr="0" ftr="0" dt="0"/>
  <p:txStyles>
    <p:titleStyle>
      <a:lvl1pPr algn="l" defTabSz="914400" rtl="0" eaLnBrk="1" latinLnBrk="0" hangingPunct="1">
        <a:spcBef>
          <a:spcPct val="0"/>
        </a:spcBef>
        <a:buNone/>
        <a:defRPr sz="2400" kern="1200" cap="all" spc="-60" baseline="0">
          <a:solidFill>
            <a:srgbClr val="6CB255"/>
          </a:solidFill>
          <a:latin typeface="+mj-lt"/>
          <a:ea typeface="+mj-ea"/>
          <a:cs typeface="+mj-cs"/>
        </a:defRPr>
      </a:lvl1pPr>
    </p:titleStyle>
    <p:body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chemeClr val="tx1"/>
          </a:solidFill>
          <a:latin typeface="+mn-lt"/>
          <a:ea typeface="+mn-ea"/>
          <a:cs typeface="+mn-cs"/>
        </a:defRPr>
      </a:lvl1pPr>
      <a:lvl2pPr marL="457200" indent="-182880" algn="l" defTabSz="914400" rtl="0" eaLnBrk="1" latinLnBrk="0" hangingPunct="1">
        <a:spcBef>
          <a:spcPct val="20000"/>
        </a:spcBef>
        <a:buClr>
          <a:srgbClr val="6CB255"/>
        </a:buClr>
        <a:buFont typeface="Arial" pitchFamily="34" charset="0"/>
        <a:buChar char="•"/>
        <a:defRPr sz="2000" kern="1200">
          <a:solidFill>
            <a:srgbClr val="000000"/>
          </a:solidFill>
          <a:latin typeface="+mn-lt"/>
          <a:ea typeface="+mn-ea"/>
          <a:cs typeface="+mn-cs"/>
        </a:defRPr>
      </a:lvl2pPr>
      <a:lvl3pPr marL="11430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3pPr>
      <a:lvl4pPr marL="16002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4pPr>
      <a:lvl5pPr marL="2057400" indent="-228600" algn="l" defTabSz="914400" rtl="0" eaLnBrk="1" latinLnBrk="0" hangingPunct="1">
        <a:spcBef>
          <a:spcPct val="20000"/>
        </a:spcBef>
        <a:buClr>
          <a:srgbClr val="6CB255"/>
        </a:buClr>
        <a:buFont typeface="Arial" pitchFamily="34" charset="0"/>
        <a:buChar char="•"/>
        <a:defRPr sz="1800" kern="1200" baseline="0">
          <a:solidFill>
            <a:srgbClr val="000000"/>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mailto:open-sourceinstructionalmaterials@tea.texas.gov" TargetMode="External"/><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Texas Education Agency&#10;Advanced Placement&#10;Macroeconomics for AP Courses&#10;PowerPoint Slide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3224431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B8</a:t>
            </a:r>
          </a:p>
        </p:txBody>
      </p:sp>
      <p:pic>
        <p:nvPicPr>
          <p:cNvPr id="2" name="Picture Placeholder 1" descr="The graph matches the one from Step 1 with the addition of a second downward sloping line that intersects with the original line at the x-axis. The other endpoint of this new line is lower on the y-axis than the one from Step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56322" r="-56322"/>
          <a:stretch>
            <a:fillRect/>
          </a:stretch>
        </p:blipFill>
        <p:spPr/>
      </p:pic>
      <p:sp>
        <p:nvSpPr>
          <p:cNvPr id="7" name="Text Placeholder 6"/>
          <p:cNvSpPr>
            <a:spLocks noGrp="1"/>
          </p:cNvSpPr>
          <p:nvPr>
            <p:ph type="body" sz="quarter" idx="14"/>
          </p:nvPr>
        </p:nvSpPr>
        <p:spPr/>
        <p:txBody>
          <a:bodyPr>
            <a:normAutofit/>
          </a:bodyPr>
          <a:lstStyle/>
          <a:p>
            <a:endParaRPr lang="en-US" sz="1600" dirty="0"/>
          </a:p>
        </p:txBody>
      </p:sp>
    </p:spTree>
    <p:extLst>
      <p:ext uri="{BB962C8B-B14F-4D97-AF65-F5344CB8AC3E}">
        <p14:creationId xmlns:p14="http://schemas.microsoft.com/office/powerpoint/2010/main" val="41359750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B9</a:t>
            </a:r>
          </a:p>
        </p:txBody>
      </p:sp>
      <p:pic>
        <p:nvPicPr>
          <p:cNvPr id="2" name="Picture Placeholder 1" descr="The matches the one from Step 2 with the addition of line parallel to the one added in Step 2. This dashed line appears to the right of the Step 2 line."/>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56322" r="-56322"/>
          <a:stretch>
            <a:fillRect/>
          </a:stretch>
        </p:blipFill>
        <p:spPr/>
      </p:pic>
      <p:sp>
        <p:nvSpPr>
          <p:cNvPr id="7" name="Text Placeholder 6"/>
          <p:cNvSpPr>
            <a:spLocks noGrp="1"/>
          </p:cNvSpPr>
          <p:nvPr>
            <p:ph type="body" sz="quarter" idx="14"/>
          </p:nvPr>
        </p:nvSpPr>
        <p:spPr/>
        <p:txBody>
          <a:bodyPr>
            <a:normAutofit/>
          </a:bodyPr>
          <a:lstStyle/>
          <a:p>
            <a:endParaRPr lang="en-US" sz="1600" dirty="0"/>
          </a:p>
        </p:txBody>
      </p:sp>
    </p:spTree>
    <p:extLst>
      <p:ext uri="{BB962C8B-B14F-4D97-AF65-F5344CB8AC3E}">
        <p14:creationId xmlns:p14="http://schemas.microsoft.com/office/powerpoint/2010/main" val="32044802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B10</a:t>
            </a:r>
          </a:p>
        </p:txBody>
      </p:sp>
      <p:pic>
        <p:nvPicPr>
          <p:cNvPr id="2" name="Picture Placeholder 1" descr="The graph matches the one from Step 3 with the addition a curved line that intersects with point A (from Step 1) and point C which appears on the dashed line added in Step 3. The graph also includes “s” along the y-axis with an arrow pointing down and “s” along the x-axis with an arrow pointing right."/>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61343" r="-61343"/>
          <a:stretch>
            <a:fillRect/>
          </a:stretch>
        </p:blipFill>
        <p:spPr/>
      </p:pic>
      <p:sp>
        <p:nvSpPr>
          <p:cNvPr id="7" name="Text Placeholder 6"/>
          <p:cNvSpPr>
            <a:spLocks noGrp="1"/>
          </p:cNvSpPr>
          <p:nvPr>
            <p:ph type="body" sz="quarter" idx="14"/>
          </p:nvPr>
        </p:nvSpPr>
        <p:spPr/>
        <p:txBody>
          <a:bodyPr>
            <a:normAutofit/>
          </a:bodyPr>
          <a:lstStyle/>
          <a:p>
            <a:endParaRPr lang="en-US" sz="1600" dirty="0"/>
          </a:p>
        </p:txBody>
      </p:sp>
    </p:spTree>
    <p:extLst>
      <p:ext uri="{BB962C8B-B14F-4D97-AF65-F5344CB8AC3E}">
        <p14:creationId xmlns:p14="http://schemas.microsoft.com/office/powerpoint/2010/main" val="18465308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B11</a:t>
            </a:r>
          </a:p>
        </p:txBody>
      </p:sp>
      <p:pic>
        <p:nvPicPr>
          <p:cNvPr id="2" name="Picture Placeholder 1" descr="The graph matches the one from Step 4 with the addition of a curved line that intersects with point B which appears on the line added in Step 2. The shape of the curve matches the shape of the curve added in Step 4. The graph also includes “i” along the y-axis with an arrow pointing down and “i” along the x-axis with an arrow pointing left."/>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56322" r="-56322"/>
          <a:stretch>
            <a:fillRect/>
          </a:stretch>
        </p:blipFill>
        <p:spPr/>
      </p:pic>
      <p:sp>
        <p:nvSpPr>
          <p:cNvPr id="7" name="Text Placeholder 6"/>
          <p:cNvSpPr>
            <a:spLocks noGrp="1"/>
          </p:cNvSpPr>
          <p:nvPr>
            <p:ph type="body" sz="quarter" idx="14"/>
          </p:nvPr>
        </p:nvSpPr>
        <p:spPr/>
        <p:txBody>
          <a:bodyPr>
            <a:normAutofit/>
          </a:bodyPr>
          <a:lstStyle/>
          <a:p>
            <a:endParaRPr lang="en-US" sz="1600" dirty="0"/>
          </a:p>
        </p:txBody>
      </p:sp>
    </p:spTree>
    <p:extLst>
      <p:ext uri="{BB962C8B-B14F-4D97-AF65-F5344CB8AC3E}">
        <p14:creationId xmlns:p14="http://schemas.microsoft.com/office/powerpoint/2010/main" val="32331672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txBox="1"/>
          <p:nvPr/>
        </p:nvSpPr>
        <p:spPr>
          <a:xfrm>
            <a:off x="516600" y="1384200"/>
            <a:ext cx="8038500" cy="4153500"/>
          </a:xfrm>
          <a:prstGeom prst="rect">
            <a:avLst/>
          </a:prstGeom>
          <a:noFill/>
          <a:ln>
            <a:noFill/>
          </a:ln>
        </p:spPr>
        <p:txBody>
          <a:bodyPr spcFirstLastPara="1" wrap="square" lIns="91425" tIns="91425" rIns="91425" bIns="91425" anchor="t" anchorCtr="0">
            <a:noAutofit/>
          </a:bodyPr>
          <a:lstStyle/>
          <a:p>
            <a:pPr>
              <a:lnSpc>
                <a:spcPct val="115000"/>
              </a:lnSpc>
              <a:buClr>
                <a:schemeClr val="dk1"/>
              </a:buClr>
              <a:buSzPts val="1100"/>
            </a:pPr>
            <a:r>
              <a:rPr lang="en" sz="2400" b="1">
                <a:solidFill>
                  <a:srgbClr val="222E65"/>
                </a:solidFill>
                <a:latin typeface="Prompt"/>
                <a:ea typeface="Prompt"/>
                <a:cs typeface="Prompt"/>
                <a:sym typeface="Prompt"/>
              </a:rPr>
              <a:t>Instructional Support Ancillaries for TEA AP</a:t>
            </a:r>
            <a:r>
              <a:rPr lang="en" sz="2400" b="1" baseline="30000">
                <a:solidFill>
                  <a:srgbClr val="222E65"/>
                </a:solidFill>
                <a:latin typeface="Prompt"/>
                <a:ea typeface="Prompt"/>
                <a:cs typeface="Prompt"/>
                <a:sym typeface="Prompt"/>
              </a:rPr>
              <a:t>®</a:t>
            </a:r>
            <a:r>
              <a:rPr lang="en" sz="2400" b="1">
                <a:solidFill>
                  <a:srgbClr val="222E65"/>
                </a:solidFill>
                <a:latin typeface="Prompt"/>
                <a:ea typeface="Prompt"/>
                <a:cs typeface="Prompt"/>
                <a:sym typeface="Prompt"/>
              </a:rPr>
              <a:t> Macroeconomics</a:t>
            </a:r>
            <a:endParaRPr sz="2400" b="1">
              <a:solidFill>
                <a:srgbClr val="222E65"/>
              </a:solidFill>
              <a:latin typeface="Prompt"/>
              <a:ea typeface="Prompt"/>
              <a:cs typeface="Prompt"/>
              <a:sym typeface="Prompt"/>
            </a:endParaRPr>
          </a:p>
          <a:p>
            <a:pPr>
              <a:lnSpc>
                <a:spcPct val="115000"/>
              </a:lnSpc>
              <a:spcBef>
                <a:spcPts val="300"/>
              </a:spcBef>
              <a:buClr>
                <a:schemeClr val="dk1"/>
              </a:buClr>
              <a:buSzPts val="1100"/>
            </a:pPr>
            <a:r>
              <a:rPr lang="en" sz="1100">
                <a:solidFill>
                  <a:schemeClr val="dk1"/>
                </a:solidFill>
                <a:latin typeface="Prompt"/>
                <a:ea typeface="Prompt"/>
                <a:cs typeface="Prompt"/>
                <a:sym typeface="Prompt"/>
              </a:rPr>
              <a:t>The following materials are available to support instruction of TEA AP</a:t>
            </a:r>
            <a:r>
              <a:rPr lang="en" sz="1100" baseline="30000">
                <a:solidFill>
                  <a:schemeClr val="dk1"/>
                </a:solidFill>
                <a:latin typeface="Prompt"/>
                <a:ea typeface="Prompt"/>
                <a:cs typeface="Prompt"/>
                <a:sym typeface="Prompt"/>
              </a:rPr>
              <a:t>®</a:t>
            </a:r>
            <a:r>
              <a:rPr lang="en" sz="1100">
                <a:solidFill>
                  <a:schemeClr val="dk1"/>
                </a:solidFill>
                <a:latin typeface="Prompt"/>
                <a:ea typeface="Prompt"/>
                <a:cs typeface="Prompt"/>
                <a:sym typeface="Prompt"/>
              </a:rPr>
              <a:t> Macroeconomics: </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PowerPoint Slides</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Instructor’s Solution Manual</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Alignment Map</a:t>
            </a:r>
            <a:endParaRPr sz="1100" i="1">
              <a:solidFill>
                <a:schemeClr val="dk1"/>
              </a:solidFill>
              <a:latin typeface="Prompt"/>
              <a:ea typeface="Prompt"/>
              <a:cs typeface="Prompt"/>
              <a:sym typeface="Prompt"/>
            </a:endParaRPr>
          </a:p>
          <a:p>
            <a:pPr>
              <a:lnSpc>
                <a:spcPct val="115000"/>
              </a:lnSpc>
              <a:spcBef>
                <a:spcPts val="300"/>
              </a:spcBef>
              <a:buClr>
                <a:schemeClr val="dk1"/>
              </a:buClr>
              <a:buSzPts val="1100"/>
            </a:pPr>
            <a:r>
              <a:rPr lang="en" sz="1100">
                <a:solidFill>
                  <a:schemeClr val="dk1"/>
                </a:solidFill>
                <a:latin typeface="Prompt"/>
                <a:ea typeface="Prompt"/>
                <a:cs typeface="Prompt"/>
                <a:sym typeface="Prompt"/>
              </a:rPr>
              <a:t>If you are an instructor and want to obtain these ancillaries, please use your official school email to send a request to the TEA using the following email address:</a:t>
            </a:r>
            <a:endParaRPr sz="1100">
              <a:solidFill>
                <a:schemeClr val="dk1"/>
              </a:solidFill>
              <a:latin typeface="Prompt"/>
              <a:ea typeface="Prompt"/>
              <a:cs typeface="Prompt"/>
              <a:sym typeface="Prompt"/>
            </a:endParaRPr>
          </a:p>
          <a:p>
            <a:pPr>
              <a:lnSpc>
                <a:spcPct val="115000"/>
              </a:lnSpc>
              <a:spcBef>
                <a:spcPts val="300"/>
              </a:spcBef>
              <a:buClr>
                <a:schemeClr val="dk1"/>
              </a:buClr>
              <a:buSzPts val="1100"/>
            </a:pPr>
            <a:r>
              <a:rPr lang="en" sz="1100" u="sng">
                <a:solidFill>
                  <a:srgbClr val="1155CC"/>
                </a:solidFill>
                <a:latin typeface="Prompt"/>
                <a:ea typeface="Prompt"/>
                <a:cs typeface="Prompt"/>
                <a:sym typeface="Prompt"/>
                <a:hlinkClick r:id="rId3"/>
              </a:rPr>
              <a:t>open-sourceinstructionalmaterials@tea.texas.gov</a:t>
            </a:r>
            <a:endParaRPr sz="1100">
              <a:solidFill>
                <a:schemeClr val="dk1"/>
              </a:solidFill>
              <a:latin typeface="Prompt"/>
              <a:ea typeface="Prompt"/>
              <a:cs typeface="Prompt"/>
              <a:sym typeface="Prompt"/>
            </a:endParaRPr>
          </a:p>
          <a:p>
            <a:pPr>
              <a:lnSpc>
                <a:spcPct val="115000"/>
              </a:lnSpc>
              <a:spcBef>
                <a:spcPts val="300"/>
              </a:spcBef>
              <a:spcAft>
                <a:spcPts val="300"/>
              </a:spcAft>
              <a:buClr>
                <a:schemeClr val="dk1"/>
              </a:buClr>
              <a:buSzPts val="1100"/>
            </a:pPr>
            <a:r>
              <a:rPr lang="en" sz="1100">
                <a:solidFill>
                  <a:schemeClr val="dk1"/>
                </a:solidFill>
                <a:latin typeface="Prompt"/>
                <a:ea typeface="Prompt"/>
                <a:cs typeface="Prompt"/>
                <a:sym typeface="Prompt"/>
              </a:rPr>
              <a:t>Please include information about the title for which you need ancillary materials.</a:t>
            </a:r>
            <a:endParaRPr/>
          </a:p>
        </p:txBody>
      </p:sp>
    </p:spTree>
    <p:extLst>
      <p:ext uri="{BB962C8B-B14F-4D97-AF65-F5344CB8AC3E}">
        <p14:creationId xmlns:p14="http://schemas.microsoft.com/office/powerpoint/2010/main" val="6189352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3"/>
          <p:cNvSpPr>
            <a:spLocks noGrp="1"/>
          </p:cNvSpPr>
          <p:nvPr>
            <p:ph type="body" sz="quarter" idx="14"/>
          </p:nvPr>
        </p:nvSpPr>
        <p:spPr>
          <a:xfrm>
            <a:off x="498872" y="2536071"/>
            <a:ext cx="8062912" cy="3598783"/>
          </a:xfrm>
          <a:effectLst>
            <a:reflection endPos="0" dir="5400000" sy="-100000" algn="bl" rotWithShape="0"/>
          </a:effectLst>
        </p:spPr>
        <p:txBody>
          <a:bodyPr anchor="ctr">
            <a:noAutofit/>
          </a:bodyPr>
          <a:lstStyle/>
          <a:p>
            <a:pPr algn="just"/>
            <a:r>
              <a:rPr lang="en-US" sz="1600" dirty="0">
                <a:solidFill>
                  <a:schemeClr val="tx1"/>
                </a:solidFill>
              </a:rPr>
              <a:t>This instructional material is provided through a Texas Education Agency (TEA) initiative to provide high-quality open-source instructional materials to districts free of charge. It was created by OpenStax under a contract with the TEA. For more detail on the initiative, its funding, and this overall project, please see the textbook preface.</a:t>
            </a:r>
          </a:p>
          <a:p>
            <a:pPr algn="just"/>
            <a:r>
              <a:rPr lang="en-US" sz="1600" dirty="0">
                <a:solidFill>
                  <a:schemeClr val="tx1"/>
                </a:solidFill>
              </a:rPr>
              <a:t> </a:t>
            </a:r>
          </a:p>
          <a:p>
            <a:pPr algn="just"/>
            <a:r>
              <a:rPr lang="en-US" sz="1600" dirty="0">
                <a:solidFill>
                  <a:schemeClr val="tx1"/>
                </a:solidFill>
              </a:rPr>
              <a:t>The images within this PowerPoint file are intended for classroom use and other educational applications. </a:t>
            </a:r>
          </a:p>
          <a:p>
            <a:pPr algn="just"/>
            <a:r>
              <a:rPr lang="en-US" sz="1600" dirty="0">
                <a:solidFill>
                  <a:schemeClr val="tx1"/>
                </a:solidFill>
              </a:rPr>
              <a:t>While all of the images are openly licensed, their sources vary. If reusing, sharing, or redistributing these images, proper attribution must given to the original copyright holder of the material. Credit lines at the end of each image caption indicate the entity or individual to be credited. If an image has no credit line, it is copyrighted by OpenStax and should be attributed to OpenStax, Rice University.</a:t>
            </a:r>
          </a:p>
        </p:txBody>
      </p:sp>
      <p:sp>
        <p:nvSpPr>
          <p:cNvPr id="3" name="Title 4"/>
          <p:cNvSpPr txBox="1">
            <a:spLocks/>
          </p:cNvSpPr>
          <p:nvPr/>
        </p:nvSpPr>
        <p:spPr>
          <a:xfrm>
            <a:off x="498872" y="856193"/>
            <a:ext cx="8062912" cy="659535"/>
          </a:xfrm>
          <a:prstGeom prst="rect">
            <a:avLst/>
          </a:prstGeom>
        </p:spPr>
        <p:txBody>
          <a:bodyPr/>
          <a:lstStyle>
            <a:lvl1pPr algn="l" defTabSz="914400" rtl="0" eaLnBrk="1" latinLnBrk="0" hangingPunct="1">
              <a:spcBef>
                <a:spcPct val="0"/>
              </a:spcBef>
              <a:buNone/>
              <a:defRPr sz="2400" kern="1200" cap="all" spc="-60" baseline="0">
                <a:solidFill>
                  <a:srgbClr val="6CB255"/>
                </a:solidFill>
                <a:latin typeface="+mj-lt"/>
                <a:ea typeface="+mj-ea"/>
                <a:cs typeface="+mj-cs"/>
              </a:defRPr>
            </a:lvl1pPr>
          </a:lstStyle>
          <a:p>
            <a:pPr algn="ctr"/>
            <a:r>
              <a:rPr lang="en-US" sz="3600" dirty="0"/>
              <a:t>Macroeconomics</a:t>
            </a:r>
          </a:p>
        </p:txBody>
      </p:sp>
      <p:sp>
        <p:nvSpPr>
          <p:cNvPr id="4" name="Rectangle 3"/>
          <p:cNvSpPr/>
          <p:nvPr/>
        </p:nvSpPr>
        <p:spPr>
          <a:xfrm>
            <a:off x="1361134" y="1558710"/>
            <a:ext cx="6338388" cy="738664"/>
          </a:xfrm>
          <a:prstGeom prst="rect">
            <a:avLst/>
          </a:prstGeom>
        </p:spPr>
        <p:txBody>
          <a:bodyPr wrap="square">
            <a:spAutoFit/>
          </a:bodyPr>
          <a:lstStyle/>
          <a:p>
            <a:pPr algn="ctr"/>
            <a:r>
              <a:rPr lang="en-US" sz="2400" b="1">
                <a:solidFill>
                  <a:srgbClr val="212F62"/>
                </a:solidFill>
              </a:rPr>
              <a:t>Appendix B</a:t>
            </a:r>
            <a:endParaRPr lang="en-US" sz="2400" b="1" dirty="0">
              <a:solidFill>
                <a:srgbClr val="212F62"/>
              </a:solidFill>
            </a:endParaRPr>
          </a:p>
          <a:p>
            <a:pPr algn="ctr"/>
            <a:r>
              <a:rPr lang="en-US" dirty="0">
                <a:ea typeface="Arial"/>
                <a:cs typeface="Arial"/>
              </a:rPr>
              <a:t>PowerPoint</a:t>
            </a:r>
            <a:r>
              <a:rPr lang="en-US" dirty="0"/>
              <a:t> Image Slideshow</a:t>
            </a:r>
          </a:p>
        </p:txBody>
      </p:sp>
    </p:spTree>
    <p:extLst>
      <p:ext uri="{BB962C8B-B14F-4D97-AF65-F5344CB8AC3E}">
        <p14:creationId xmlns:p14="http://schemas.microsoft.com/office/powerpoint/2010/main" val="16976347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a:bodyPr>
          <a:lstStyle/>
          <a:p>
            <a:r>
              <a:rPr lang="en-US" sz="2400" dirty="0">
                <a:solidFill>
                  <a:srgbClr val="6CB255"/>
                </a:solidFill>
              </a:rPr>
              <a:t>Figure B</a:t>
            </a:r>
            <a:r>
              <a:rPr lang="en-US" dirty="0"/>
              <a:t>1</a:t>
            </a:r>
            <a:endParaRPr lang="en-US" sz="2400" dirty="0">
              <a:solidFill>
                <a:srgbClr val="6CB255"/>
              </a:solidFill>
            </a:endParaRPr>
          </a:p>
        </p:txBody>
      </p:sp>
      <p:pic>
        <p:nvPicPr>
          <p:cNvPr id="2" name="Picture Placeholder 1" descr="The graph shows three indifference curves. The x-axis is labeled “books” and the y-axis is labeled “doughnuts.” Curve Ul has no marked points. Um has the following marked points: A (2,120); B (3,84); C (11, 40); D (12, 35). Uh has point F (5,100) marked."/>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t="-15883" b="-15883"/>
          <a:stretch>
            <a:fillRect/>
          </a:stretch>
        </p:blipFill>
        <p:spPr>
          <a:xfrm>
            <a:off x="457200" y="1108075"/>
            <a:ext cx="4032250" cy="5256213"/>
          </a:xfrm>
        </p:spPr>
      </p:pic>
      <p:sp>
        <p:nvSpPr>
          <p:cNvPr id="14" name="Text Placeholder 13"/>
          <p:cNvSpPr>
            <a:spLocks noGrp="1"/>
          </p:cNvSpPr>
          <p:nvPr>
            <p:ph type="body" sz="quarter" idx="14"/>
          </p:nvPr>
        </p:nvSpPr>
        <p:spPr>
          <a:xfrm>
            <a:off x="4606925" y="1107617"/>
            <a:ext cx="3913188" cy="5256973"/>
          </a:xfrm>
        </p:spPr>
        <p:txBody>
          <a:bodyPr>
            <a:noAutofit/>
          </a:bodyPr>
          <a:lstStyle/>
          <a:p>
            <a:r>
              <a:rPr lang="en-US" sz="1600" b="1" dirty="0">
                <a:solidFill>
                  <a:srgbClr val="6CB255"/>
                </a:solidFill>
              </a:rPr>
              <a:t>Lilly’s Indifference Curves</a:t>
            </a:r>
          </a:p>
          <a:p>
            <a:r>
              <a:rPr lang="en-US" sz="1600" dirty="0"/>
              <a:t>Lilly would receive equal utility from all points on a given indifference curve. Any points on the highest indifference curve Uh, like F, provide greater utility than any points like A, B, C, and D on the middle indifference curve Um. Similarly, any points on the middle indifference curve Um provide greater utility than any points on the lowest indifference curve Ul.</a:t>
            </a:r>
          </a:p>
        </p:txBody>
      </p:sp>
    </p:spTree>
    <p:extLst>
      <p:ext uri="{BB962C8B-B14F-4D97-AF65-F5344CB8AC3E}">
        <p14:creationId xmlns:p14="http://schemas.microsoft.com/office/powerpoint/2010/main" val="20990185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a:bodyPr>
          <a:lstStyle/>
          <a:p>
            <a:pPr algn="r"/>
            <a:r>
              <a:rPr lang="en-US" sz="2400" dirty="0"/>
              <a:t>Figure B</a:t>
            </a:r>
            <a:r>
              <a:rPr lang="en-US" dirty="0"/>
              <a:t>2</a:t>
            </a:r>
            <a:endParaRPr lang="en-US" sz="2400" dirty="0"/>
          </a:p>
        </p:txBody>
      </p:sp>
      <p:pic>
        <p:nvPicPr>
          <p:cNvPr id="2" name="Picture Placeholder 1" descr="The graph shows indifferences curves Ul, Um, and Uh which highlight the following choices based on her options of books (the x-axis) and doughnuts (the y-axis): A (2, 120); B (3, 84); F (5, 100); G (6, 48); H (3, 70)."/>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1572" b="-11572"/>
          <a:stretch>
            <a:fillRect/>
          </a:stretch>
        </p:blipFill>
        <p:spPr>
          <a:xfrm>
            <a:off x="4489450" y="1108075"/>
            <a:ext cx="4030663" cy="5256213"/>
          </a:xfrm>
        </p:spPr>
      </p:pic>
      <p:sp>
        <p:nvSpPr>
          <p:cNvPr id="14" name="Text Placeholder 13"/>
          <p:cNvSpPr>
            <a:spLocks noGrp="1"/>
          </p:cNvSpPr>
          <p:nvPr>
            <p:ph type="body" sz="quarter" idx="14"/>
          </p:nvPr>
        </p:nvSpPr>
        <p:spPr>
          <a:xfrm>
            <a:off x="457200" y="1107617"/>
            <a:ext cx="3913188" cy="5256973"/>
          </a:xfrm>
        </p:spPr>
        <p:txBody>
          <a:bodyPr>
            <a:noAutofit/>
          </a:bodyPr>
          <a:lstStyle/>
          <a:p>
            <a:r>
              <a:rPr lang="en-US" sz="1600" b="1" dirty="0">
                <a:solidFill>
                  <a:srgbClr val="6CB255"/>
                </a:solidFill>
              </a:rPr>
              <a:t>Indifference Curves and a Budget Constraint</a:t>
            </a:r>
          </a:p>
          <a:p>
            <a:r>
              <a:rPr lang="en-US" sz="1600" dirty="0"/>
              <a:t>Lilly’s preferences are shown by the indifference curves. Lilly’s budget constraint, given the prices of books and doughnuts and her income, is shown by the straight line. Lilly’s optimal choice will be point B, where the budget line is tangent to the indifference curve Um. Lilly would have more utility at a point like F on the higher indifference curve Uh, but the budget line does not touch the higher indifference curve Uh at any point, so she cannot afford this choice. A choice like G is affordable to Lilly, but it lies on indifference curve Ul and thus provides less utility than choice B, which is on indifference curve Um.</a:t>
            </a:r>
          </a:p>
        </p:txBody>
      </p:sp>
    </p:spTree>
    <p:extLst>
      <p:ext uri="{BB962C8B-B14F-4D97-AF65-F5344CB8AC3E}">
        <p14:creationId xmlns:p14="http://schemas.microsoft.com/office/powerpoint/2010/main" val="10185608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B3</a:t>
            </a:r>
          </a:p>
        </p:txBody>
      </p:sp>
      <p:pic>
        <p:nvPicPr>
          <p:cNvPr id="2" name="Picture Placeholder 1" descr="Both images in the graph show “rental movies” on the x-axis and “yogurts” on the y-axis. Image (a) shows Manuel’s reaction to more income with. From the two indifference curves, points W (3, 28) and X (7,32) are marked. Image (b) shows Natasha’s reaction to more income. From the two indifference curves, points Y (7, 12) and Z (8, 28) are marked."/>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11135" r="-11135"/>
          <a:stretch>
            <a:fillRect/>
          </a:stretch>
        </p:blipFill>
        <p:spPr>
          <a:xfrm>
            <a:off x="457199" y="900714"/>
            <a:ext cx="8062913" cy="3500071"/>
          </a:xfrm>
        </p:spPr>
      </p:pic>
      <p:sp>
        <p:nvSpPr>
          <p:cNvPr id="7" name="Text Placeholder 6"/>
          <p:cNvSpPr>
            <a:spLocks noGrp="1"/>
          </p:cNvSpPr>
          <p:nvPr>
            <p:ph type="body" sz="quarter" idx="14"/>
          </p:nvPr>
        </p:nvSpPr>
        <p:spPr>
          <a:xfrm>
            <a:off x="457198" y="4522916"/>
            <a:ext cx="8466567" cy="1166382"/>
          </a:xfrm>
        </p:spPr>
        <p:txBody>
          <a:bodyPr lIns="50800" rIns="0">
            <a:noAutofit/>
          </a:bodyPr>
          <a:lstStyle/>
          <a:p>
            <a:r>
              <a:rPr lang="en-US" sz="1300" b="1" dirty="0">
                <a:solidFill>
                  <a:srgbClr val="6CB255"/>
                </a:solidFill>
              </a:rPr>
              <a:t>Manuel and Natasha’s Indifference Curves</a:t>
            </a:r>
          </a:p>
          <a:p>
            <a:r>
              <a:rPr lang="en-US" sz="1300" dirty="0"/>
              <a:t>Manuel and Natasha originally face the same budget constraints, that is, same prices and same income. However, the indifference curves that illustrate their preferences are not the same.</a:t>
            </a:r>
          </a:p>
          <a:p>
            <a:pPr marL="342900" indent="-342900">
              <a:buAutoNum type="alphaLcParenBoth"/>
            </a:pPr>
            <a:r>
              <a:rPr lang="en-US" sz="1300" dirty="0"/>
              <a:t>Manuel’s original choice at W involves more yogurt and more movies, and he reacts to the higher income by mainly increasing consumption of movies at X.</a:t>
            </a:r>
          </a:p>
          <a:p>
            <a:pPr marL="342900" indent="-342900">
              <a:buAutoNum type="alphaLcParenBoth"/>
            </a:pPr>
            <a:r>
              <a:rPr lang="en-US" sz="1300" dirty="0"/>
              <a:t> Conversely, Natasha’s original choice (Y) involves relatively more movies, but she reacts to the higher income by choosing relatively more yogurts. Even when budget constraints are the same, personal preferences lead to different original choices and to different reactions in response to a change in income.</a:t>
            </a:r>
          </a:p>
        </p:txBody>
      </p:sp>
    </p:spTree>
    <p:extLst>
      <p:ext uri="{BB962C8B-B14F-4D97-AF65-F5344CB8AC3E}">
        <p14:creationId xmlns:p14="http://schemas.microsoft.com/office/powerpoint/2010/main" val="3011131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a:bodyPr>
          <a:lstStyle/>
          <a:p>
            <a:r>
              <a:rPr lang="en-US" sz="2400" dirty="0">
                <a:solidFill>
                  <a:srgbClr val="6CB255"/>
                </a:solidFill>
              </a:rPr>
              <a:t>Figure </a:t>
            </a:r>
            <a:r>
              <a:rPr lang="en-US" dirty="0"/>
              <a:t>B4</a:t>
            </a:r>
            <a:endParaRPr lang="en-US" sz="2400" dirty="0">
              <a:solidFill>
                <a:srgbClr val="6CB255"/>
              </a:solidFill>
            </a:endParaRPr>
          </a:p>
        </p:txBody>
      </p:sp>
      <p:sp>
        <p:nvSpPr>
          <p:cNvPr id="14" name="Text Placeholder 13"/>
          <p:cNvSpPr>
            <a:spLocks noGrp="1"/>
          </p:cNvSpPr>
          <p:nvPr>
            <p:ph type="body" sz="quarter" idx="14"/>
          </p:nvPr>
        </p:nvSpPr>
        <p:spPr>
          <a:xfrm>
            <a:off x="4606925" y="1107617"/>
            <a:ext cx="3913188" cy="5256973"/>
          </a:xfrm>
        </p:spPr>
        <p:txBody>
          <a:bodyPr>
            <a:noAutofit/>
          </a:bodyPr>
          <a:lstStyle/>
          <a:p>
            <a:r>
              <a:rPr lang="en-US" sz="1450" b="1" dirty="0">
                <a:solidFill>
                  <a:srgbClr val="6CB255"/>
                </a:solidFill>
              </a:rPr>
              <a:t>Substitution and Income Effects</a:t>
            </a:r>
          </a:p>
          <a:p>
            <a:r>
              <a:rPr lang="en-US" sz="1450" dirty="0"/>
              <a:t>The original choice is A, the point of tangency between the original budget constraint and indifference curve. The new choice is B, the point of tangency between the new budget constraint and the lower indifference curve. Point C is the tangency between the dashed line, where the slope shows the new higher price of haircuts, and the original indifference curve. The substitution effect is the shift from A to C, which means getting fewer haircuts and more pizza. The income effect is the shift from C to B; that is, the reduction in buying power that causes a shift from the higher indifference curve to the lower indifference curve, with relative prices remaining unchanged. The income effect results in less consumed of both goods. Both substitution and income effects cause fewer haircuts to be consumed. For pizza, in this case, the substitution effect and income effect cancel out, leading to the same amount of pizza consumed.</a:t>
            </a:r>
          </a:p>
        </p:txBody>
      </p:sp>
      <p:pic>
        <p:nvPicPr>
          <p:cNvPr id="4" name="Picture Placeholder 3" descr="The graph shows two indifference curves with points A (10, 3) and B (10, 2) marked on the curves. Point C is also marked as the intersecting point of two dashed lines. The x-axis is marked pizza and shows an arrow next to “s” point to the right and an arrow next to “i” pointing to the left.The y-axis is market “haircuts” and sows downward pointing arrows for both “s” and “i.”"/>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27996" b="-27996"/>
          <a:stretch>
            <a:fillRect/>
          </a:stretch>
        </p:blipFill>
        <p:spPr>
          <a:xfrm>
            <a:off x="457199" y="1107618"/>
            <a:ext cx="4031619" cy="5256972"/>
          </a:xfrm>
        </p:spPr>
      </p:pic>
    </p:spTree>
    <p:extLst>
      <p:ext uri="{BB962C8B-B14F-4D97-AF65-F5344CB8AC3E}">
        <p14:creationId xmlns:p14="http://schemas.microsoft.com/office/powerpoint/2010/main" val="18495000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a:bodyPr>
          <a:lstStyle/>
          <a:p>
            <a:pPr algn="r"/>
            <a:r>
              <a:rPr lang="en-US" sz="2400" dirty="0"/>
              <a:t>Figure B</a:t>
            </a:r>
            <a:r>
              <a:rPr lang="en-US" dirty="0"/>
              <a:t>5</a:t>
            </a:r>
            <a:endParaRPr lang="en-US" sz="2400" dirty="0"/>
          </a:p>
        </p:txBody>
      </p:sp>
      <p:pic>
        <p:nvPicPr>
          <p:cNvPr id="2" name="Picture Placeholder 1" descr="The graph shows the effects of a change in Petunia’s wage. Petunia starts at choice A (30, $600), the tangency between her original budget constraint and the lower indifference curve Ul. The wage increase shifts her budget constraint to the right, so that she can now choose B (40, $800) on indifference curve Uh. The substitution effect is the movement from A to C which is approximately point (21, $750). In this case, the substitution effect would lead Petunia to choose less leisure, which is relatively more expensive, and more income, which is relatively cheaper to earn. The income effect is the movement from C to B."/>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24137" b="-24137"/>
          <a:stretch>
            <a:fillRect/>
          </a:stretch>
        </p:blipFill>
        <p:spPr>
          <a:xfrm>
            <a:off x="4489450" y="1108075"/>
            <a:ext cx="4030663" cy="5256213"/>
          </a:xfrm>
        </p:spPr>
      </p:pic>
      <p:sp>
        <p:nvSpPr>
          <p:cNvPr id="14" name="Text Placeholder 13"/>
          <p:cNvSpPr>
            <a:spLocks noGrp="1"/>
          </p:cNvSpPr>
          <p:nvPr>
            <p:ph type="body" sz="quarter" idx="14"/>
          </p:nvPr>
        </p:nvSpPr>
        <p:spPr>
          <a:xfrm>
            <a:off x="457200" y="1107617"/>
            <a:ext cx="3913188" cy="5256973"/>
          </a:xfrm>
        </p:spPr>
        <p:txBody>
          <a:bodyPr>
            <a:noAutofit/>
          </a:bodyPr>
          <a:lstStyle/>
          <a:p>
            <a:r>
              <a:rPr lang="en-US" sz="1500" b="1" dirty="0">
                <a:solidFill>
                  <a:srgbClr val="6CB255"/>
                </a:solidFill>
              </a:rPr>
              <a:t>Effects of a Change in Petunia’s Wage</a:t>
            </a:r>
          </a:p>
          <a:p>
            <a:r>
              <a:rPr lang="en-US" sz="1500" dirty="0"/>
              <a:t>Petunia starts at choice A, the tangency between her original budget constraint and the lower indifference curve Ul. The wage increase shifts her budget constraint to the right, so that she can now choose B on indifference curve Uh. The substitution effect is the movement from A to C. In this case, the substitution effect would lead Petunia to choose less leisure, which is relatively more expensive, and more income, which is relatively cheaper to earn. The income effect is the movement from C to B. The income effect in this example leads to greater consumption of both goods. Overall, in this example, income rises because of both substitution and income effects. However, leisure declines because of the substitution effect but increases because of the income effect—leading, in Petunia’s case, to an overall increase in the quantity of leisure consumed.</a:t>
            </a:r>
          </a:p>
        </p:txBody>
      </p:sp>
    </p:spTree>
    <p:extLst>
      <p:ext uri="{BB962C8B-B14F-4D97-AF65-F5344CB8AC3E}">
        <p14:creationId xmlns:p14="http://schemas.microsoft.com/office/powerpoint/2010/main" val="13524448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a:bodyPr>
          <a:lstStyle/>
          <a:p>
            <a:r>
              <a:rPr lang="en-US" sz="2400" dirty="0">
                <a:solidFill>
                  <a:srgbClr val="6CB255"/>
                </a:solidFill>
              </a:rPr>
              <a:t>Figure </a:t>
            </a:r>
            <a:r>
              <a:rPr lang="en-US" dirty="0"/>
              <a:t>B6</a:t>
            </a:r>
            <a:endParaRPr lang="en-US" sz="2400" dirty="0">
              <a:solidFill>
                <a:srgbClr val="6CB255"/>
              </a:solidFill>
            </a:endParaRPr>
          </a:p>
        </p:txBody>
      </p:sp>
      <p:sp>
        <p:nvSpPr>
          <p:cNvPr id="14" name="Text Placeholder 13"/>
          <p:cNvSpPr>
            <a:spLocks noGrp="1"/>
          </p:cNvSpPr>
          <p:nvPr>
            <p:ph type="body" sz="quarter" idx="14"/>
          </p:nvPr>
        </p:nvSpPr>
        <p:spPr>
          <a:xfrm>
            <a:off x="4606925" y="1107617"/>
            <a:ext cx="3913188" cy="5256973"/>
          </a:xfrm>
        </p:spPr>
        <p:txBody>
          <a:bodyPr>
            <a:noAutofit/>
          </a:bodyPr>
          <a:lstStyle/>
          <a:p>
            <a:r>
              <a:rPr lang="en-US" sz="1400" b="1" dirty="0">
                <a:solidFill>
                  <a:srgbClr val="6CB255"/>
                </a:solidFill>
              </a:rPr>
              <a:t>Indifference Curve and an Intertemporal Budget Constraint</a:t>
            </a:r>
          </a:p>
          <a:p>
            <a:r>
              <a:rPr lang="en-US" sz="1400" dirty="0"/>
              <a:t>The original choice is A, at the tangency between the original budget constraint and the original indifference curve Uh. The dashed line is drawn parallel to the new budget set, so that its slope reflects the lower rate of return, but is tangent to the original indifference curve. The movement from A to C is the substitution effect: In this case, future consumption has become relatively more expensive, and present consumption has become relatively cheaper. The income effect is the shift from C to B; that is, the reduction in utility or “buying power” that causes a move to a lower indifference curve Ul, but with the relative price the same. It means less present and less future consumption. In the move from A to B, the substitution effect on present consumption is greater than the income effect, so the overall result is more present consumption. Notice that the lower indifference curve could have been drawn tangent to the lower budget constraint point D or point F, depending on personal preferences.</a:t>
            </a:r>
          </a:p>
        </p:txBody>
      </p:sp>
      <p:pic>
        <p:nvPicPr>
          <p:cNvPr id="2" name="Picture Placeholder 1" descr="The graph shows the indifference curve and an intertemporal budget constraint. The x-axis is labeled “present consumption.” The y-axis is labeled “future consumption.” The original choice is A ($6,000, $7,200), at the tangency between the original budget constraint and the original indifference curve Uh. A dashed line is drawn parallel to the new budget set, so that its slope reflects the lower rate of return, but is tangent to the original indifference curve. The movement from A to C which is approximately point ($7,900, $5,000) is the substitution effect. The income effect is the shift from C to B ($7,000, $3,900). The following points are also marked: F ($4,000, $6,500), and D ($6,000, $5,200)."/>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5872" b="-15872"/>
          <a:stretch>
            <a:fillRect/>
          </a:stretch>
        </p:blipFill>
        <p:spPr>
          <a:xfrm>
            <a:off x="457200" y="1107617"/>
            <a:ext cx="4031619" cy="5256972"/>
          </a:xfrm>
        </p:spPr>
      </p:pic>
    </p:spTree>
    <p:extLst>
      <p:ext uri="{BB962C8B-B14F-4D97-AF65-F5344CB8AC3E}">
        <p14:creationId xmlns:p14="http://schemas.microsoft.com/office/powerpoint/2010/main" val="39573296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B7</a:t>
            </a:r>
          </a:p>
        </p:txBody>
      </p:sp>
      <p:sp>
        <p:nvSpPr>
          <p:cNvPr id="7" name="Text Placeholder 6"/>
          <p:cNvSpPr>
            <a:spLocks noGrp="1"/>
          </p:cNvSpPr>
          <p:nvPr>
            <p:ph type="body" sz="quarter" idx="14"/>
          </p:nvPr>
        </p:nvSpPr>
        <p:spPr/>
        <p:txBody>
          <a:bodyPr>
            <a:normAutofit/>
          </a:bodyPr>
          <a:lstStyle/>
          <a:p>
            <a:endParaRPr lang="en-US" sz="1600" dirty="0"/>
          </a:p>
        </p:txBody>
      </p:sp>
      <p:pic>
        <p:nvPicPr>
          <p:cNvPr id="4" name="Picture Placeholder 3" descr="The graph’s x-axis is labeled “candy,” and the y-axis is labeled “movies.” The graphs shows one downward sloping line with the point A marked."/>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56322" r="-56322"/>
          <a:stretch>
            <a:fillRect/>
          </a:stretch>
        </p:blipFill>
        <p:spPr/>
      </p:pic>
    </p:spTree>
    <p:extLst>
      <p:ext uri="{BB962C8B-B14F-4D97-AF65-F5344CB8AC3E}">
        <p14:creationId xmlns:p14="http://schemas.microsoft.com/office/powerpoint/2010/main" val="230058679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329</TotalTime>
  <Words>1048</Words>
  <Application>Microsoft Office PowerPoint</Application>
  <PresentationFormat>On-screen Show (4:3)</PresentationFormat>
  <Paragraphs>40</Paragraphs>
  <Slides>14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Arial Black</vt:lpstr>
      <vt:lpstr>Calibri</vt:lpstr>
      <vt:lpstr>Prompt</vt:lpstr>
      <vt:lpstr>Essential</vt:lpstr>
      <vt:lpstr>PowerPoint Presentation</vt:lpstr>
      <vt:lpstr>PowerPoint Presentation</vt:lpstr>
      <vt:lpstr>Figure B1</vt:lpstr>
      <vt:lpstr>Figure B2</vt:lpstr>
      <vt:lpstr>Figure B3</vt:lpstr>
      <vt:lpstr>Figure B4</vt:lpstr>
      <vt:lpstr>Figure B5</vt:lpstr>
      <vt:lpstr>Figure B6</vt:lpstr>
      <vt:lpstr>Figure B7</vt:lpstr>
      <vt:lpstr>Figure B8</vt:lpstr>
      <vt:lpstr>Figure B9</vt:lpstr>
      <vt:lpstr>Figure B10</vt:lpstr>
      <vt:lpstr>Figure B11</vt:lpstr>
      <vt:lpstr>PowerPoint Presentation</vt:lpstr>
    </vt:vector>
  </TitlesOfParts>
  <Company>WNI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Physics</dc:title>
  <dc:creator>Spuddy McSpare</dc:creator>
  <cp:lastModifiedBy>Brite, Tammy</cp:lastModifiedBy>
  <cp:revision>60</cp:revision>
  <dcterms:created xsi:type="dcterms:W3CDTF">2012-06-04T02:13:36Z</dcterms:created>
  <dcterms:modified xsi:type="dcterms:W3CDTF">2018-02-23T22:39:46Z</dcterms:modified>
</cp:coreProperties>
</file>