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13"/>
  </p:notesMasterIdLst>
  <p:handoutMasterIdLst>
    <p:handoutMasterId r:id="rId14"/>
  </p:handoutMasterIdLst>
  <p:sldIdLst>
    <p:sldId id="256" r:id="rId2"/>
    <p:sldId id="301" r:id="rId3"/>
    <p:sldId id="281" r:id="rId4"/>
    <p:sldId id="284" r:id="rId5"/>
    <p:sldId id="292" r:id="rId6"/>
    <p:sldId id="293" r:id="rId7"/>
    <p:sldId id="295" r:id="rId8"/>
    <p:sldId id="297" r:id="rId9"/>
    <p:sldId id="298" r:id="rId10"/>
    <p:sldId id="299" r:id="rId11"/>
    <p:sldId id="302"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82C5"/>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9" autoAdjust="0"/>
    <p:restoredTop sz="94600" autoAdjust="0"/>
  </p:normalViewPr>
  <p:slideViewPr>
    <p:cSldViewPr snapToGrid="0" snapToObjects="1">
      <p:cViewPr varScale="1">
        <p:scale>
          <a:sx n="82" d="100"/>
          <a:sy n="82" d="100"/>
        </p:scale>
        <p:origin x="156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2/23/2018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41D69A-2DE0-4881-84E6-6E29668DB3A1}" type="datetimeFigureOut">
              <a:rPr lang="en-US" smtClean="0"/>
              <a:t>2/23/2018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ABA3E8-09F7-4AB7-B9C9-5AA02CB0A704}" type="slidenum">
              <a:rPr lang="en-US" smtClean="0"/>
              <a:t>‹#›</a:t>
            </a:fld>
            <a:endParaRPr lang="en-US"/>
          </a:p>
        </p:txBody>
      </p:sp>
    </p:spTree>
    <p:extLst>
      <p:ext uri="{BB962C8B-B14F-4D97-AF65-F5344CB8AC3E}">
        <p14:creationId xmlns:p14="http://schemas.microsoft.com/office/powerpoint/2010/main" val="16380376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1314925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February 23, 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chemeClr val="tx2">
                  <a:lumMod val="60000"/>
                  <a:lumOff val="40000"/>
                </a:schemeClr>
              </a:buClr>
              <a:defRPr>
                <a:solidFill>
                  <a:schemeClr val="tx1"/>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February 23, 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buClr>
                <a:schemeClr val="tx2">
                  <a:lumMod val="60000"/>
                  <a:lumOff val="40000"/>
                </a:schemeClr>
              </a:buClr>
              <a:defRPr sz="3200"/>
            </a:lvl1pPr>
            <a:lvl2pPr marL="788670" indent="-514350">
              <a:buClr>
                <a:srgbClr val="6CB255"/>
              </a:buClr>
              <a:buFont typeface="+mj-lt"/>
              <a:buAutoNum type="alphaLcParenR"/>
              <a:defRPr sz="2800"/>
            </a:lvl2pPr>
            <a:lvl3pPr marL="1371600" indent="-457200">
              <a:buClr>
                <a:srgbClr val="6CB255"/>
              </a:buClr>
              <a:buFont typeface="+mj-lt"/>
              <a:buAutoNum type="alphaLcParenR"/>
              <a:defRPr sz="2400"/>
            </a:lvl3pPr>
            <a:lvl4pPr marL="1828800" indent="-457200">
              <a:buClr>
                <a:srgbClr val="6CB255"/>
              </a:buClr>
              <a:buFont typeface="+mj-lt"/>
              <a:buAutoNum type="alphaLcParenR"/>
              <a:defRPr sz="2000"/>
            </a:lvl4pPr>
            <a:lvl5pPr marL="2286000" indent="-457200">
              <a:buClr>
                <a:srgbClr val="6CB255"/>
              </a:buClr>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Clr>
                <a:schemeClr val="tx2">
                  <a:lumMod val="60000"/>
                  <a:lumOff val="40000"/>
                </a:schemeClr>
              </a:buCl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lvl1pPr>
              <a:buClr>
                <a:schemeClr val="tx2">
                  <a:lumMod val="60000"/>
                  <a:lumOff val="40000"/>
                </a:schemeClr>
              </a:buClr>
              <a:defRPr/>
            </a:lvl1pPr>
          </a:lstStyle>
          <a:p>
            <a:fld id="{6EAD5615-7F4F-4584-84D5-CC95918C321F}" type="datetime4">
              <a:rPr lang="en-US" smtClean="0"/>
              <a:pPr/>
              <a:t>February 23, 2018</a:t>
            </a:fld>
            <a:endParaRPr lang="en-US"/>
          </a:p>
        </p:txBody>
      </p:sp>
      <p:sp>
        <p:nvSpPr>
          <p:cNvPr id="6" name="Footer Placeholder 5"/>
          <p:cNvSpPr>
            <a:spLocks noGrp="1"/>
          </p:cNvSpPr>
          <p:nvPr>
            <p:ph type="ftr" sz="quarter" idx="11"/>
          </p:nvPr>
        </p:nvSpPr>
        <p:spPr/>
        <p:txBody>
          <a:bodyPr/>
          <a:lstStyle>
            <a:lvl1pPr>
              <a:buClr>
                <a:schemeClr val="tx2">
                  <a:lumMod val="60000"/>
                  <a:lumOff val="40000"/>
                </a:schemeClr>
              </a:buClr>
              <a:defRPr/>
            </a:lvl1pPr>
          </a:lstStyle>
          <a:p>
            <a:endParaRPr lang="en-US"/>
          </a:p>
        </p:txBody>
      </p:sp>
      <p:sp>
        <p:nvSpPr>
          <p:cNvPr id="7" name="Slide Number Placeholder 6"/>
          <p:cNvSpPr>
            <a:spLocks noGrp="1"/>
          </p:cNvSpPr>
          <p:nvPr>
            <p:ph type="sldNum" sz="quarter" idx="12"/>
          </p:nvPr>
        </p:nvSpPr>
        <p:spPr/>
        <p:txBody>
          <a:bodyPr/>
          <a:lstStyle>
            <a:lvl1pPr>
              <a:buClr>
                <a:schemeClr val="tx2">
                  <a:lumMod val="60000"/>
                  <a:lumOff val="40000"/>
                </a:schemeClr>
              </a:buClr>
              <a:defRPr/>
            </a:lvl1p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lvl1pPr>
              <a:buClr>
                <a:schemeClr val="tx2">
                  <a:lumMod val="60000"/>
                  <a:lumOff val="40000"/>
                </a:schemeClr>
              </a:buClr>
              <a:defRPr>
                <a:solidFill>
                  <a:srgbClr val="6CB255"/>
                </a:solidFill>
              </a:defRPr>
            </a:lvl1p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type="title">
  <p:cSld name="1_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992767"/>
            <a:ext cx="85206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3778833"/>
            <a:ext cx="85206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9824508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February 23, 2018</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 id="2147483921" r:id="rId5"/>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open-sourceinstructionalmaterials@tea.texas.gov"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Texas Education Agency&#10;Advanced Placement&#10;Macroeconomics for AP Courses&#10;PowerPoint Slide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12.8</a:t>
            </a:r>
          </a:p>
        </p:txBody>
      </p:sp>
      <p:pic>
        <p:nvPicPr>
          <p:cNvPr id="2" name="Picture Placeholder 1" descr="The graph shows three aggregate demand curves that all intersect with the vertical potential GDP line at around 62 on the x-axis, but at different price levels."/>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53369" r="-53369"/>
          <a:stretch>
            <a:fillRect/>
          </a:stretch>
        </p:blipFill>
        <p:spPr/>
      </p:pic>
      <p:sp>
        <p:nvSpPr>
          <p:cNvPr id="7" name="Text Placeholder 6"/>
          <p:cNvSpPr>
            <a:spLocks noGrp="1"/>
          </p:cNvSpPr>
          <p:nvPr>
            <p:ph type="body" sz="quarter" idx="14"/>
          </p:nvPr>
        </p:nvSpPr>
        <p:spPr/>
        <p:txBody>
          <a:bodyPr>
            <a:noAutofit/>
          </a:bodyPr>
          <a:lstStyle/>
          <a:p>
            <a:r>
              <a:rPr lang="en-US" sz="1500" b="1" dirty="0">
                <a:solidFill>
                  <a:srgbClr val="6CB255"/>
                </a:solidFill>
              </a:rPr>
              <a:t>How Aggregate Demand Determines the Price Level in the Long Run</a:t>
            </a:r>
          </a:p>
          <a:p>
            <a:r>
              <a:rPr lang="en-US" sz="1600" dirty="0"/>
              <a:t>As aggregate demand shifts to the right, from AD</a:t>
            </a:r>
            <a:r>
              <a:rPr lang="en-US" sz="1600" baseline="-25000" dirty="0"/>
              <a:t>0</a:t>
            </a:r>
            <a:r>
              <a:rPr lang="en-US" sz="1600" dirty="0"/>
              <a:t> to AD</a:t>
            </a:r>
            <a:r>
              <a:rPr lang="en-US" sz="1600" baseline="-25000" dirty="0"/>
              <a:t>1</a:t>
            </a:r>
            <a:r>
              <a:rPr lang="en-US" sz="1600" dirty="0"/>
              <a:t> to AD</a:t>
            </a:r>
            <a:r>
              <a:rPr lang="en-US" sz="1600" baseline="-25000" dirty="0"/>
              <a:t>2</a:t>
            </a:r>
            <a:r>
              <a:rPr lang="en-US" sz="1600" dirty="0"/>
              <a:t>, real GDP in this economy and the level of unemployment do not change. However, there is inflationary pressure for a higher price level as the equilibrium changes from E</a:t>
            </a:r>
            <a:r>
              <a:rPr lang="en-US" sz="1600" baseline="-25000" dirty="0"/>
              <a:t>0</a:t>
            </a:r>
            <a:r>
              <a:rPr lang="en-US" sz="1600" dirty="0"/>
              <a:t> to E</a:t>
            </a:r>
            <a:r>
              <a:rPr lang="en-US" sz="1600" baseline="-25000" dirty="0"/>
              <a:t>1</a:t>
            </a:r>
            <a:r>
              <a:rPr lang="en-US" sz="1600" dirty="0"/>
              <a:t> to E</a:t>
            </a:r>
            <a:r>
              <a:rPr lang="en-US" sz="1600" baseline="-25000" dirty="0"/>
              <a:t>2</a:t>
            </a:r>
            <a:r>
              <a:rPr lang="en-US" sz="1600" dirty="0"/>
              <a:t>.</a:t>
            </a:r>
          </a:p>
        </p:txBody>
      </p:sp>
    </p:spTree>
    <p:extLst>
      <p:ext uri="{BB962C8B-B14F-4D97-AF65-F5344CB8AC3E}">
        <p14:creationId xmlns:p14="http://schemas.microsoft.com/office/powerpoint/2010/main" val="37627513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p:nvPr/>
        </p:nvSpPr>
        <p:spPr>
          <a:xfrm>
            <a:off x="516600" y="1384200"/>
            <a:ext cx="8038500" cy="4153500"/>
          </a:xfrm>
          <a:prstGeom prst="rect">
            <a:avLst/>
          </a:prstGeom>
          <a:noFill/>
          <a:ln>
            <a:noFill/>
          </a:ln>
        </p:spPr>
        <p:txBody>
          <a:bodyPr spcFirstLastPara="1" wrap="square" lIns="91425" tIns="91425" rIns="91425" bIns="91425" anchor="t" anchorCtr="0">
            <a:noAutofit/>
          </a:bodyPr>
          <a:lstStyle/>
          <a:p>
            <a:pPr>
              <a:lnSpc>
                <a:spcPct val="115000"/>
              </a:lnSpc>
              <a:buClr>
                <a:schemeClr val="dk1"/>
              </a:buClr>
              <a:buSzPts val="1100"/>
            </a:pPr>
            <a:r>
              <a:rPr lang="en" sz="2400" b="1">
                <a:solidFill>
                  <a:srgbClr val="222E65"/>
                </a:solidFill>
                <a:latin typeface="Prompt"/>
                <a:ea typeface="Prompt"/>
                <a:cs typeface="Prompt"/>
                <a:sym typeface="Prompt"/>
              </a:rPr>
              <a:t>Instructional Support Ancillaries for TEA AP</a:t>
            </a:r>
            <a:r>
              <a:rPr lang="en" sz="2400" b="1" baseline="30000">
                <a:solidFill>
                  <a:srgbClr val="222E65"/>
                </a:solidFill>
                <a:latin typeface="Prompt"/>
                <a:ea typeface="Prompt"/>
                <a:cs typeface="Prompt"/>
                <a:sym typeface="Prompt"/>
              </a:rPr>
              <a:t>®</a:t>
            </a:r>
            <a:r>
              <a:rPr lang="en" sz="2400" b="1">
                <a:solidFill>
                  <a:srgbClr val="222E65"/>
                </a:solidFill>
                <a:latin typeface="Prompt"/>
                <a:ea typeface="Prompt"/>
                <a:cs typeface="Prompt"/>
                <a:sym typeface="Prompt"/>
              </a:rPr>
              <a:t> Macroeconomics</a:t>
            </a:r>
            <a:endParaRPr sz="2400" b="1">
              <a:solidFill>
                <a:srgbClr val="222E65"/>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The following materials are available to support instruction of TEA AP</a:t>
            </a:r>
            <a:r>
              <a:rPr lang="en" sz="1100" baseline="30000">
                <a:solidFill>
                  <a:schemeClr val="dk1"/>
                </a:solidFill>
                <a:latin typeface="Prompt"/>
                <a:ea typeface="Prompt"/>
                <a:cs typeface="Prompt"/>
                <a:sym typeface="Prompt"/>
              </a:rPr>
              <a:t>®</a:t>
            </a:r>
            <a:r>
              <a:rPr lang="en" sz="1100">
                <a:solidFill>
                  <a:schemeClr val="dk1"/>
                </a:solidFill>
                <a:latin typeface="Prompt"/>
                <a:ea typeface="Prompt"/>
                <a:cs typeface="Prompt"/>
                <a:sym typeface="Prompt"/>
              </a:rPr>
              <a:t> Macroeconomics: </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PowerPoint Slides</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Instructor’s Solution Manual</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Alignment Map</a:t>
            </a:r>
            <a:endParaRPr sz="1100" i="1">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If you are an instructor and want to obtain these ancillaries, please use your official school email to send a request to the TEA using the following email address:</a:t>
            </a:r>
            <a:endParaRPr sz="1100">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u="sng">
                <a:solidFill>
                  <a:srgbClr val="1155CC"/>
                </a:solidFill>
                <a:latin typeface="Prompt"/>
                <a:ea typeface="Prompt"/>
                <a:cs typeface="Prompt"/>
                <a:sym typeface="Prompt"/>
                <a:hlinkClick r:id="rId3"/>
              </a:rPr>
              <a:t>open-sourceinstructionalmaterials@tea.texas.gov</a:t>
            </a:r>
            <a:endParaRPr sz="1100">
              <a:solidFill>
                <a:schemeClr val="dk1"/>
              </a:solidFill>
              <a:latin typeface="Prompt"/>
              <a:ea typeface="Prompt"/>
              <a:cs typeface="Prompt"/>
              <a:sym typeface="Prompt"/>
            </a:endParaRPr>
          </a:p>
          <a:p>
            <a:pPr>
              <a:lnSpc>
                <a:spcPct val="115000"/>
              </a:lnSpc>
              <a:spcBef>
                <a:spcPts val="300"/>
              </a:spcBef>
              <a:spcAft>
                <a:spcPts val="300"/>
              </a:spcAft>
              <a:buClr>
                <a:schemeClr val="dk1"/>
              </a:buClr>
              <a:buSzPts val="1100"/>
            </a:pPr>
            <a:r>
              <a:rPr lang="en" sz="1100">
                <a:solidFill>
                  <a:schemeClr val="dk1"/>
                </a:solidFill>
                <a:latin typeface="Prompt"/>
                <a:ea typeface="Prompt"/>
                <a:cs typeface="Prompt"/>
                <a:sym typeface="Prompt"/>
              </a:rPr>
              <a:t>Please include information about the title for which you need ancillary materials.</a:t>
            </a:r>
            <a:endParaRPr/>
          </a:p>
        </p:txBody>
      </p:sp>
    </p:spTree>
    <p:extLst>
      <p:ext uri="{BB962C8B-B14F-4D97-AF65-F5344CB8AC3E}">
        <p14:creationId xmlns:p14="http://schemas.microsoft.com/office/powerpoint/2010/main" val="14607885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p:cNvSpPr>
            <a:spLocks noGrp="1"/>
          </p:cNvSpPr>
          <p:nvPr>
            <p:ph type="body" sz="quarter" idx="14"/>
          </p:nvPr>
        </p:nvSpPr>
        <p:spPr>
          <a:xfrm>
            <a:off x="498872" y="2451961"/>
            <a:ext cx="8062912" cy="3598783"/>
          </a:xfrm>
          <a:effectLst>
            <a:reflection endPos="0" dir="5400000" sy="-100000" algn="bl" rotWithShape="0"/>
          </a:effectLst>
        </p:spPr>
        <p:txBody>
          <a:bodyPr anchor="ctr">
            <a:noAutofit/>
          </a:bodyPr>
          <a:lstStyle/>
          <a:p>
            <a:pPr algn="just"/>
            <a:r>
              <a:rPr lang="en-US" sz="1600" dirty="0">
                <a:solidFill>
                  <a:schemeClr val="tx1"/>
                </a:solidFill>
              </a:rPr>
              <a:t>This instructional material is provided through a Texas Education Agency (TEA) initiative to provide high-quality open-source instructional materials to districts free of charge. It was created by OpenStax under a contract with the TEA. For more detail on the initiative, its funding, and this overall project, please see the textbook preface.</a:t>
            </a:r>
          </a:p>
          <a:p>
            <a:pPr algn="just"/>
            <a:r>
              <a:rPr lang="en-US" sz="1600" dirty="0">
                <a:solidFill>
                  <a:schemeClr val="tx1"/>
                </a:solidFill>
              </a:rPr>
              <a:t> </a:t>
            </a:r>
          </a:p>
          <a:p>
            <a:pPr algn="just"/>
            <a:r>
              <a:rPr lang="en-US" sz="1600" dirty="0">
                <a:solidFill>
                  <a:schemeClr val="tx1"/>
                </a:solidFill>
              </a:rPr>
              <a:t>The images within this PowerPoint file are intended for classroom use and other educational applications. </a:t>
            </a:r>
          </a:p>
          <a:p>
            <a:pPr algn="just"/>
            <a:r>
              <a:rPr lang="en-US" sz="1600" dirty="0">
                <a:solidFill>
                  <a:schemeClr val="tx1"/>
                </a:solidFill>
              </a:rPr>
              <a:t>While all of the images are openly licensed, their sources vary. If reusing, sharing, or redistributing these images, proper attribution must given to the original copyright holder of the material. Credit lines at the end of each image caption indicate the entity or individual to be credited. If an image has no credit line, it is copyrighted by OpenStax and should be attributed to OpenStax, Rice University.</a:t>
            </a:r>
          </a:p>
        </p:txBody>
      </p:sp>
      <p:sp>
        <p:nvSpPr>
          <p:cNvPr id="3" name="Title 4"/>
          <p:cNvSpPr txBox="1">
            <a:spLocks/>
          </p:cNvSpPr>
          <p:nvPr/>
        </p:nvSpPr>
        <p:spPr>
          <a:xfrm>
            <a:off x="498872" y="772083"/>
            <a:ext cx="8062912" cy="659535"/>
          </a:xfrm>
          <a:prstGeom prst="rect">
            <a:avLst/>
          </a:prstGeom>
        </p:spPr>
        <p:txBody>
          <a:bodyPr/>
          <a:lstStyle>
            <a:lvl1pPr algn="l" defTabSz="914400" rtl="0" eaLnBrk="1" latinLnBrk="0" hangingPunct="1">
              <a:spcBef>
                <a:spcPct val="0"/>
              </a:spcBef>
              <a:buNone/>
              <a:defRPr sz="2400" kern="1200" cap="all" spc="-60" baseline="0">
                <a:solidFill>
                  <a:srgbClr val="6CB255"/>
                </a:solidFill>
                <a:latin typeface="+mj-lt"/>
                <a:ea typeface="+mj-ea"/>
                <a:cs typeface="+mj-cs"/>
              </a:defRPr>
            </a:lvl1pPr>
          </a:lstStyle>
          <a:p>
            <a:pPr algn="ctr"/>
            <a:r>
              <a:rPr lang="en-US" sz="3600" dirty="0"/>
              <a:t>Macroeconomics</a:t>
            </a:r>
          </a:p>
        </p:txBody>
      </p:sp>
      <p:sp>
        <p:nvSpPr>
          <p:cNvPr id="6" name="Rectangle 5"/>
          <p:cNvSpPr/>
          <p:nvPr/>
        </p:nvSpPr>
        <p:spPr>
          <a:xfrm>
            <a:off x="497447" y="1474600"/>
            <a:ext cx="8065007" cy="738664"/>
          </a:xfrm>
          <a:prstGeom prst="rect">
            <a:avLst/>
          </a:prstGeom>
        </p:spPr>
        <p:txBody>
          <a:bodyPr wrap="square">
            <a:spAutoFit/>
          </a:bodyPr>
          <a:lstStyle/>
          <a:p>
            <a:pPr algn="ctr"/>
            <a:r>
              <a:rPr lang="en-US" sz="2400" b="1" dirty="0">
                <a:solidFill>
                  <a:srgbClr val="212F62"/>
                </a:solidFill>
              </a:rPr>
              <a:t>Chapter 12 </a:t>
            </a:r>
            <a:r>
              <a:rPr lang="en-US" sz="2400" b="1" dirty="0">
                <a:solidFill>
                  <a:srgbClr val="212F62"/>
                </a:solidFill>
                <a:ea typeface="Arial"/>
                <a:cs typeface="Arial"/>
              </a:rPr>
              <a:t>The Neoclassical Perspective</a:t>
            </a:r>
          </a:p>
          <a:p>
            <a:pPr algn="ctr"/>
            <a:r>
              <a:rPr lang="en-US" dirty="0">
                <a:ea typeface="Arial"/>
                <a:cs typeface="Arial"/>
              </a:rPr>
              <a:t>PowerPoint</a:t>
            </a:r>
            <a:r>
              <a:rPr lang="en-US" dirty="0"/>
              <a:t> Image Slideshow</a:t>
            </a:r>
          </a:p>
        </p:txBody>
      </p:sp>
    </p:spTree>
    <p:extLst>
      <p:ext uri="{BB962C8B-B14F-4D97-AF65-F5344CB8AC3E}">
        <p14:creationId xmlns:p14="http://schemas.microsoft.com/office/powerpoint/2010/main" val="2011145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12.1</a:t>
            </a:r>
          </a:p>
        </p:txBody>
      </p:sp>
      <p:pic>
        <p:nvPicPr>
          <p:cNvPr id="2" name="Picture Placeholder 1" descr="An image of a new home construction that appears to have most of the exterior completed but which clearly is not finished and has been abandoned for some tim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8329" r="-8329"/>
          <a:stretch>
            <a:fillRect/>
          </a:stretch>
        </p:blipFill>
        <p:spPr/>
      </p:pic>
      <p:sp>
        <p:nvSpPr>
          <p:cNvPr id="7" name="Text Placeholder 6"/>
          <p:cNvSpPr>
            <a:spLocks noGrp="1"/>
          </p:cNvSpPr>
          <p:nvPr>
            <p:ph type="body" sz="quarter" idx="14"/>
          </p:nvPr>
        </p:nvSpPr>
        <p:spPr/>
        <p:txBody>
          <a:bodyPr>
            <a:noAutofit/>
          </a:bodyPr>
          <a:lstStyle/>
          <a:p>
            <a:r>
              <a:rPr lang="en-US" sz="1500" b="1" dirty="0">
                <a:solidFill>
                  <a:srgbClr val="6CB255"/>
                </a:solidFill>
              </a:rPr>
              <a:t>Impact of the Great Recession</a:t>
            </a:r>
          </a:p>
          <a:p>
            <a:r>
              <a:rPr lang="en-US" sz="1500" dirty="0"/>
              <a:t>The impact of the Great Recession can be seen in many areas of the economy that touch our daily lives. One of the most visible signs can be seen in the housing market where many homes and other buildings are abandoned, including ones abandoned midway through construction. (modification of work by A McLin/Flickr Creative Commons)</a:t>
            </a:r>
          </a:p>
        </p:txBody>
      </p:sp>
    </p:spTree>
    <p:extLst>
      <p:ext uri="{BB962C8B-B14F-4D97-AF65-F5344CB8AC3E}">
        <p14:creationId xmlns:p14="http://schemas.microsoft.com/office/powerpoint/2010/main" val="3643499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12.2</a:t>
            </a:r>
          </a:p>
        </p:txBody>
      </p:sp>
      <p:pic>
        <p:nvPicPr>
          <p:cNvPr id="2" name="Picture Placeholder 1" descr="The graph shows that potential GDP and actual GDP have remained similar to one another since the 1960s. They have both continued to increase to over $16,000 billion in 2014 versus less than $1,000 billion in 1960."/>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26524" r="-26524"/>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Potential and Actual GDP (in Nominal Dollars)</a:t>
            </a:r>
          </a:p>
          <a:p>
            <a:r>
              <a:rPr lang="en-US" sz="1600" dirty="0"/>
              <a:t>Actual GDP falls below potential GDP during and after recessions, like the recessions of 1980 and 1981–82, 1990–91, 2001, and 2008–2009 and continues below potential GDP through 2014. In other cases, actual GDP can be above potential GDP for a time, as in the late 1990s.</a:t>
            </a:r>
          </a:p>
        </p:txBody>
      </p:sp>
    </p:spTree>
    <p:extLst>
      <p:ext uri="{BB962C8B-B14F-4D97-AF65-F5344CB8AC3E}">
        <p14:creationId xmlns:p14="http://schemas.microsoft.com/office/powerpoint/2010/main" val="25037025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12.3</a:t>
            </a:r>
          </a:p>
        </p:txBody>
      </p:sp>
      <p:pic>
        <p:nvPicPr>
          <p:cNvPr id="2" name="Picture Placeholder 1" descr="The graph shows a straight vertical potential GDP line."/>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5058" r="-35058"/>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A Vertical AS Curve </a:t>
            </a:r>
          </a:p>
          <a:p>
            <a:r>
              <a:rPr lang="en-US" sz="1600" dirty="0"/>
              <a:t>In the neoclassical model, the aggregate supply curve is drawn as a vertical line at the level of potential GDP. If AS is vertical, then it determines the level of real output, no matter where the aggregate demand curve is drawn. Over time, the LRAS curve shifts to the right as productivity increases and potential GDP expands.</a:t>
            </a:r>
          </a:p>
        </p:txBody>
      </p:sp>
    </p:spTree>
    <p:extLst>
      <p:ext uri="{BB962C8B-B14F-4D97-AF65-F5344CB8AC3E}">
        <p14:creationId xmlns:p14="http://schemas.microsoft.com/office/powerpoint/2010/main" val="16017018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12.4</a:t>
            </a:r>
          </a:p>
        </p:txBody>
      </p:sp>
      <p:pic>
        <p:nvPicPr>
          <p:cNvPr id="2" name="Picture Placeholder 1" descr="The graph shows two aggregate demand curves and two aggregate supply curves that all intersect with the Potential GDP line at 50 on the x-axis. AD1 intersects with AS1 at point (130, 50). AD0 and AS0 intersect at point (120, 50). Additionally, AD1 intersects with AS0 at (125, 55)."/>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51301" r="-51301"/>
          <a:stretch>
            <a:fillRect/>
          </a:stretch>
        </p:blipFill>
        <p:spPr>
          <a:xfrm>
            <a:off x="457199" y="981273"/>
            <a:ext cx="8062913" cy="3500071"/>
          </a:xfrm>
        </p:spPr>
      </p:pic>
      <p:sp>
        <p:nvSpPr>
          <p:cNvPr id="7" name="Text Placeholder 6"/>
          <p:cNvSpPr>
            <a:spLocks noGrp="1"/>
          </p:cNvSpPr>
          <p:nvPr>
            <p:ph type="body" sz="quarter" idx="14"/>
          </p:nvPr>
        </p:nvSpPr>
        <p:spPr>
          <a:xfrm>
            <a:off x="457200" y="4618759"/>
            <a:ext cx="8062912" cy="1166382"/>
          </a:xfrm>
        </p:spPr>
        <p:txBody>
          <a:bodyPr>
            <a:noAutofit/>
          </a:bodyPr>
          <a:lstStyle/>
          <a:p>
            <a:r>
              <a:rPr lang="en-US" sz="1300" b="1" dirty="0">
                <a:solidFill>
                  <a:srgbClr val="6CB255"/>
                </a:solidFill>
              </a:rPr>
              <a:t>The Rebound to Potential GDP after AD Increases</a:t>
            </a:r>
            <a:endParaRPr lang="en-US" sz="1300" dirty="0"/>
          </a:p>
          <a:p>
            <a:r>
              <a:rPr lang="en-US" sz="1300" dirty="0"/>
              <a:t>The original equilibrium (E</a:t>
            </a:r>
            <a:r>
              <a:rPr lang="en-US" sz="1300" baseline="-25000" dirty="0"/>
              <a:t>0</a:t>
            </a:r>
            <a:r>
              <a:rPr lang="en-US" sz="1300" dirty="0"/>
              <a:t>), at an output level of 500 and a price level of 120, happens at the intersection of the aggregate demand curve (AD</a:t>
            </a:r>
            <a:r>
              <a:rPr lang="en-US" sz="1300" baseline="-25000" dirty="0"/>
              <a:t>0</a:t>
            </a:r>
            <a:r>
              <a:rPr lang="en-US" sz="1300" dirty="0"/>
              <a:t>) and the short-run aggregate supply curve (SRAS</a:t>
            </a:r>
            <a:r>
              <a:rPr lang="en-US" sz="1300" baseline="-25000" dirty="0"/>
              <a:t>0</a:t>
            </a:r>
            <a:r>
              <a:rPr lang="en-US" sz="1300" dirty="0"/>
              <a:t>). The output at E</a:t>
            </a:r>
            <a:r>
              <a:rPr lang="en-US" sz="1300" baseline="-25000" dirty="0"/>
              <a:t>0</a:t>
            </a:r>
            <a:r>
              <a:rPr lang="en-US" sz="1300" dirty="0"/>
              <a:t> is equal to potential GDP. Aggregate demand shifts right from AD</a:t>
            </a:r>
            <a:r>
              <a:rPr lang="en-US" sz="1300" baseline="-25000" dirty="0"/>
              <a:t>0</a:t>
            </a:r>
            <a:r>
              <a:rPr lang="en-US" sz="1300" dirty="0"/>
              <a:t> to AD</a:t>
            </a:r>
            <a:r>
              <a:rPr lang="en-US" sz="1300" baseline="-25000" dirty="0"/>
              <a:t>1</a:t>
            </a:r>
            <a:r>
              <a:rPr lang="en-US" sz="1300" dirty="0"/>
              <a:t>. The new equilibrium is E</a:t>
            </a:r>
            <a:r>
              <a:rPr lang="en-US" sz="1300" baseline="-25000" dirty="0"/>
              <a:t>1</a:t>
            </a:r>
            <a:r>
              <a:rPr lang="en-US" sz="1300" dirty="0"/>
              <a:t>, with a higher output level of 550 and an increase in the price level to 125. With unemployment rates unsustainably low, wages are bid up by eager employers, which shifts short-run aggregate supply to the left, from SRAS</a:t>
            </a:r>
            <a:r>
              <a:rPr lang="en-US" sz="1300" baseline="-25000" dirty="0"/>
              <a:t>0</a:t>
            </a:r>
            <a:r>
              <a:rPr lang="en-US" sz="1300" dirty="0"/>
              <a:t> to SRAS</a:t>
            </a:r>
            <a:r>
              <a:rPr lang="en-US" sz="1300" baseline="-25000" dirty="0"/>
              <a:t>1</a:t>
            </a:r>
            <a:r>
              <a:rPr lang="en-US" sz="1300" dirty="0"/>
              <a:t>. The new equilibrium (E</a:t>
            </a:r>
            <a:r>
              <a:rPr lang="en-US" sz="1300" baseline="-25000" dirty="0"/>
              <a:t>2</a:t>
            </a:r>
            <a:r>
              <a:rPr lang="en-US" sz="1300" dirty="0"/>
              <a:t>) is at the same original level of output, 500, but at a higher price level of 130. Thus, the long-run aggregate supply curve (LRASn), which is vertical at the level of potential GDP, determines the level of real GDP in this economy in the long run.</a:t>
            </a:r>
          </a:p>
        </p:txBody>
      </p:sp>
    </p:spTree>
    <p:extLst>
      <p:ext uri="{BB962C8B-B14F-4D97-AF65-F5344CB8AC3E}">
        <p14:creationId xmlns:p14="http://schemas.microsoft.com/office/powerpoint/2010/main" val="4143955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12.5</a:t>
            </a:r>
          </a:p>
        </p:txBody>
      </p:sp>
      <p:pic>
        <p:nvPicPr>
          <p:cNvPr id="2" name="Picture Placeholder 1" descr="The graph shows two aggregate demand curves and two aggregate supply curves that all intersect with the Potential GDP line at 50 on the x-axis. AD1 intersects with AS1 at point (110, 50). AD0 and AS0 intersect point (120, 50). Additionally, AD1 intersects with AS0 at (115, 45)."/>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8052" r="-48052"/>
          <a:stretch>
            <a:fillRect/>
          </a:stretch>
        </p:blipFill>
        <p:spPr>
          <a:xfrm>
            <a:off x="457199" y="1010981"/>
            <a:ext cx="8062913" cy="3500071"/>
          </a:xfrm>
        </p:spPr>
      </p:pic>
      <p:sp>
        <p:nvSpPr>
          <p:cNvPr id="7" name="Text Placeholder 6"/>
          <p:cNvSpPr>
            <a:spLocks noGrp="1"/>
          </p:cNvSpPr>
          <p:nvPr>
            <p:ph type="body" sz="quarter" idx="14"/>
          </p:nvPr>
        </p:nvSpPr>
        <p:spPr>
          <a:xfrm>
            <a:off x="457200" y="4732577"/>
            <a:ext cx="8062912" cy="1166382"/>
          </a:xfrm>
        </p:spPr>
        <p:txBody>
          <a:bodyPr>
            <a:noAutofit/>
          </a:bodyPr>
          <a:lstStyle/>
          <a:p>
            <a:r>
              <a:rPr lang="en-US" sz="1300" b="1" dirty="0">
                <a:solidFill>
                  <a:srgbClr val="6CB255"/>
                </a:solidFill>
              </a:rPr>
              <a:t>A Rebound Back to Potential GDP from a Shift to the Left in Aggregate Demand</a:t>
            </a:r>
            <a:endParaRPr lang="en-US" sz="1300" dirty="0"/>
          </a:p>
          <a:p>
            <a:r>
              <a:rPr lang="en-US" sz="1300" dirty="0"/>
              <a:t>The original equilibrium (E</a:t>
            </a:r>
            <a:r>
              <a:rPr lang="en-US" sz="1300" baseline="-25000" dirty="0"/>
              <a:t>0</a:t>
            </a:r>
            <a:r>
              <a:rPr lang="en-US" sz="1300" dirty="0"/>
              <a:t>), at an output level of 500 and a price level of 120, happens at the intersection of the aggregate demand curve (AD</a:t>
            </a:r>
            <a:r>
              <a:rPr lang="en-US" sz="1300" baseline="-25000" dirty="0"/>
              <a:t>0</a:t>
            </a:r>
            <a:r>
              <a:rPr lang="en-US" sz="1300" dirty="0"/>
              <a:t>) and the short-run aggregate supply curve (SRAS</a:t>
            </a:r>
            <a:r>
              <a:rPr lang="en-US" sz="1300" baseline="-25000" dirty="0"/>
              <a:t>0</a:t>
            </a:r>
            <a:r>
              <a:rPr lang="en-US" sz="1300" dirty="0"/>
              <a:t>). The output at E</a:t>
            </a:r>
            <a:r>
              <a:rPr lang="en-US" sz="1300" baseline="-25000" dirty="0"/>
              <a:t>0</a:t>
            </a:r>
            <a:r>
              <a:rPr lang="en-US" sz="1300" dirty="0"/>
              <a:t> is equal to potential GDP. Aggregate demand shifts left, from AD</a:t>
            </a:r>
            <a:r>
              <a:rPr lang="en-US" sz="1300" baseline="-25000" dirty="0"/>
              <a:t>0</a:t>
            </a:r>
            <a:r>
              <a:rPr lang="en-US" sz="1300" dirty="0"/>
              <a:t> to AD</a:t>
            </a:r>
            <a:r>
              <a:rPr lang="en-US" sz="1300" baseline="-25000" dirty="0"/>
              <a:t>1</a:t>
            </a:r>
            <a:r>
              <a:rPr lang="en-US" sz="1300" dirty="0"/>
              <a:t>. The new equilibrium is at E</a:t>
            </a:r>
            <a:r>
              <a:rPr lang="en-US" sz="1300" baseline="-25000" dirty="0"/>
              <a:t>1</a:t>
            </a:r>
            <a:r>
              <a:rPr lang="en-US" sz="1300" dirty="0"/>
              <a:t>, with a lower output level of 450 and downward pressure on the price level of 115. With high unemployment rates, wages are held down. Lower wages are an economy-wide decrease in the price of a key input, which shifts short-run aggregate supply to the right, from SRAS</a:t>
            </a:r>
            <a:r>
              <a:rPr lang="en-US" sz="1300" baseline="-25000" dirty="0"/>
              <a:t>0</a:t>
            </a:r>
            <a:r>
              <a:rPr lang="en-US" sz="1300" dirty="0"/>
              <a:t> to SRAS</a:t>
            </a:r>
            <a:r>
              <a:rPr lang="en-US" sz="1300" baseline="-25000" dirty="0"/>
              <a:t>1</a:t>
            </a:r>
            <a:r>
              <a:rPr lang="en-US" sz="1300" dirty="0"/>
              <a:t>. The new equilibrium (E</a:t>
            </a:r>
            <a:r>
              <a:rPr lang="en-US" sz="1300" baseline="-25000" dirty="0"/>
              <a:t>2</a:t>
            </a:r>
            <a:r>
              <a:rPr lang="en-US" sz="1300" dirty="0"/>
              <a:t>) is at the same original level of output, 500, but at a lower price level of 110.</a:t>
            </a:r>
          </a:p>
        </p:txBody>
      </p:sp>
    </p:spTree>
    <p:extLst>
      <p:ext uri="{BB962C8B-B14F-4D97-AF65-F5344CB8AC3E}">
        <p14:creationId xmlns:p14="http://schemas.microsoft.com/office/powerpoint/2010/main" val="35727658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12.6</a:t>
            </a:r>
          </a:p>
        </p:txBody>
      </p:sp>
      <p:pic>
        <p:nvPicPr>
          <p:cNvPr id="2" name="Picture Placeholder 1" descr="The graph shows three aggregate demand curves that all intersect with the vertical potential GDP line at 400 on the x-axis. Line AD0 intersects at (110, 400); line AD1 intersects at (115, 400); and line AD2 intersects at (120, 400)."/>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6451" r="-16451"/>
          <a:stretch>
            <a:fillRect/>
          </a:stretch>
        </p:blipFill>
        <p:spPr/>
      </p:pic>
      <p:sp>
        <p:nvSpPr>
          <p:cNvPr id="7" name="Text Placeholder 6"/>
          <p:cNvSpPr>
            <a:spLocks noGrp="1"/>
          </p:cNvSpPr>
          <p:nvPr>
            <p:ph type="body" sz="quarter" idx="14"/>
          </p:nvPr>
        </p:nvSpPr>
        <p:spPr/>
        <p:txBody>
          <a:bodyPr>
            <a:noAutofit/>
          </a:bodyPr>
          <a:lstStyle/>
          <a:p>
            <a:r>
              <a:rPr lang="en-US" sz="1400" b="1" dirty="0">
                <a:solidFill>
                  <a:srgbClr val="6CB255"/>
                </a:solidFill>
              </a:rPr>
              <a:t>From a Long-Run AS Curve to a Long-Run Phillips Curve</a:t>
            </a:r>
          </a:p>
          <a:p>
            <a:pPr marL="457200" indent="-457200">
              <a:buAutoNum type="alphaLcParenBoth"/>
            </a:pPr>
            <a:r>
              <a:rPr lang="en-US" sz="1400" dirty="0"/>
              <a:t>With a vertical LRAS curve, shifts in aggregate demand do not alter the level of output but do lead to changes in the price level. Because output is unchanged between the equilibria E</a:t>
            </a:r>
            <a:r>
              <a:rPr lang="en-US" sz="1400" baseline="-25000" dirty="0"/>
              <a:t>0</a:t>
            </a:r>
            <a:r>
              <a:rPr lang="en-US" sz="1400" dirty="0"/>
              <a:t>, E</a:t>
            </a:r>
            <a:r>
              <a:rPr lang="en-US" sz="1400" baseline="-25000" dirty="0"/>
              <a:t>1</a:t>
            </a:r>
            <a:r>
              <a:rPr lang="en-US" sz="1400" dirty="0"/>
              <a:t>, and E</a:t>
            </a:r>
            <a:r>
              <a:rPr lang="en-US" sz="1400" baseline="-25000" dirty="0"/>
              <a:t>2</a:t>
            </a:r>
            <a:r>
              <a:rPr lang="en-US" sz="1400" dirty="0"/>
              <a:t>, all unemployment in this economy will be due to the natural rate of unemployment.</a:t>
            </a:r>
          </a:p>
          <a:p>
            <a:pPr marL="457200" indent="-457200">
              <a:buAutoNum type="alphaLcParenBoth"/>
            </a:pPr>
            <a:r>
              <a:rPr lang="en-US" sz="1400" dirty="0"/>
              <a:t>If the natural rate of unemployment is 5 percent, then the Phillips curve will be vertical. That is, regardless of changes in the price level, the unemployment rate remains at 5 percent.</a:t>
            </a:r>
          </a:p>
        </p:txBody>
      </p:sp>
    </p:spTree>
    <p:extLst>
      <p:ext uri="{BB962C8B-B14F-4D97-AF65-F5344CB8AC3E}">
        <p14:creationId xmlns:p14="http://schemas.microsoft.com/office/powerpoint/2010/main" val="748440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12.7</a:t>
            </a:r>
          </a:p>
        </p:txBody>
      </p:sp>
      <p:pic>
        <p:nvPicPr>
          <p:cNvPr id="2" name="Picture Placeholder 1" descr="This graph shows several points of intersection between unemployment rates and inflation rates, one point for each year. Horizontal dashed lines extend from the y-axis at 5%, 4%, 3%, 2%, 1% and 5%. Vertical dashed lines extend from the x-axis at 2%, 3%, 4%, 6% and 4%. The points of intersection between these various lines are (2, 3); (3, 3), (4, 1); (4, 2); (4, 5); (6, 1); (5, 4)."/>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9109" r="-19109"/>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Inflation Rates</a:t>
            </a:r>
          </a:p>
        </p:txBody>
      </p:sp>
    </p:spTree>
    <p:extLst>
      <p:ext uri="{BB962C8B-B14F-4D97-AF65-F5344CB8AC3E}">
        <p14:creationId xmlns:p14="http://schemas.microsoft.com/office/powerpoint/2010/main" val="10607661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296</TotalTime>
  <Words>882</Words>
  <Application>Microsoft Office PowerPoint</Application>
  <PresentationFormat>On-screen Show (4:3)</PresentationFormat>
  <Paragraphs>39</Paragraphs>
  <Slides>11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Arial Black</vt:lpstr>
      <vt:lpstr>Calibri</vt:lpstr>
      <vt:lpstr>Prompt</vt:lpstr>
      <vt:lpstr>Essential</vt:lpstr>
      <vt:lpstr>PowerPoint Presentation</vt:lpstr>
      <vt:lpstr>PowerPoint Presentation</vt:lpstr>
      <vt:lpstr>Figure 12.1</vt:lpstr>
      <vt:lpstr>Figure 12.2</vt:lpstr>
      <vt:lpstr>Figure 12.3</vt:lpstr>
      <vt:lpstr>Figure 12.4</vt:lpstr>
      <vt:lpstr>Figure 12.5</vt:lpstr>
      <vt:lpstr>Figure 12.6</vt:lpstr>
      <vt:lpstr>Figure 12.7</vt:lpstr>
      <vt:lpstr>Figure 12.8</vt:lpstr>
      <vt:lpstr>PowerPoint Presentation</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dc:title>
  <dc:creator>Spuddy McSpare</dc:creator>
  <cp:lastModifiedBy>Brite, Tammy</cp:lastModifiedBy>
  <cp:revision>55</cp:revision>
  <dcterms:created xsi:type="dcterms:W3CDTF">2012-06-04T02:13:36Z</dcterms:created>
  <dcterms:modified xsi:type="dcterms:W3CDTF">2018-02-23T22:37:07Z</dcterms:modified>
</cp:coreProperties>
</file>