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9"/>
  </p:notesMasterIdLst>
  <p:handoutMasterIdLst>
    <p:handoutMasterId r:id="rId20"/>
  </p:handoutMasterIdLst>
  <p:sldIdLst>
    <p:sldId id="256" r:id="rId2"/>
    <p:sldId id="300" r:id="rId3"/>
    <p:sldId id="281" r:id="rId4"/>
    <p:sldId id="284" r:id="rId5"/>
    <p:sldId id="286" r:id="rId6"/>
    <p:sldId id="287" r:id="rId7"/>
    <p:sldId id="295" r:id="rId8"/>
    <p:sldId id="296" r:id="rId9"/>
    <p:sldId id="288" r:id="rId10"/>
    <p:sldId id="289" r:id="rId11"/>
    <p:sldId id="290" r:id="rId12"/>
    <p:sldId id="297" r:id="rId13"/>
    <p:sldId id="298" r:id="rId14"/>
    <p:sldId id="291" r:id="rId15"/>
    <p:sldId id="299" r:id="rId16"/>
    <p:sldId id="292" r:id="rId17"/>
    <p:sldId id="30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82C5"/>
    <a:srgbClr val="E5D419"/>
    <a:srgbClr val="6CB255"/>
    <a:srgbClr val="212F62"/>
    <a:srgbClr val="72A510"/>
    <a:srgbClr val="A4EC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9" autoAdjust="0"/>
    <p:restoredTop sz="96793" autoAdjust="0"/>
  </p:normalViewPr>
  <p:slideViewPr>
    <p:cSldViewPr snapToGrid="0" snapToObjects="1">
      <p:cViewPr varScale="1">
        <p:scale>
          <a:sx n="86" d="100"/>
          <a:sy n="86" d="100"/>
        </p:scale>
        <p:origin x="1446" y="96"/>
      </p:cViewPr>
      <p:guideLst>
        <p:guide orient="horz" pos="2160"/>
        <p:guide pos="290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8D041A-73BB-E643-A8C7-50D88C2F22F5}" type="datetimeFigureOut">
              <a:rPr lang="en-US" smtClean="0"/>
              <a:t>2/23/2018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6EFEC5-3018-A548-B247-453C6EC1EC1A}" type="slidenum">
              <a:rPr lang="en-US" smtClean="0"/>
              <a:t>‹#›</a:t>
            </a:fld>
            <a:endParaRPr lang="en-US"/>
          </a:p>
        </p:txBody>
      </p:sp>
    </p:spTree>
    <p:extLst>
      <p:ext uri="{BB962C8B-B14F-4D97-AF65-F5344CB8AC3E}">
        <p14:creationId xmlns:p14="http://schemas.microsoft.com/office/powerpoint/2010/main" val="1330057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853197-DBA4-4E61-9670-F5F5F8F57258}" type="datetimeFigureOut">
              <a:rPr lang="en-US" smtClean="0"/>
              <a:t>2/23/2018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DBAC48-3F0D-46E9-B3C0-E266E514E6CE}" type="slidenum">
              <a:rPr lang="en-US" smtClean="0"/>
              <a:t>‹#›</a:t>
            </a:fld>
            <a:endParaRPr lang="en-US"/>
          </a:p>
        </p:txBody>
      </p:sp>
    </p:spTree>
    <p:extLst>
      <p:ext uri="{BB962C8B-B14F-4D97-AF65-F5344CB8AC3E}">
        <p14:creationId xmlns:p14="http://schemas.microsoft.com/office/powerpoint/2010/main" val="2198531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645298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5" name="Date Placeholder 4"/>
          <p:cNvSpPr>
            <a:spLocks noGrp="1"/>
          </p:cNvSpPr>
          <p:nvPr>
            <p:ph type="dt" sz="half" idx="10"/>
          </p:nvPr>
        </p:nvSpPr>
        <p:spPr/>
        <p:txBody>
          <a:bodyPr/>
          <a:lstStyle/>
          <a:p>
            <a:fld id="{79B19C71-EC74-44AF-B27E-FC7DC3C3A61D}" type="datetime4">
              <a:rPr lang="en-US" smtClean="0"/>
              <a:pPr/>
              <a:t>February 23, 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9" name="Picture Placeholder 8"/>
          <p:cNvSpPr>
            <a:spLocks noGrp="1"/>
          </p:cNvSpPr>
          <p:nvPr>
            <p:ph type="pic" sz="quarter" idx="13"/>
          </p:nvPr>
        </p:nvSpPr>
        <p:spPr>
          <a:xfrm>
            <a:off x="457199" y="1107618"/>
            <a:ext cx="4031619" cy="4607689"/>
          </a:xfrm>
        </p:spPr>
        <p:txBody>
          <a:bodyPr/>
          <a:lstStyle/>
          <a:p>
            <a:endParaRPr lang="en-US" dirty="0"/>
          </a:p>
        </p:txBody>
      </p:sp>
      <p:sp>
        <p:nvSpPr>
          <p:cNvPr id="11" name="Text Placeholder 10"/>
          <p:cNvSpPr>
            <a:spLocks noGrp="1"/>
          </p:cNvSpPr>
          <p:nvPr>
            <p:ph type="body" sz="quarter" idx="14"/>
          </p:nvPr>
        </p:nvSpPr>
        <p:spPr>
          <a:xfrm>
            <a:off x="4606925" y="1107618"/>
            <a:ext cx="3913188" cy="4607382"/>
          </a:xfrm>
        </p:spPr>
        <p:txBody>
          <a:bodyPr/>
          <a:lstStyle>
            <a:lvl1pPr>
              <a:buClr>
                <a:schemeClr val="tx2">
                  <a:lumMod val="60000"/>
                  <a:lumOff val="40000"/>
                </a:schemeClr>
              </a:buClr>
              <a:defRPr>
                <a:solidFill>
                  <a:schemeClr val="tx1"/>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333F43-3E86-47E4-BFBB-2476D384E1C6}" type="datetime4">
              <a:rPr lang="en-US" smtClean="0"/>
              <a:pPr/>
              <a:t>February 23, 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
        <p:nvSpPr>
          <p:cNvPr id="7" name="Title 1"/>
          <p:cNvSpPr>
            <a:spLocks noGrp="1"/>
          </p:cNvSpPr>
          <p:nvPr>
            <p:ph type="title"/>
          </p:nvPr>
        </p:nvSpPr>
        <p:spPr>
          <a:xfrm>
            <a:off x="457200" y="241326"/>
            <a:ext cx="8062912" cy="659535"/>
          </a:xfrm>
        </p:spPr>
        <p:txBody>
          <a:bodyPr/>
          <a:lstStyle>
            <a:lvl1pPr>
              <a:defRPr>
                <a:solidFill>
                  <a:srgbClr val="6CB255"/>
                </a:solidFill>
              </a:defRPr>
            </a:lvl1pPr>
          </a:lstStyle>
          <a:p>
            <a:r>
              <a:rPr lang="en-US" dirty="0"/>
              <a:t>Click to edit</a:t>
            </a:r>
          </a:p>
        </p:txBody>
      </p:sp>
      <p:sp>
        <p:nvSpPr>
          <p:cNvPr id="8" name="Picture Placeholder 8"/>
          <p:cNvSpPr>
            <a:spLocks noGrp="1"/>
          </p:cNvSpPr>
          <p:nvPr>
            <p:ph type="pic" sz="quarter" idx="13"/>
          </p:nvPr>
        </p:nvSpPr>
        <p:spPr>
          <a:xfrm>
            <a:off x="457199" y="1122386"/>
            <a:ext cx="8062913" cy="3500071"/>
          </a:xfrm>
        </p:spPr>
        <p:txBody>
          <a:bodyPr/>
          <a:lstStyle/>
          <a:p>
            <a:endParaRPr lang="en-US" dirty="0"/>
          </a:p>
        </p:txBody>
      </p:sp>
      <p:sp>
        <p:nvSpPr>
          <p:cNvPr id="9" name="Text Placeholder 10"/>
          <p:cNvSpPr>
            <a:spLocks noGrp="1"/>
          </p:cNvSpPr>
          <p:nvPr>
            <p:ph type="body" sz="quarter" idx="14"/>
          </p:nvPr>
        </p:nvSpPr>
        <p:spPr>
          <a:xfrm>
            <a:off x="457200" y="4843982"/>
            <a:ext cx="8062912" cy="1166382"/>
          </a:xfrm>
        </p:spPr>
        <p:txBody>
          <a:bodyPr/>
          <a:lstStyle>
            <a:lvl1pPr>
              <a:buClr>
                <a:srgbClr val="6CB255"/>
              </a:buClr>
              <a:defRPr>
                <a:solidFill>
                  <a:srgbClr val="000000"/>
                </a:solidFill>
              </a:defRPr>
            </a:lvl1pPr>
            <a:lvl2pPr marL="731520" indent="-457200">
              <a:buClr>
                <a:srgbClr val="6CB255"/>
              </a:buClr>
              <a:buFont typeface="+mj-lt"/>
              <a:buAutoNum type="alphaLcParenR"/>
              <a:defRPr>
                <a:solidFill>
                  <a:schemeClr val="tx1"/>
                </a:solidFill>
              </a:defRPr>
            </a:lvl2pPr>
            <a:lvl3pPr marL="1257300" indent="-342900">
              <a:buClr>
                <a:srgbClr val="6CB255"/>
              </a:buClr>
              <a:buFont typeface="+mj-lt"/>
              <a:buAutoNum type="alphaLcParenR"/>
              <a:defRPr>
                <a:solidFill>
                  <a:schemeClr val="tx1"/>
                </a:solidFill>
              </a:defRPr>
            </a:lvl3pPr>
            <a:lvl4pPr marL="1714500" indent="-342900">
              <a:buClr>
                <a:srgbClr val="6CB255"/>
              </a:buClr>
              <a:buFont typeface="+mj-lt"/>
              <a:buAutoNum type="alphaLcParenR"/>
              <a:defRPr>
                <a:solidFill>
                  <a:schemeClr val="tx1"/>
                </a:solidFill>
              </a:defRPr>
            </a:lvl4pPr>
            <a:lvl5pPr marL="2171700" indent="-342900">
              <a:buClr>
                <a:srgbClr val="6CB255"/>
              </a:buClr>
              <a:buFont typeface="+mj-lt"/>
              <a:buAutoNum type="alphaLcParen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buClr>
                <a:schemeClr val="tx2">
                  <a:lumMod val="60000"/>
                  <a:lumOff val="40000"/>
                </a:schemeClr>
              </a:buClr>
              <a:defRPr sz="3200"/>
            </a:lvl1pPr>
            <a:lvl2pPr marL="788670" indent="-514350">
              <a:buClr>
                <a:srgbClr val="6CB255"/>
              </a:buClr>
              <a:buFont typeface="+mj-lt"/>
              <a:buAutoNum type="alphaLcParenR"/>
              <a:defRPr sz="2800"/>
            </a:lvl2pPr>
            <a:lvl3pPr marL="1371600" indent="-457200">
              <a:buClr>
                <a:srgbClr val="6CB255"/>
              </a:buClr>
              <a:buFont typeface="+mj-lt"/>
              <a:buAutoNum type="alphaLcParenR"/>
              <a:defRPr sz="2400"/>
            </a:lvl3pPr>
            <a:lvl4pPr marL="1828800" indent="-457200">
              <a:buClr>
                <a:srgbClr val="6CB255"/>
              </a:buClr>
              <a:buFont typeface="+mj-lt"/>
              <a:buAutoNum type="alphaLcParenR"/>
              <a:defRPr sz="2000"/>
            </a:lvl4pPr>
            <a:lvl5pPr marL="2286000" indent="-457200">
              <a:buClr>
                <a:srgbClr val="6CB255"/>
              </a:buClr>
              <a:buFont typeface="+mj-lt"/>
              <a:buAutoNum type="alphaLcParen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Clr>
                <a:schemeClr val="tx2">
                  <a:lumMod val="60000"/>
                  <a:lumOff val="40000"/>
                </a:schemeClr>
              </a:buCl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buClr>
                <a:schemeClr val="tx2">
                  <a:lumMod val="60000"/>
                  <a:lumOff val="40000"/>
                </a:schemeClr>
              </a:buClr>
              <a:defRPr/>
            </a:lvl1pPr>
          </a:lstStyle>
          <a:p>
            <a:fld id="{6EAD5615-7F4F-4584-84D5-CC95918C321F}" type="datetime4">
              <a:rPr lang="en-US" smtClean="0"/>
              <a:pPr/>
              <a:t>February 23, 2018</a:t>
            </a:fld>
            <a:endParaRPr lang="en-US"/>
          </a:p>
        </p:txBody>
      </p:sp>
      <p:sp>
        <p:nvSpPr>
          <p:cNvPr id="6" name="Footer Placeholder 5"/>
          <p:cNvSpPr>
            <a:spLocks noGrp="1"/>
          </p:cNvSpPr>
          <p:nvPr>
            <p:ph type="ftr" sz="quarter" idx="11"/>
          </p:nvPr>
        </p:nvSpPr>
        <p:spPr/>
        <p:txBody>
          <a:bodyPr/>
          <a:lstStyle>
            <a:lvl1pPr>
              <a:buClr>
                <a:schemeClr val="tx2">
                  <a:lumMod val="60000"/>
                  <a:lumOff val="40000"/>
                </a:schemeClr>
              </a:buClr>
              <a:defRPr/>
            </a:lvl1pPr>
          </a:lstStyle>
          <a:p>
            <a:endParaRPr lang="en-US"/>
          </a:p>
        </p:txBody>
      </p:sp>
      <p:sp>
        <p:nvSpPr>
          <p:cNvPr id="7" name="Slide Number Placeholder 6"/>
          <p:cNvSpPr>
            <a:spLocks noGrp="1"/>
          </p:cNvSpPr>
          <p:nvPr>
            <p:ph type="sldNum" sz="quarter" idx="12"/>
          </p:nvPr>
        </p:nvSpPr>
        <p:spPr/>
        <p:txBody>
          <a:bodyPr/>
          <a:lstStyle>
            <a:lvl1pPr>
              <a:buClr>
                <a:schemeClr val="tx2">
                  <a:lumMod val="60000"/>
                  <a:lumOff val="40000"/>
                </a:schemeClr>
              </a:buClr>
              <a:defRPr/>
            </a:lvl1pPr>
          </a:lstStyle>
          <a:p>
            <a:fld id="{F38DF745-7D3F-47F4-83A3-874385CFAA69}" type="slidenum">
              <a:rPr lang="en-US" smtClean="0"/>
              <a:pPr/>
              <a:t>‹#›</a:t>
            </a:fld>
            <a:endParaRPr lang="en-US"/>
          </a:p>
        </p:txBody>
      </p:sp>
      <p:sp>
        <p:nvSpPr>
          <p:cNvPr id="9" name="Title 1"/>
          <p:cNvSpPr>
            <a:spLocks noGrp="1"/>
          </p:cNvSpPr>
          <p:nvPr>
            <p:ph type="title"/>
          </p:nvPr>
        </p:nvSpPr>
        <p:spPr>
          <a:xfrm>
            <a:off x="457200" y="241326"/>
            <a:ext cx="8062912" cy="659535"/>
          </a:xfrm>
        </p:spPr>
        <p:txBody>
          <a:bodyPr/>
          <a:lstStyle>
            <a:lvl1pPr>
              <a:buClr>
                <a:schemeClr val="tx2">
                  <a:lumMod val="60000"/>
                  <a:lumOff val="40000"/>
                </a:schemeClr>
              </a:buClr>
              <a:defRPr>
                <a:solidFill>
                  <a:srgbClr val="6CB255"/>
                </a:solidFill>
              </a:defRPr>
            </a:lvl1pPr>
          </a:lstStyle>
          <a:p>
            <a:r>
              <a:rPr lang="en-US" dirty="0"/>
              <a:t>Click to edit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1_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63547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February 23, 2018</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044814" y="683895"/>
            <a:ext cx="1315721" cy="365125"/>
          </a:xfrm>
          <a:prstGeom prst="rect">
            <a:avLst/>
          </a:prstGeom>
        </p:spPr>
        <p:txBody>
          <a:bodyPr vert="horz" lIns="91440" tIns="45720" rIns="91440" bIns="45720" rtlCol="0" anchor="ctr"/>
          <a:lstStyle>
            <a:lvl1pPr algn="r">
              <a:defRPr sz="2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16" r:id="rId1"/>
    <p:sldLayoutId id="2147483914" r:id="rId2"/>
    <p:sldLayoutId id="2147483920" r:id="rId3"/>
    <p:sldLayoutId id="2147483913" r:id="rId4"/>
    <p:sldLayoutId id="2147483921" r:id="rId5"/>
  </p:sldLayoutIdLst>
  <p:hf sldNum="0" hdr="0" ftr="0" dt="0"/>
  <p:txStyles>
    <p:titleStyle>
      <a:lvl1pPr algn="l" defTabSz="914400" rtl="0" eaLnBrk="1" latinLnBrk="0" hangingPunct="1">
        <a:spcBef>
          <a:spcPct val="0"/>
        </a:spcBef>
        <a:buNone/>
        <a:defRPr sz="2400" kern="1200" cap="all" spc="-60" baseline="0">
          <a:solidFill>
            <a:srgbClr val="6CB255"/>
          </a:solidFill>
          <a:latin typeface="+mj-lt"/>
          <a:ea typeface="+mj-ea"/>
          <a:cs typeface="+mj-cs"/>
        </a:defRPr>
      </a:lvl1pPr>
    </p:titleStyle>
    <p:body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open-sourceinstructionalmaterials@tea.texas.gov"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Texas Education Agency&#10;Advanced Placement&#10;Macroeconomics for AP Courses&#10;PowerPoint Slide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44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16.8</a:t>
            </a:r>
          </a:p>
        </p:txBody>
      </p:sp>
      <p:pic>
        <p:nvPicPr>
          <p:cNvPr id="2" name="Picture Placeholder 1" descr="The graph shows that federal debt (as a percentage of GDP) was highest in the late 1940s before steadily declining down beneath 30% in the mid-1970s. Another increase took place during the recession in 2009 where it rose to over 60% and has been rising steadily sinc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2720" r="-22720"/>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Federal Debt as a Percentage of GDP, 1942–2014</a:t>
            </a:r>
          </a:p>
          <a:p>
            <a:r>
              <a:rPr lang="en-US" sz="1500" dirty="0"/>
              <a:t>Federal debt is the sum of annual budget deficits and surpluses. Annual deficits do not always mean that the debt/GDP ratio is rising. During the 1960s and 1970s, the government often ran small deficits, but since the debt was growing more slowly than the economy, the debt/GDP ratio was declining over this time. In the 2008–2009 recession, the debt/GDP ratio rose sharply. (Executive Office of the President Council of Economic Advisors, 2015)</a:t>
            </a:r>
          </a:p>
        </p:txBody>
      </p:sp>
    </p:spTree>
    <p:extLst>
      <p:ext uri="{BB962C8B-B14F-4D97-AF65-F5344CB8AC3E}">
        <p14:creationId xmlns:p14="http://schemas.microsoft.com/office/powerpoint/2010/main" val="923894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16.9</a:t>
            </a:r>
          </a:p>
        </p:txBody>
      </p:sp>
      <p:pic>
        <p:nvPicPr>
          <p:cNvPr id="2" name="Picture Placeholder 1" descr="The graph shows that total spending and tax receipts rise and fall in contrast to one another. In 1990, total spending was around 22% whereas tax receipts which were just under 18%. In 2014, total spending was around 22% whereas tax receipts were around 1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151" r="-11151"/>
          <a:stretch>
            <a:fillRect/>
          </a:stretch>
        </p:blipFill>
        <p:spPr>
          <a:xfrm>
            <a:off x="457200" y="1122386"/>
            <a:ext cx="8062913" cy="3500071"/>
          </a:xfrm>
        </p:spPr>
      </p:pic>
      <p:sp>
        <p:nvSpPr>
          <p:cNvPr id="7" name="Text Placeholder 6"/>
          <p:cNvSpPr>
            <a:spLocks noGrp="1"/>
          </p:cNvSpPr>
          <p:nvPr>
            <p:ph type="body" sz="quarter" idx="14"/>
          </p:nvPr>
        </p:nvSpPr>
        <p:spPr/>
        <p:txBody>
          <a:bodyPr>
            <a:noAutofit/>
          </a:bodyPr>
          <a:lstStyle/>
          <a:p>
            <a:r>
              <a:rPr lang="en-US" sz="1600" b="1" dirty="0">
                <a:solidFill>
                  <a:srgbClr val="6CB255"/>
                </a:solidFill>
              </a:rPr>
              <a:t>Total Government Spending and Taxes as a Share of GDP, 1990–2014</a:t>
            </a:r>
            <a:endParaRPr lang="en-US" sz="1600" dirty="0"/>
          </a:p>
          <a:p>
            <a:r>
              <a:rPr lang="en-US" sz="1600" dirty="0"/>
              <a:t>When government spending exceeds taxes, the gap is the budget deficit. When taxes exceed spending, the gap is a budget surplus. The recessionary period starting in late 2007 saw higher spending and lower taxes, combining to create a large deficit in 2009. (Executive Office of the President Council of Economic Advisors, 2014)</a:t>
            </a:r>
          </a:p>
        </p:txBody>
      </p:sp>
    </p:spTree>
    <p:extLst>
      <p:ext uri="{BB962C8B-B14F-4D97-AF65-F5344CB8AC3E}">
        <p14:creationId xmlns:p14="http://schemas.microsoft.com/office/powerpoint/2010/main" val="2049635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16.10</a:t>
            </a:r>
          </a:p>
        </p:txBody>
      </p:sp>
      <p:pic>
        <p:nvPicPr>
          <p:cNvPr id="2" name="Picture Placeholder 1" descr="The graph shows three aggregate supply curves, three aggregate demand curves, and three potential GDP lines. Each aggregate demand curve intersects with an aggregate supply curve and the potential GDP li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5394" r="-45394"/>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A Healthy, Growing Economy</a:t>
            </a:r>
          </a:p>
          <a:p>
            <a:r>
              <a:rPr lang="en-US" sz="1500" dirty="0"/>
              <a:t>In this well-functioning economy, each year, aggregate supply and aggregate demand shift to the right, so that the economy proceeds from equilibrium E</a:t>
            </a:r>
            <a:r>
              <a:rPr lang="en-US" sz="1500" baseline="-25000" dirty="0"/>
              <a:t>0</a:t>
            </a:r>
            <a:r>
              <a:rPr lang="en-US" sz="1500" dirty="0"/>
              <a:t> to E</a:t>
            </a:r>
            <a:r>
              <a:rPr lang="en-US" sz="1500" baseline="-25000" dirty="0"/>
              <a:t>1</a:t>
            </a:r>
            <a:r>
              <a:rPr lang="en-US" sz="1500" dirty="0"/>
              <a:t> to E</a:t>
            </a:r>
            <a:r>
              <a:rPr lang="en-US" sz="1500" baseline="-25000" dirty="0"/>
              <a:t>2</a:t>
            </a:r>
            <a:r>
              <a:rPr lang="en-US" sz="1500" dirty="0"/>
              <a:t>. Each year, the economy produces at potential GDP with only a small inflationary increase in the price level. But if aggregate demand does not smoothly shift to the right and match increases in aggregate supply, growth with deflation can develop.</a:t>
            </a:r>
          </a:p>
        </p:txBody>
      </p:sp>
    </p:spTree>
    <p:extLst>
      <p:ext uri="{BB962C8B-B14F-4D97-AF65-F5344CB8AC3E}">
        <p14:creationId xmlns:p14="http://schemas.microsoft.com/office/powerpoint/2010/main" val="3958027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16.11</a:t>
            </a:r>
          </a:p>
        </p:txBody>
      </p:sp>
      <p:pic>
        <p:nvPicPr>
          <p:cNvPr id="2" name="Picture Placeholder 1" descr="The graph shows two aggregate demand curves that each intersect with an aggregate supply curve. Aggregate demand curve (AD sub 1) intersects with both the aggregate supply curve (AS sub 0) as well as the potential GDP li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4508" r="-44508"/>
          <a:stretch>
            <a:fillRect/>
          </a:stretch>
        </p:blipFill>
        <p:spPr>
          <a:xfrm>
            <a:off x="457199" y="1083666"/>
            <a:ext cx="8062913" cy="3500071"/>
          </a:xfrm>
        </p:spPr>
      </p:pic>
      <p:sp>
        <p:nvSpPr>
          <p:cNvPr id="7" name="Text Placeholder 6"/>
          <p:cNvSpPr>
            <a:spLocks noGrp="1"/>
          </p:cNvSpPr>
          <p:nvPr>
            <p:ph type="body" sz="quarter" idx="14"/>
          </p:nvPr>
        </p:nvSpPr>
        <p:spPr>
          <a:xfrm>
            <a:off x="457200" y="4766542"/>
            <a:ext cx="8062912" cy="1166382"/>
          </a:xfrm>
        </p:spPr>
        <p:txBody>
          <a:bodyPr>
            <a:noAutofit/>
          </a:bodyPr>
          <a:lstStyle/>
          <a:p>
            <a:r>
              <a:rPr lang="en-US" sz="1450" b="1" dirty="0">
                <a:solidFill>
                  <a:srgbClr val="6CB255"/>
                </a:solidFill>
              </a:rPr>
              <a:t>Expansionary Fiscal Policy</a:t>
            </a:r>
          </a:p>
          <a:p>
            <a:r>
              <a:rPr lang="en-US" sz="1450" dirty="0"/>
              <a:t>The original equilibrium (E</a:t>
            </a:r>
            <a:r>
              <a:rPr lang="en-US" sz="1450" baseline="-25000" dirty="0"/>
              <a:t>0</a:t>
            </a:r>
            <a:r>
              <a:rPr lang="en-US" sz="1450" dirty="0"/>
              <a:t>) represents a recession, occurring at a quantity of output (Y</a:t>
            </a:r>
            <a:r>
              <a:rPr lang="en-US" sz="1450" baseline="-25000" dirty="0"/>
              <a:t>0</a:t>
            </a:r>
            <a:r>
              <a:rPr lang="en-US" sz="1450" dirty="0"/>
              <a:t>) below potential GDP. However, a shift of aggregate demand from AD</a:t>
            </a:r>
            <a:r>
              <a:rPr lang="en-US" sz="1450" baseline="-25000" dirty="0"/>
              <a:t>0</a:t>
            </a:r>
            <a:r>
              <a:rPr lang="en-US" sz="1450" dirty="0"/>
              <a:t> to AD</a:t>
            </a:r>
            <a:r>
              <a:rPr lang="en-US" sz="1450" baseline="-25000" dirty="0"/>
              <a:t>1</a:t>
            </a:r>
            <a:r>
              <a:rPr lang="en-US" sz="1450" dirty="0"/>
              <a:t>, enacted through an expansionary fiscal policy, can move the economy to a new equilibrium output of E</a:t>
            </a:r>
            <a:r>
              <a:rPr lang="en-US" sz="1450" baseline="-25000" dirty="0"/>
              <a:t>1</a:t>
            </a:r>
            <a:r>
              <a:rPr lang="en-US" sz="1450" dirty="0"/>
              <a:t> at the level of potential GDP, which is shown by the LRAS curve. Since the economy was originally producing below potential GDP, any inflationary increase in the price level from P</a:t>
            </a:r>
            <a:r>
              <a:rPr lang="en-US" sz="1450" baseline="-25000" dirty="0"/>
              <a:t>0</a:t>
            </a:r>
            <a:r>
              <a:rPr lang="en-US" sz="1450" dirty="0"/>
              <a:t> to P</a:t>
            </a:r>
            <a:r>
              <a:rPr lang="en-US" sz="1450" baseline="-25000" dirty="0"/>
              <a:t>1</a:t>
            </a:r>
            <a:r>
              <a:rPr lang="en-US" sz="1450" dirty="0"/>
              <a:t> that results should be relatively small.</a:t>
            </a:r>
          </a:p>
        </p:txBody>
      </p:sp>
    </p:spTree>
    <p:extLst>
      <p:ext uri="{BB962C8B-B14F-4D97-AF65-F5344CB8AC3E}">
        <p14:creationId xmlns:p14="http://schemas.microsoft.com/office/powerpoint/2010/main" val="2203642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16.12</a:t>
            </a:r>
          </a:p>
        </p:txBody>
      </p:sp>
      <p:pic>
        <p:nvPicPr>
          <p:cNvPr id="2" name="Picture Placeholder 1" descr="The graph shows two aggregate demand curves that each intersect with an aggregate supply curve. Aggregate demand curve (AD sub 1) intersects with both the aggregate supply curve (AS sub 0) as well as the potential GDP line."/>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565" r="-15565"/>
          <a:stretch>
            <a:fillRect/>
          </a:stretch>
        </p:blipFill>
        <p:spPr/>
      </p:pic>
      <p:sp>
        <p:nvSpPr>
          <p:cNvPr id="7" name="Text Placeholder 6"/>
          <p:cNvSpPr>
            <a:spLocks noGrp="1"/>
          </p:cNvSpPr>
          <p:nvPr>
            <p:ph type="body" sz="quarter" idx="14"/>
          </p:nvPr>
        </p:nvSpPr>
        <p:spPr/>
        <p:txBody>
          <a:bodyPr>
            <a:noAutofit/>
          </a:bodyPr>
          <a:lstStyle/>
          <a:p>
            <a:r>
              <a:rPr lang="en-US" sz="1550" b="1" dirty="0">
                <a:solidFill>
                  <a:srgbClr val="6CB255"/>
                </a:solidFill>
              </a:rPr>
              <a:t>A Contractionary Fiscal Policy</a:t>
            </a:r>
            <a:endParaRPr lang="en-US" sz="1550" dirty="0"/>
          </a:p>
          <a:p>
            <a:r>
              <a:rPr lang="en-US" sz="1550" dirty="0"/>
              <a:t>The economy starts at the equilibrium quantity of output Y</a:t>
            </a:r>
            <a:r>
              <a:rPr lang="en-US" sz="1550" baseline="-25000" dirty="0"/>
              <a:t>0</a:t>
            </a:r>
            <a:r>
              <a:rPr lang="en-US" sz="1550" dirty="0"/>
              <a:t>, which is above potential GDP. The extremely high level of aggregate demand will generate inflationary increases in the price level. A contractionary fiscal policy can shift aggregate demand down from AD</a:t>
            </a:r>
            <a:r>
              <a:rPr lang="en-US" sz="1550" baseline="-25000" dirty="0"/>
              <a:t>0</a:t>
            </a:r>
            <a:r>
              <a:rPr lang="en-US" sz="1550" dirty="0"/>
              <a:t> to AD</a:t>
            </a:r>
            <a:r>
              <a:rPr lang="en-US" sz="1550" baseline="-25000" dirty="0"/>
              <a:t>1</a:t>
            </a:r>
            <a:r>
              <a:rPr lang="en-US" sz="1550" dirty="0"/>
              <a:t>, leading to a new equilibrium output E</a:t>
            </a:r>
            <a:r>
              <a:rPr lang="en-US" sz="1550" baseline="-25000" dirty="0"/>
              <a:t>1</a:t>
            </a:r>
            <a:r>
              <a:rPr lang="en-US" sz="1550" dirty="0"/>
              <a:t>, which occurs at potential GDP, where AD</a:t>
            </a:r>
            <a:r>
              <a:rPr lang="en-US" sz="1550" baseline="-25000" dirty="0"/>
              <a:t>1</a:t>
            </a:r>
            <a:r>
              <a:rPr lang="en-US" sz="1550" dirty="0"/>
              <a:t> intersects the LRAS curve.</a:t>
            </a:r>
          </a:p>
        </p:txBody>
      </p:sp>
    </p:spTree>
    <p:extLst>
      <p:ext uri="{BB962C8B-B14F-4D97-AF65-F5344CB8AC3E}">
        <p14:creationId xmlns:p14="http://schemas.microsoft.com/office/powerpoint/2010/main" val="2938460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16.13</a:t>
            </a:r>
          </a:p>
        </p:txBody>
      </p:sp>
      <p:pic>
        <p:nvPicPr>
          <p:cNvPr id="2" name="Picture Placeholder 1" descr="The graph shows how the standardized deficit surplus and the actual deficit surplus have changed since 1970. Both lines tend to rise and fall at similar times. The only time both were positive numbers was between the mid-1990s and early 2000s. As of 2014, both standardized deficit surplus and actual deficit surplus had dropped to their lowest amount, both below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2224" r="-22224"/>
          <a:stretch>
            <a:fillRect/>
          </a:stretch>
        </p:blipFill>
        <p:spPr>
          <a:xfrm>
            <a:off x="457199" y="1044946"/>
            <a:ext cx="8062913" cy="3500071"/>
          </a:xfrm>
        </p:spPr>
      </p:pic>
      <p:sp>
        <p:nvSpPr>
          <p:cNvPr id="7" name="Text Placeholder 6"/>
          <p:cNvSpPr>
            <a:spLocks noGrp="1"/>
          </p:cNvSpPr>
          <p:nvPr>
            <p:ph type="body" sz="quarter" idx="14"/>
          </p:nvPr>
        </p:nvSpPr>
        <p:spPr>
          <a:xfrm>
            <a:off x="457200" y="4689102"/>
            <a:ext cx="8062912" cy="1166382"/>
          </a:xfrm>
        </p:spPr>
        <p:txBody>
          <a:bodyPr>
            <a:noAutofit/>
          </a:bodyPr>
          <a:lstStyle/>
          <a:p>
            <a:r>
              <a:rPr lang="en-US" sz="1350" b="1" dirty="0">
                <a:solidFill>
                  <a:srgbClr val="6CB255"/>
                </a:solidFill>
              </a:rPr>
              <a:t>Comparison of Actual Budget Deficits with the Standardized Employment Deficit </a:t>
            </a:r>
          </a:p>
          <a:p>
            <a:r>
              <a:rPr lang="en-US" sz="1350" dirty="0"/>
              <a:t>When the economy is in recession, the standardized employment budget deficit is less than the actual budget deficit, because the economy is below potential GDP, and the automatic stabilizers are reducing taxes and increasing spending. When the economy is performing extremely well, the standardized employment deficit—or surplus—is higher than the actual budget deficit—or surplus—because the economy is producing about potential GDP, so the automatic stabilizers are increasing taxes and reducing the need for government spending. (Congressional Budget Office, 2013; Executive Office of the President Council of Economic Advisors, 2014)</a:t>
            </a:r>
          </a:p>
        </p:txBody>
      </p:sp>
    </p:spTree>
    <p:extLst>
      <p:ext uri="{BB962C8B-B14F-4D97-AF65-F5344CB8AC3E}">
        <p14:creationId xmlns:p14="http://schemas.microsoft.com/office/powerpoint/2010/main" val="378192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16.14</a:t>
            </a:r>
          </a:p>
        </p:txBody>
      </p:sp>
      <p:pic>
        <p:nvPicPr>
          <p:cNvPr id="2" name="Picture Placeholder 1" descr="The graph shows two demand curves that each intersect with a supply curve. Demand curve (D sub 0) intersects with supply curve (S) at E sub 0 (point $800, 6%). Demand curve (D sub 1) intersects with supply curve (S) at E sub 1 (point $900,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0415" r="-50415"/>
          <a:stretch>
            <a:fillRect/>
          </a:stretch>
        </p:blipFill>
        <p:spPr/>
      </p:pic>
      <p:sp>
        <p:nvSpPr>
          <p:cNvPr id="7" name="Text Placeholder 6"/>
          <p:cNvSpPr>
            <a:spLocks noGrp="1"/>
          </p:cNvSpPr>
          <p:nvPr>
            <p:ph type="body" sz="quarter" idx="14"/>
          </p:nvPr>
        </p:nvSpPr>
        <p:spPr/>
        <p:txBody>
          <a:bodyPr>
            <a:noAutofit/>
          </a:bodyPr>
          <a:lstStyle/>
          <a:p>
            <a:r>
              <a:rPr lang="en-US" sz="1400" b="1" dirty="0">
                <a:solidFill>
                  <a:srgbClr val="6CB255"/>
                </a:solidFill>
              </a:rPr>
              <a:t>Fiscal Policy and Interest Rates</a:t>
            </a:r>
            <a:endParaRPr lang="en-US" sz="1400" dirty="0"/>
          </a:p>
          <a:p>
            <a:r>
              <a:rPr lang="en-US" sz="1400" dirty="0"/>
              <a:t>When a government borrows money in the financial capital market, it causes a shift in the demand for financial capital from D</a:t>
            </a:r>
            <a:r>
              <a:rPr lang="en-US" sz="1400" baseline="-25000" dirty="0"/>
              <a:t>0</a:t>
            </a:r>
            <a:r>
              <a:rPr lang="en-US" sz="1400" dirty="0"/>
              <a:t> to D</a:t>
            </a:r>
            <a:r>
              <a:rPr lang="en-US" sz="1400" baseline="-25000" dirty="0"/>
              <a:t>1</a:t>
            </a:r>
            <a:r>
              <a:rPr lang="en-US" sz="1400" dirty="0"/>
              <a:t>. As the equilibrium moves from E</a:t>
            </a:r>
            <a:r>
              <a:rPr lang="en-US" sz="1400" baseline="-25000" dirty="0"/>
              <a:t>0</a:t>
            </a:r>
            <a:r>
              <a:rPr lang="en-US" sz="1400" dirty="0"/>
              <a:t> to E</a:t>
            </a:r>
            <a:r>
              <a:rPr lang="en-US" sz="1400" baseline="-25000" dirty="0"/>
              <a:t>1</a:t>
            </a:r>
            <a:r>
              <a:rPr lang="en-US" sz="1400" dirty="0"/>
              <a:t>, the equilibrium interest rate rises from 6 percent to 7 percent in this example. In this way, an expansionary fiscal policy intended to shift aggregate demand to the right can also lead to a higher interest rate, which has the effect of shifting aggregate demand back to the left.</a:t>
            </a:r>
          </a:p>
        </p:txBody>
      </p:sp>
    </p:spTree>
    <p:extLst>
      <p:ext uri="{BB962C8B-B14F-4D97-AF65-F5344CB8AC3E}">
        <p14:creationId xmlns:p14="http://schemas.microsoft.com/office/powerpoint/2010/main" val="1811259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p:nvPr/>
        </p:nvSpPr>
        <p:spPr>
          <a:xfrm>
            <a:off x="516600" y="1384200"/>
            <a:ext cx="8038500" cy="4153500"/>
          </a:xfrm>
          <a:prstGeom prst="rect">
            <a:avLst/>
          </a:prstGeom>
          <a:noFill/>
          <a:ln>
            <a:noFill/>
          </a:ln>
        </p:spPr>
        <p:txBody>
          <a:bodyPr spcFirstLastPara="1" wrap="square" lIns="91425" tIns="91425" rIns="91425" bIns="91425" anchor="t" anchorCtr="0">
            <a:noAutofit/>
          </a:bodyPr>
          <a:lstStyle/>
          <a:p>
            <a:pPr>
              <a:lnSpc>
                <a:spcPct val="115000"/>
              </a:lnSpc>
              <a:buClr>
                <a:schemeClr val="dk1"/>
              </a:buClr>
              <a:buSzPts val="1100"/>
            </a:pPr>
            <a:r>
              <a:rPr lang="en" sz="2400" b="1">
                <a:solidFill>
                  <a:srgbClr val="222E65"/>
                </a:solidFill>
                <a:latin typeface="Prompt"/>
                <a:ea typeface="Prompt"/>
                <a:cs typeface="Prompt"/>
                <a:sym typeface="Prompt"/>
              </a:rPr>
              <a:t>Instructional Support Ancillaries for TEA AP</a:t>
            </a:r>
            <a:r>
              <a:rPr lang="en" sz="2400" b="1" baseline="30000">
                <a:solidFill>
                  <a:srgbClr val="222E65"/>
                </a:solidFill>
                <a:latin typeface="Prompt"/>
                <a:ea typeface="Prompt"/>
                <a:cs typeface="Prompt"/>
                <a:sym typeface="Prompt"/>
              </a:rPr>
              <a:t>®</a:t>
            </a:r>
            <a:r>
              <a:rPr lang="en" sz="2400" b="1">
                <a:solidFill>
                  <a:srgbClr val="222E65"/>
                </a:solidFill>
                <a:latin typeface="Prompt"/>
                <a:ea typeface="Prompt"/>
                <a:cs typeface="Prompt"/>
                <a:sym typeface="Prompt"/>
              </a:rPr>
              <a:t> Macroeconomics</a:t>
            </a:r>
            <a:endParaRPr sz="2400" b="1">
              <a:solidFill>
                <a:srgbClr val="222E65"/>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The following materials are available to support instruction of TEA AP</a:t>
            </a:r>
            <a:r>
              <a:rPr lang="en" sz="1100" baseline="30000">
                <a:solidFill>
                  <a:schemeClr val="dk1"/>
                </a:solidFill>
                <a:latin typeface="Prompt"/>
                <a:ea typeface="Prompt"/>
                <a:cs typeface="Prompt"/>
                <a:sym typeface="Prompt"/>
              </a:rPr>
              <a:t>®</a:t>
            </a:r>
            <a:r>
              <a:rPr lang="en" sz="1100">
                <a:solidFill>
                  <a:schemeClr val="dk1"/>
                </a:solidFill>
                <a:latin typeface="Prompt"/>
                <a:ea typeface="Prompt"/>
                <a:cs typeface="Prompt"/>
                <a:sym typeface="Prompt"/>
              </a:rPr>
              <a:t> Macroeconomics: </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PowerPoint Slides</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Instructor’s Solution Manual</a:t>
            </a:r>
            <a:endParaRPr sz="1100" i="1">
              <a:solidFill>
                <a:schemeClr val="dk1"/>
              </a:solidFill>
              <a:latin typeface="Prompt"/>
              <a:ea typeface="Prompt"/>
              <a:cs typeface="Prompt"/>
              <a:sym typeface="Prompt"/>
            </a:endParaRPr>
          </a:p>
          <a:p>
            <a:pPr marL="457200" indent="-298450">
              <a:lnSpc>
                <a:spcPct val="115000"/>
              </a:lnSpc>
              <a:spcBef>
                <a:spcPts val="300"/>
              </a:spcBef>
              <a:buClr>
                <a:schemeClr val="dk1"/>
              </a:buClr>
              <a:buSzPts val="1100"/>
              <a:buFont typeface="Prompt"/>
              <a:buChar char="●"/>
            </a:pPr>
            <a:r>
              <a:rPr lang="en" sz="1100" i="1">
                <a:solidFill>
                  <a:schemeClr val="dk1"/>
                </a:solidFill>
                <a:latin typeface="Prompt"/>
                <a:ea typeface="Prompt"/>
                <a:cs typeface="Prompt"/>
                <a:sym typeface="Prompt"/>
              </a:rPr>
              <a:t>TEA AP</a:t>
            </a:r>
            <a:r>
              <a:rPr lang="en" sz="1100" i="1" baseline="30000">
                <a:solidFill>
                  <a:schemeClr val="dk1"/>
                </a:solidFill>
                <a:latin typeface="Prompt"/>
                <a:ea typeface="Prompt"/>
                <a:cs typeface="Prompt"/>
                <a:sym typeface="Prompt"/>
              </a:rPr>
              <a:t>®</a:t>
            </a:r>
            <a:r>
              <a:rPr lang="en" sz="1100" i="1">
                <a:solidFill>
                  <a:schemeClr val="dk1"/>
                </a:solidFill>
                <a:latin typeface="Prompt"/>
                <a:ea typeface="Prompt"/>
                <a:cs typeface="Prompt"/>
                <a:sym typeface="Prompt"/>
              </a:rPr>
              <a:t> Macroeconomics Alignment Map</a:t>
            </a:r>
            <a:endParaRPr sz="1100" i="1">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a:solidFill>
                  <a:schemeClr val="dk1"/>
                </a:solidFill>
                <a:latin typeface="Prompt"/>
                <a:ea typeface="Prompt"/>
                <a:cs typeface="Prompt"/>
                <a:sym typeface="Prompt"/>
              </a:rPr>
              <a:t>If you are an instructor and want to obtain these ancillaries, please use your official school email to send a request to the TEA using the following email address:</a:t>
            </a:r>
            <a:endParaRPr sz="1100">
              <a:solidFill>
                <a:schemeClr val="dk1"/>
              </a:solidFill>
              <a:latin typeface="Prompt"/>
              <a:ea typeface="Prompt"/>
              <a:cs typeface="Prompt"/>
              <a:sym typeface="Prompt"/>
            </a:endParaRPr>
          </a:p>
          <a:p>
            <a:pPr>
              <a:lnSpc>
                <a:spcPct val="115000"/>
              </a:lnSpc>
              <a:spcBef>
                <a:spcPts val="300"/>
              </a:spcBef>
              <a:buClr>
                <a:schemeClr val="dk1"/>
              </a:buClr>
              <a:buSzPts val="1100"/>
            </a:pPr>
            <a:r>
              <a:rPr lang="en" sz="1100" u="sng">
                <a:solidFill>
                  <a:srgbClr val="1155CC"/>
                </a:solidFill>
                <a:latin typeface="Prompt"/>
                <a:ea typeface="Prompt"/>
                <a:cs typeface="Prompt"/>
                <a:sym typeface="Prompt"/>
                <a:hlinkClick r:id="rId3"/>
              </a:rPr>
              <a:t>open-sourceinstructionalmaterials@tea.texas.gov</a:t>
            </a:r>
            <a:endParaRPr sz="1100">
              <a:solidFill>
                <a:schemeClr val="dk1"/>
              </a:solidFill>
              <a:latin typeface="Prompt"/>
              <a:ea typeface="Prompt"/>
              <a:cs typeface="Prompt"/>
              <a:sym typeface="Prompt"/>
            </a:endParaRPr>
          </a:p>
          <a:p>
            <a:pPr>
              <a:lnSpc>
                <a:spcPct val="115000"/>
              </a:lnSpc>
              <a:spcBef>
                <a:spcPts val="300"/>
              </a:spcBef>
              <a:spcAft>
                <a:spcPts val="300"/>
              </a:spcAft>
              <a:buClr>
                <a:schemeClr val="dk1"/>
              </a:buClr>
              <a:buSzPts val="1100"/>
            </a:pPr>
            <a:r>
              <a:rPr lang="en" sz="1100">
                <a:solidFill>
                  <a:schemeClr val="dk1"/>
                </a:solidFill>
                <a:latin typeface="Prompt"/>
                <a:ea typeface="Prompt"/>
                <a:cs typeface="Prompt"/>
                <a:sym typeface="Prompt"/>
              </a:rPr>
              <a:t>Please include information about the title for which you need ancillary materials.</a:t>
            </a:r>
            <a:endParaRPr/>
          </a:p>
        </p:txBody>
      </p:sp>
    </p:spTree>
    <p:extLst>
      <p:ext uri="{BB962C8B-B14F-4D97-AF65-F5344CB8AC3E}">
        <p14:creationId xmlns:p14="http://schemas.microsoft.com/office/powerpoint/2010/main" val="2977073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872" y="2451961"/>
            <a:ext cx="8062912" cy="3598783"/>
          </a:xfrm>
          <a:effectLst>
            <a:reflection endPos="0" dir="5400000" sy="-100000" algn="bl" rotWithShape="0"/>
          </a:effectLst>
        </p:spPr>
        <p:txBody>
          <a:bodyPr anchor="ctr">
            <a:noAutofit/>
          </a:bodyPr>
          <a:lstStyle/>
          <a:p>
            <a:pPr algn="just"/>
            <a:r>
              <a:rPr lang="en-US" sz="1600" dirty="0">
                <a:solidFill>
                  <a:schemeClr val="tx1"/>
                </a:solidFill>
              </a:rPr>
              <a:t>This instructional material is provided through a Texas Education Agency (TEA) initiative to provide high-quality open-source instructional materials to districts free of charge. It was created by OpenStax under a contract with the TEA. For more detail on the initiative, its funding, and this overall project, please see the textbook preface.</a:t>
            </a:r>
          </a:p>
          <a:p>
            <a:pPr algn="just"/>
            <a:r>
              <a:rPr lang="en-US" sz="1600" dirty="0">
                <a:solidFill>
                  <a:schemeClr val="tx1"/>
                </a:solidFill>
              </a:rPr>
              <a:t> </a:t>
            </a:r>
          </a:p>
          <a:p>
            <a:pPr algn="just"/>
            <a:r>
              <a:rPr lang="en-US" sz="1600" dirty="0">
                <a:solidFill>
                  <a:schemeClr val="tx1"/>
                </a:solidFill>
              </a:rPr>
              <a:t>The images within this PowerPoint file are intended for classroom use and other educational applications. </a:t>
            </a:r>
          </a:p>
          <a:p>
            <a:pPr algn="just"/>
            <a:r>
              <a:rPr lang="en-US" sz="1600" dirty="0">
                <a:solidFill>
                  <a:schemeClr val="tx1"/>
                </a:solidFill>
              </a:rPr>
              <a:t>While all of the images are openly licensed, their sources vary. If reusing, sharing, or redistributing these images, proper attribution must given to the original copyright holder of the material. Credit lines at the end of each image caption indicate the entity or individual to be credited. If an image has no credit line, it is copyrighted by OpenStax and should be attributed to OpenStax, Rice University.</a:t>
            </a:r>
          </a:p>
        </p:txBody>
      </p:sp>
      <p:sp>
        <p:nvSpPr>
          <p:cNvPr id="3" name="Title 4"/>
          <p:cNvSpPr txBox="1">
            <a:spLocks/>
          </p:cNvSpPr>
          <p:nvPr/>
        </p:nvSpPr>
        <p:spPr>
          <a:xfrm>
            <a:off x="498872" y="772083"/>
            <a:ext cx="8062912" cy="659535"/>
          </a:xfrm>
          <a:prstGeom prst="rect">
            <a:avLst/>
          </a:prstGeom>
        </p:spPr>
        <p:txBody>
          <a:bodyPr/>
          <a:lstStyle>
            <a:lvl1pPr algn="l" defTabSz="914400" rtl="0" eaLnBrk="1" latinLnBrk="0" hangingPunct="1">
              <a:spcBef>
                <a:spcPct val="0"/>
              </a:spcBef>
              <a:buNone/>
              <a:defRPr sz="2400" kern="1200" cap="all" spc="-60" baseline="0">
                <a:solidFill>
                  <a:srgbClr val="6CB255"/>
                </a:solidFill>
                <a:latin typeface="+mj-lt"/>
                <a:ea typeface="+mj-ea"/>
                <a:cs typeface="+mj-cs"/>
              </a:defRPr>
            </a:lvl1pPr>
          </a:lstStyle>
          <a:p>
            <a:pPr algn="ctr"/>
            <a:r>
              <a:rPr lang="en-US" sz="3600" dirty="0"/>
              <a:t>Macroeconomics</a:t>
            </a:r>
          </a:p>
        </p:txBody>
      </p:sp>
      <p:sp>
        <p:nvSpPr>
          <p:cNvPr id="6" name="Rectangle 5"/>
          <p:cNvSpPr/>
          <p:nvPr/>
        </p:nvSpPr>
        <p:spPr>
          <a:xfrm>
            <a:off x="497447" y="1474600"/>
            <a:ext cx="8065007" cy="738664"/>
          </a:xfrm>
          <a:prstGeom prst="rect">
            <a:avLst/>
          </a:prstGeom>
        </p:spPr>
        <p:txBody>
          <a:bodyPr wrap="square">
            <a:spAutoFit/>
          </a:bodyPr>
          <a:lstStyle/>
          <a:p>
            <a:pPr algn="ctr"/>
            <a:r>
              <a:rPr lang="en-US" sz="2400" b="1" dirty="0">
                <a:solidFill>
                  <a:srgbClr val="212F62"/>
                </a:solidFill>
              </a:rPr>
              <a:t>Chapter 16 Government Budgets and Fiscal Policy</a:t>
            </a:r>
            <a:endParaRPr lang="en-US" sz="2400" b="1" dirty="0">
              <a:solidFill>
                <a:srgbClr val="212F62"/>
              </a:solidFill>
              <a:ea typeface="Arial"/>
              <a:cs typeface="Arial"/>
            </a:endParaRPr>
          </a:p>
          <a:p>
            <a:pPr algn="ctr"/>
            <a:r>
              <a:rPr lang="en-US" dirty="0">
                <a:ea typeface="Arial"/>
                <a:cs typeface="Arial"/>
              </a:rPr>
              <a:t>PowerPoint</a:t>
            </a:r>
            <a:r>
              <a:rPr lang="en-US" dirty="0"/>
              <a:t> Image Slideshow</a:t>
            </a:r>
          </a:p>
        </p:txBody>
      </p:sp>
    </p:spTree>
    <p:extLst>
      <p:ext uri="{BB962C8B-B14F-4D97-AF65-F5344CB8AC3E}">
        <p14:creationId xmlns:p14="http://schemas.microsoft.com/office/powerpoint/2010/main" val="192661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16.1</a:t>
            </a:r>
          </a:p>
        </p:txBody>
      </p:sp>
      <p:pic>
        <p:nvPicPr>
          <p:cNvPr id="2" name="Picture Placeholder 1" descr="This image is a photograph of a sign for Yellowstone National Park."/>
          <p:cNvPicPr>
            <a:picLocks noGrp="1" noChangeAspect="1"/>
          </p:cNvPicPr>
          <p:nvPr>
            <p:ph type="pic" sz="quarter" idx="13"/>
          </p:nvPr>
        </p:nvPicPr>
        <p:blipFill>
          <a:blip r:embed="rId2" cstate="email">
            <a:extLst>
              <a:ext uri="{28A0092B-C50C-407E-A947-70E740481C1C}">
                <a14:useLocalDpi xmlns:a14="http://schemas.microsoft.com/office/drawing/2010/main" val="0"/>
              </a:ext>
            </a:extLst>
          </a:blip>
          <a:srcRect l="-13793" r="-13793"/>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Shut Downs and Parks</a:t>
            </a:r>
          </a:p>
          <a:p>
            <a:r>
              <a:rPr lang="en-US" sz="1600" dirty="0"/>
              <a:t>Yellowstone National Park is one of the many national parks forced to close down during the government shut down in October 2013. (modification of work by daveynin/flickr Creative Commons)</a:t>
            </a:r>
          </a:p>
        </p:txBody>
      </p:sp>
    </p:spTree>
    <p:extLst>
      <p:ext uri="{BB962C8B-B14F-4D97-AF65-F5344CB8AC3E}">
        <p14:creationId xmlns:p14="http://schemas.microsoft.com/office/powerpoint/2010/main" val="364349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16.2</a:t>
            </a:r>
          </a:p>
        </p:txBody>
      </p:sp>
      <p:pic>
        <p:nvPicPr>
          <p:cNvPr id="2" name="Picture Placeholder 1" descr="The graph shows five lines that represent different government spending from 1960 to 2014. Total federal spending has always remained above 17%. National defense has never risen above 10% and is currently closer to 5%. Social security has never risen above 5%. Net interest has always remained below 5%. Health is the only line on the graph that has primarily increased since 1960 when it was below 1% to 2014 when it was closer to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8322" r="-18322"/>
          <a:stretch>
            <a:fillRect/>
          </a:stretch>
        </p:blipFill>
        <p:spPr/>
      </p:pic>
      <p:sp>
        <p:nvSpPr>
          <p:cNvPr id="7" name="Text Placeholder 6"/>
          <p:cNvSpPr>
            <a:spLocks noGrp="1"/>
          </p:cNvSpPr>
          <p:nvPr>
            <p:ph type="body" sz="quarter" idx="14"/>
          </p:nvPr>
        </p:nvSpPr>
        <p:spPr>
          <a:xfrm>
            <a:off x="457200" y="4805262"/>
            <a:ext cx="8062912" cy="1166382"/>
          </a:xfrm>
        </p:spPr>
        <p:txBody>
          <a:bodyPr>
            <a:noAutofit/>
          </a:bodyPr>
          <a:lstStyle/>
          <a:p>
            <a:r>
              <a:rPr lang="en-US" sz="1500" b="1" dirty="0">
                <a:solidFill>
                  <a:srgbClr val="6CB255"/>
                </a:solidFill>
              </a:rPr>
              <a:t>Federal Spending, 1960–2014</a:t>
            </a:r>
          </a:p>
          <a:p>
            <a:r>
              <a:rPr lang="en-US" sz="1500" dirty="0"/>
              <a:t>Since 1960, total federal spending has ranged from about 18 percent to 22 percent of GDP, although it climbed above that level in 2009 but quickly dropped back down to that level by 2013. The share spent on national defense has generally declined, whereas the share spent on Social Security and on healthcare expenses—mainly Medicare and Medicaid—has increased. (Executive Office of the President Council of Economic Advisors, 2014)</a:t>
            </a:r>
          </a:p>
        </p:txBody>
      </p:sp>
    </p:spTree>
    <p:extLst>
      <p:ext uri="{BB962C8B-B14F-4D97-AF65-F5344CB8AC3E}">
        <p14:creationId xmlns:p14="http://schemas.microsoft.com/office/powerpoint/2010/main" val="1672342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16.3</a:t>
            </a:r>
          </a:p>
        </p:txBody>
      </p:sp>
      <p:pic>
        <p:nvPicPr>
          <p:cNvPr id="2" name="Picture Placeholder 1" descr="The pie chart shows that healthcare (including Medicaid) makes up roughly 26% of federal spending; Social Security makes up 24%; national defense makes up 17%; net interest makes up over 6%; and all other spending makes up over 2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736" r="-4736"/>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Slices of Federal Spending, 2014</a:t>
            </a:r>
          </a:p>
          <a:p>
            <a:r>
              <a:rPr lang="en-US" sz="1600" dirty="0"/>
              <a:t>About 73 percent of government spending goes to four major areas: national defense, Social Security, healthcare, and interest payments on past borrowing. This leaves about 29 percent of federal spending for all other functions of the U.S. government. (credit: Office of Management and Budget)</a:t>
            </a:r>
          </a:p>
        </p:txBody>
      </p:sp>
    </p:spTree>
    <p:extLst>
      <p:ext uri="{BB962C8B-B14F-4D97-AF65-F5344CB8AC3E}">
        <p14:creationId xmlns:p14="http://schemas.microsoft.com/office/powerpoint/2010/main" val="398968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16.4</a:t>
            </a:r>
          </a:p>
        </p:txBody>
      </p:sp>
      <p:pic>
        <p:nvPicPr>
          <p:cNvPr id="2" name="Picture Placeholder 1" descr="The graph shows total state and local spending (as a percentage of GDP) was around 10% in 1960, and over 14% in 2013. Education spending at the state and local levels has risen minimally since 1960 when it was under 4% to more recently when it was closer to 4.5% in 201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538" r="-12538"/>
          <a:stretch>
            <a:fillRect/>
          </a:stretch>
        </p:blipFill>
        <p:spPr/>
      </p:pic>
      <p:sp>
        <p:nvSpPr>
          <p:cNvPr id="7" name="Text Placeholder 6"/>
          <p:cNvSpPr>
            <a:spLocks noGrp="1"/>
          </p:cNvSpPr>
          <p:nvPr>
            <p:ph type="body" sz="quarter" idx="14"/>
          </p:nvPr>
        </p:nvSpPr>
        <p:spPr/>
        <p:txBody>
          <a:bodyPr>
            <a:noAutofit/>
          </a:bodyPr>
          <a:lstStyle/>
          <a:p>
            <a:r>
              <a:rPr lang="en-US" sz="1500" b="1" dirty="0">
                <a:solidFill>
                  <a:srgbClr val="6CB255"/>
                </a:solidFill>
              </a:rPr>
              <a:t>State and Local Spending, 1960–2013</a:t>
            </a:r>
          </a:p>
          <a:p>
            <a:r>
              <a:rPr lang="en-US" sz="1500" dirty="0"/>
              <a:t>Spending by state and local government increased from about 10 percent of GDP in the early 1960s to 14–16 percent by the mid-1970s. It has remained at roughly that level ever since. The single biggest spending item is education, including both K–12 spending and support for public colleges and universities, which has been about 4–5 percent of GDP in recent decades. (credit: Bureau of Economic Analysis)</a:t>
            </a:r>
          </a:p>
        </p:txBody>
      </p:sp>
    </p:spTree>
    <p:extLst>
      <p:ext uri="{BB962C8B-B14F-4D97-AF65-F5344CB8AC3E}">
        <p14:creationId xmlns:p14="http://schemas.microsoft.com/office/powerpoint/2010/main" val="2224068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16.5</a:t>
            </a:r>
          </a:p>
        </p:txBody>
      </p:sp>
      <p:pic>
        <p:nvPicPr>
          <p:cNvPr id="2" name="Picture Placeholder 1" descr="The graph shows five lines that represent federal taxes (as a percentage of GDP). Total federal tax receipts was around 17% in 1960 and dropped to around 17.5% in 2014. Individual income taxes were consistently between 7% and 10%, but rose to 8% in 2014. Payroll taxes rose from under 5% in 1960 to around 6% in the 1980s. It has remained virtually consistent since then. Corporate income taxes has always remained below 5%. Excise taxes were highest in 1960 at around 2%; in 2009, it was less than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1697" r="-21697"/>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Federal Taxes, 1960–2014</a:t>
            </a:r>
          </a:p>
          <a:p>
            <a:r>
              <a:rPr lang="en-US" sz="1600" dirty="0"/>
              <a:t>Federal tax revenues have been about 17–20 percent of GDP during most periods in recent decades. The primary sources of federal taxes are individual income taxes and the payroll taxes that finance Social Security and Medicare. Corporate income taxes and social insurance taxes provide smaller shares of revenue. (Executive Office of the President Council of Economic Advisors, 2015)</a:t>
            </a:r>
          </a:p>
        </p:txBody>
      </p:sp>
    </p:spTree>
    <p:extLst>
      <p:ext uri="{BB962C8B-B14F-4D97-AF65-F5344CB8AC3E}">
        <p14:creationId xmlns:p14="http://schemas.microsoft.com/office/powerpoint/2010/main" val="2030526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16.6</a:t>
            </a:r>
          </a:p>
        </p:txBody>
      </p:sp>
      <p:pic>
        <p:nvPicPr>
          <p:cNvPr id="2" name="Picture Placeholder 1" descr="The graph shows that total state and local revenue (as a percentage of GDP) was less than 8% in 1960. It has decreased a bit since 201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514" r="-16514"/>
          <a:stretch>
            <a:fillRect/>
          </a:stretch>
        </p:blipFill>
        <p:spPr/>
      </p:pic>
      <p:sp>
        <p:nvSpPr>
          <p:cNvPr id="7" name="Text Placeholder 6"/>
          <p:cNvSpPr>
            <a:spLocks noGrp="1"/>
          </p:cNvSpPr>
          <p:nvPr>
            <p:ph type="body" sz="quarter" idx="14"/>
          </p:nvPr>
        </p:nvSpPr>
        <p:spPr/>
        <p:txBody>
          <a:bodyPr>
            <a:normAutofit/>
          </a:bodyPr>
          <a:lstStyle/>
          <a:p>
            <a:r>
              <a:rPr lang="en-US" sz="1600" b="1" dirty="0">
                <a:solidFill>
                  <a:srgbClr val="6CB255"/>
                </a:solidFill>
              </a:rPr>
              <a:t>State and Local Tax Revenue as a Share of GDP, 1960–2014</a:t>
            </a:r>
          </a:p>
          <a:p>
            <a:r>
              <a:rPr lang="en-US" sz="1600" dirty="0"/>
              <a:t>State and local tax revenues have increased to match the rise in state and local spending. (Executive Office of the President Council of Economic </a:t>
            </a:r>
            <a:r>
              <a:rPr lang="da-DK" sz="1600" dirty="0"/>
              <a:t>Advisors, 2015)</a:t>
            </a:r>
            <a:endParaRPr lang="en-US" sz="1600" dirty="0"/>
          </a:p>
        </p:txBody>
      </p:sp>
    </p:spTree>
    <p:extLst>
      <p:ext uri="{BB962C8B-B14F-4D97-AF65-F5344CB8AC3E}">
        <p14:creationId xmlns:p14="http://schemas.microsoft.com/office/powerpoint/2010/main" val="314886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Figure 16.7</a:t>
            </a:r>
          </a:p>
        </p:txBody>
      </p:sp>
      <p:pic>
        <p:nvPicPr>
          <p:cNvPr id="2" name="Picture Placeholder 1" descr="The graph shows that federal deficit (as a percentage of GDP) skyrocketed between the late 1930s and mid-1940s. In 2009, it was around –10%. In 2014, the federal deficit was close to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8294" r="-18294"/>
          <a:stretch>
            <a:fillRect/>
          </a:stretch>
        </p:blipFill>
        <p:spPr/>
      </p:pic>
      <p:sp>
        <p:nvSpPr>
          <p:cNvPr id="7" name="Text Placeholder 6"/>
          <p:cNvSpPr>
            <a:spLocks noGrp="1"/>
          </p:cNvSpPr>
          <p:nvPr>
            <p:ph type="body" sz="quarter" idx="14"/>
          </p:nvPr>
        </p:nvSpPr>
        <p:spPr/>
        <p:txBody>
          <a:bodyPr>
            <a:noAutofit/>
          </a:bodyPr>
          <a:lstStyle/>
          <a:p>
            <a:r>
              <a:rPr lang="en-US" sz="1600" b="1" dirty="0">
                <a:solidFill>
                  <a:srgbClr val="6CB255"/>
                </a:solidFill>
              </a:rPr>
              <a:t>Pattern of Federal Budget Deficits and Surpluses, 1929–2014</a:t>
            </a:r>
          </a:p>
          <a:p>
            <a:r>
              <a:rPr lang="en-US" sz="1600" dirty="0"/>
              <a:t>The federal government has run budget deficits for decades. The budget was briefly in surplus in the late 1990s, before heading into deficit again in the first decade of the 2000s—and especially deep deficits in the Great Recession of 2008–2009. (Martin, 2012)</a:t>
            </a:r>
          </a:p>
        </p:txBody>
      </p:sp>
    </p:spTree>
    <p:extLst>
      <p:ext uri="{BB962C8B-B14F-4D97-AF65-F5344CB8AC3E}">
        <p14:creationId xmlns:p14="http://schemas.microsoft.com/office/powerpoint/2010/main" val="19839714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308</TotalTime>
  <Words>1259</Words>
  <Application>Microsoft Office PowerPoint</Application>
  <PresentationFormat>On-screen Show (4:3)</PresentationFormat>
  <Paragraphs>57</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Black</vt:lpstr>
      <vt:lpstr>Calibri</vt:lpstr>
      <vt:lpstr>Prompt</vt:lpstr>
      <vt:lpstr>Essential</vt:lpstr>
      <vt:lpstr>PowerPoint Presentation</vt:lpstr>
      <vt:lpstr>PowerPoint Presentation</vt:lpstr>
      <vt:lpstr>Figure 16.1</vt:lpstr>
      <vt:lpstr>Figure 16.2</vt:lpstr>
      <vt:lpstr>Figure 16.3</vt:lpstr>
      <vt:lpstr>Figure 16.4</vt:lpstr>
      <vt:lpstr>Figure 16.5</vt:lpstr>
      <vt:lpstr>Figure 16.6</vt:lpstr>
      <vt:lpstr>Figure 16.7</vt:lpstr>
      <vt:lpstr>Figure 16.8</vt:lpstr>
      <vt:lpstr>Figure 16.9</vt:lpstr>
      <vt:lpstr>Figure 16.10</vt:lpstr>
      <vt:lpstr>Figure 16.11</vt:lpstr>
      <vt:lpstr>Figure 16.12</vt:lpstr>
      <vt:lpstr>Figure 16.13</vt:lpstr>
      <vt:lpstr>Figure 16.14</vt:lpstr>
      <vt:lpstr>PowerPoint Presentation</vt:lpstr>
    </vt:vector>
  </TitlesOfParts>
  <Company>WNI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dc:title>
  <dc:creator>Spuddy McSpare</dc:creator>
  <cp:lastModifiedBy>Brite, Tammy</cp:lastModifiedBy>
  <cp:revision>64</cp:revision>
  <dcterms:created xsi:type="dcterms:W3CDTF">2012-06-04T02:13:36Z</dcterms:created>
  <dcterms:modified xsi:type="dcterms:W3CDTF">2018-02-23T22:38:25Z</dcterms:modified>
</cp:coreProperties>
</file>