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1"/>
  </p:notesMasterIdLst>
  <p:handoutMasterIdLst>
    <p:handoutMasterId r:id="rId12"/>
  </p:handoutMasterIdLst>
  <p:sldIdLst>
    <p:sldId id="256" r:id="rId2"/>
    <p:sldId id="291" r:id="rId3"/>
    <p:sldId id="281" r:id="rId4"/>
    <p:sldId id="286" r:id="rId5"/>
    <p:sldId id="285" r:id="rId6"/>
    <p:sldId id="284" r:id="rId7"/>
    <p:sldId id="283" r:id="rId8"/>
    <p:sldId id="289" r:id="rId9"/>
    <p:sldId id="29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822E5B-965D-4DA0-AB1E-50098955A02A}"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982CCB-C62B-4C25-8B83-4FBF53B600FF}" type="slidenum">
              <a:rPr lang="en-US" smtClean="0"/>
              <a:t>‹#›</a:t>
            </a:fld>
            <a:endParaRPr lang="en-US"/>
          </a:p>
        </p:txBody>
      </p:sp>
    </p:spTree>
    <p:extLst>
      <p:ext uri="{BB962C8B-B14F-4D97-AF65-F5344CB8AC3E}">
        <p14:creationId xmlns:p14="http://schemas.microsoft.com/office/powerpoint/2010/main" val="1079309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39865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373899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2 </a:t>
            </a:r>
            <a:r>
              <a:rPr lang="en-US" sz="2400" b="1" dirty="0">
                <a:solidFill>
                  <a:srgbClr val="212F62"/>
                </a:solidFill>
                <a:ea typeface="Arial"/>
                <a:cs typeface="Arial"/>
              </a:rPr>
              <a:t>Choice in a World of Scarcity </a:t>
            </a:r>
            <a:r>
              <a:rPr lang="en-US" dirty="0">
                <a:ea typeface="Arial"/>
                <a:cs typeface="Arial"/>
              </a:rPr>
              <a:t>PowerPoint</a:t>
            </a:r>
            <a:r>
              <a:rPr lang="en-US" dirty="0"/>
              <a:t> Image Slideshow</a:t>
            </a:r>
          </a:p>
        </p:txBody>
      </p:sp>
    </p:spTree>
    <p:extLst>
      <p:ext uri="{BB962C8B-B14F-4D97-AF65-F5344CB8AC3E}">
        <p14:creationId xmlns:p14="http://schemas.microsoft.com/office/powerpoint/2010/main" val="2740160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2.1</a:t>
            </a:r>
          </a:p>
        </p:txBody>
      </p:sp>
      <p:pic>
        <p:nvPicPr>
          <p:cNvPr id="2" name="Picture Placeholder 1" descr="This is a photograph of students at their high school graduation ceremon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430" r="-11430"/>
          <a:stretch>
            <a:fillRect/>
          </a:stretch>
        </p:blipFill>
        <p:spPr/>
      </p:pic>
      <p:sp>
        <p:nvSpPr>
          <p:cNvPr id="7" name="Text Placeholder 6"/>
          <p:cNvSpPr>
            <a:spLocks noGrp="1"/>
          </p:cNvSpPr>
          <p:nvPr>
            <p:ph type="body" sz="quarter" idx="14"/>
          </p:nvPr>
        </p:nvSpPr>
        <p:spPr/>
        <p:txBody>
          <a:bodyPr>
            <a:noAutofit/>
          </a:bodyPr>
          <a:lstStyle/>
          <a:p>
            <a:pPr>
              <a:lnSpc>
                <a:spcPct val="110000"/>
              </a:lnSpc>
            </a:pPr>
            <a:r>
              <a:rPr lang="en-US" sz="1600" b="1" dirty="0">
                <a:solidFill>
                  <a:srgbClr val="6CB255"/>
                </a:solidFill>
              </a:rPr>
              <a:t>Choices and Tradeoffs</a:t>
            </a:r>
          </a:p>
          <a:p>
            <a:pPr>
              <a:lnSpc>
                <a:spcPct val="110000"/>
              </a:lnSpc>
            </a:pPr>
            <a:r>
              <a:rPr lang="en-US" sz="1600" dirty="0"/>
              <a:t>In general, the higher the degree, the higher the salary. So why aren’t more people pursuing higher degrees? The short answer: choices and tradeoffs. (modification of work by Jim, the Photographer/Flickr Creative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2.2</a:t>
            </a:r>
          </a:p>
        </p:txBody>
      </p:sp>
      <p:pic>
        <p:nvPicPr>
          <p:cNvPr id="2" name="Picture Placeholder 1" descr="The graph shows the budget line as a downward slope representing the opportunity set of burgers and bus ticket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8293" r="-8293"/>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Budget Constraint: Alphonso’s Consumption Choice Opportunity Frontier</a:t>
            </a:r>
          </a:p>
          <a:p>
            <a:r>
              <a:rPr lang="en-US" sz="1600" dirty="0"/>
              <a:t>Each point on the budget constraint represents a combination of burgers and bus tickets whose total cost adds up to Alphonso’s budget of $10. The slope of the budget constraint is determined by the relative price of burgers and bus tickets. All along the budget set, giving up one burger means gaining four bus tickets.</a:t>
            </a:r>
          </a:p>
        </p:txBody>
      </p:sp>
    </p:spTree>
    <p:extLst>
      <p:ext uri="{BB962C8B-B14F-4D97-AF65-F5344CB8AC3E}">
        <p14:creationId xmlns:p14="http://schemas.microsoft.com/office/powerpoint/2010/main" val="1769986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2.3</a:t>
            </a:r>
          </a:p>
        </p:txBody>
      </p:sp>
      <p:pic>
        <p:nvPicPr>
          <p:cNvPr id="2" name="Picture Placeholder 1" descr="The graph shows that a society has limited resources and often must prioritize where to invest. On this graph, the y-axis is ʺHealthcare,ʺ and the x-axis is ʺEducation.ʺ"/>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990" r="-32990"/>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A Healthcare vs. Education Production Possibilities Frontier</a:t>
            </a:r>
          </a:p>
          <a:p>
            <a:r>
              <a:rPr lang="en-US" sz="1500" dirty="0"/>
              <a:t>This production possibilities frontier shows a tradeoff between devoting social resources to healthcare and devoting them to education. At A, all resources go to healthcare and at B, most go to healthcare. At D, most resources go to education and at F, all go to education.</a:t>
            </a:r>
          </a:p>
        </p:txBody>
      </p:sp>
    </p:spTree>
    <p:extLst>
      <p:ext uri="{BB962C8B-B14F-4D97-AF65-F5344CB8AC3E}">
        <p14:creationId xmlns:p14="http://schemas.microsoft.com/office/powerpoint/2010/main" val="3644804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2.4</a:t>
            </a:r>
          </a:p>
        </p:txBody>
      </p:sp>
      <p:pic>
        <p:nvPicPr>
          <p:cNvPr id="2" name="Picture Placeholder 1" descr="The graph shows that when a greater quantity of one good increases, the quantity of other goods will decrease. Point R on the graph represents the good that drops in quantity as a result of greater efficiency in producing other good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2441" r="-42441"/>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Productive and Allocative Efficiency</a:t>
            </a:r>
          </a:p>
          <a:p>
            <a:r>
              <a:rPr lang="en-US" sz="1500" dirty="0"/>
              <a:t>Productive efficiency means it is impossible to produce more of one good without decreasing the quantity that is produced of another good. Thus, all choices along a given PPF like B, C, and D display productive efficiency, but R does not. Allocative efficiency means that the particular mix of goods being produced—that is, the specific choice along the production possibilities frontier—represents the allocation that society most desires.</a:t>
            </a:r>
          </a:p>
        </p:txBody>
      </p:sp>
    </p:spTree>
    <p:extLst>
      <p:ext uri="{BB962C8B-B14F-4D97-AF65-F5344CB8AC3E}">
        <p14:creationId xmlns:p14="http://schemas.microsoft.com/office/powerpoint/2010/main" val="3237665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2.5</a:t>
            </a:r>
          </a:p>
        </p:txBody>
      </p:sp>
      <p:pic>
        <p:nvPicPr>
          <p:cNvPr id="2" name="Picture Placeholder 1" descr="This graph shows two images. Both images have y-axes labeled “Sugar Cane” and x-axes labeled “Wheat.” In image (a), Brazil’s Sugar Cane production is nearly double the production of its wheat. In image (b), the United States’s Sugar Cane production is nearly half the production of its whea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9215" r="-9215"/>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Production Possibility Frontier for the United States and Brazil</a:t>
            </a:r>
          </a:p>
          <a:p>
            <a:r>
              <a:rPr lang="en-US" sz="1600" dirty="0"/>
              <a:t>The United States’ PPF is flatter than the Brazil PPF, implying that the opportunity cost of wheat in terms of sugar cane is lower in the United States than in Brazil. Conversely, the opportunity cost of sugar cane is lower in Brazil. The United States has comparative advantage in wheat and Brazil has comparative advantage in sugar cane.</a:t>
            </a:r>
          </a:p>
        </p:txBody>
      </p:sp>
    </p:spTree>
    <p:extLst>
      <p:ext uri="{BB962C8B-B14F-4D97-AF65-F5344CB8AC3E}">
        <p14:creationId xmlns:p14="http://schemas.microsoft.com/office/powerpoint/2010/main" val="3867913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2.6</a:t>
            </a:r>
          </a:p>
        </p:txBody>
      </p:sp>
      <p:pic>
        <p:nvPicPr>
          <p:cNvPr id="2" name="Picture Placeholder 1" descr="Two graphs will occur frequently throughout the text. They represent the possible outcomes of constraints/production of goods. The graph on the left has “Good 2” along the y-axis and “Good 1” along the x-axis. The graph on the right has “Good 1” along the y-axis and “Good 2” along the x-axi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627" r="-1162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Tradeoff Diagram</a:t>
            </a:r>
          </a:p>
          <a:p>
            <a:r>
              <a:rPr lang="en-US" sz="1600" dirty="0"/>
              <a:t>Both the individual opportunity set (or budget constraint) and the social production possibilities frontier show the constraints under which individual consumers and society as a whole operate. Both diagrams show the tradeoff in choosing more of one good at the cost of less of the other.</a:t>
            </a:r>
          </a:p>
        </p:txBody>
      </p:sp>
    </p:spTree>
    <p:extLst>
      <p:ext uri="{BB962C8B-B14F-4D97-AF65-F5344CB8AC3E}">
        <p14:creationId xmlns:p14="http://schemas.microsoft.com/office/powerpoint/2010/main" val="3216355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38038536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298</TotalTime>
  <Words>561</Words>
  <Application>Microsoft Office PowerPoint</Application>
  <PresentationFormat>On-screen Show (4:3)</PresentationFormat>
  <Paragraphs>32</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Black</vt:lpstr>
      <vt:lpstr>Calibri</vt:lpstr>
      <vt:lpstr>Prompt</vt:lpstr>
      <vt:lpstr>Essential</vt:lpstr>
      <vt:lpstr>PowerPoint Presentation</vt:lpstr>
      <vt:lpstr>PowerPoint Presentation</vt:lpstr>
      <vt:lpstr>Figure 2.1</vt:lpstr>
      <vt:lpstr>Figure 2.2</vt:lpstr>
      <vt:lpstr>Figure 2.3</vt:lpstr>
      <vt:lpstr>Figure 2.4</vt:lpstr>
      <vt:lpstr>Figure 2.5</vt:lpstr>
      <vt:lpstr>Figure 2.6</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53</cp:revision>
  <dcterms:created xsi:type="dcterms:W3CDTF">2012-06-04T02:13:36Z</dcterms:created>
  <dcterms:modified xsi:type="dcterms:W3CDTF">2018-02-23T22:33:45Z</dcterms:modified>
</cp:coreProperties>
</file>