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16"/>
  </p:notesMasterIdLst>
  <p:handoutMasterIdLst>
    <p:handoutMasterId r:id="rId17"/>
  </p:handoutMasterIdLst>
  <p:sldIdLst>
    <p:sldId id="256" r:id="rId2"/>
    <p:sldId id="297" r:id="rId3"/>
    <p:sldId id="288" r:id="rId4"/>
    <p:sldId id="287" r:id="rId5"/>
    <p:sldId id="286" r:id="rId6"/>
    <p:sldId id="290" r:id="rId7"/>
    <p:sldId id="289" r:id="rId8"/>
    <p:sldId id="285" r:id="rId9"/>
    <p:sldId id="284" r:id="rId10"/>
    <p:sldId id="283" r:id="rId11"/>
    <p:sldId id="292" r:id="rId12"/>
    <p:sldId id="293" r:id="rId13"/>
    <p:sldId id="295" r:id="rId14"/>
    <p:sldId id="29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82C5"/>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9" autoAdjust="0"/>
    <p:restoredTop sz="94600" autoAdjust="0"/>
  </p:normalViewPr>
  <p:slideViewPr>
    <p:cSldViewPr snapToGrid="0" snapToObjects="1">
      <p:cViewPr varScale="1">
        <p:scale>
          <a:sx n="82" d="100"/>
          <a:sy n="82" d="100"/>
        </p:scale>
        <p:origin x="156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2/23/2018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BD4A87-EE59-4EBC-9C00-65EB5CCB5526}" type="datetimeFigureOut">
              <a:rPr lang="en-US" smtClean="0"/>
              <a:t>2/23/2018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7D099A-B6FE-4E74-87ED-5023C8278ED3}" type="slidenum">
              <a:rPr lang="en-US" smtClean="0"/>
              <a:t>‹#›</a:t>
            </a:fld>
            <a:endParaRPr lang="en-US"/>
          </a:p>
        </p:txBody>
      </p:sp>
    </p:spTree>
    <p:extLst>
      <p:ext uri="{BB962C8B-B14F-4D97-AF65-F5344CB8AC3E}">
        <p14:creationId xmlns:p14="http://schemas.microsoft.com/office/powerpoint/2010/main" val="25381700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39343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February 23, 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chemeClr val="tx2">
                  <a:lumMod val="60000"/>
                  <a:lumOff val="40000"/>
                </a:schemeClr>
              </a:buClr>
              <a:defRPr>
                <a:solidFill>
                  <a:schemeClr val="tx1"/>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February 23,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buClr>
                <a:schemeClr val="tx2">
                  <a:lumMod val="60000"/>
                  <a:lumOff val="40000"/>
                </a:schemeClr>
              </a:buClr>
              <a:defRPr sz="3200"/>
            </a:lvl1pPr>
            <a:lvl2pPr marL="788670" indent="-514350">
              <a:buClr>
                <a:srgbClr val="6CB255"/>
              </a:buClr>
              <a:buFont typeface="+mj-lt"/>
              <a:buAutoNum type="alphaLcParenR"/>
              <a:defRPr sz="2800"/>
            </a:lvl2pPr>
            <a:lvl3pPr marL="1371600" indent="-457200">
              <a:buClr>
                <a:srgbClr val="6CB255"/>
              </a:buClr>
              <a:buFont typeface="+mj-lt"/>
              <a:buAutoNum type="alphaLcParenR"/>
              <a:defRPr sz="2400"/>
            </a:lvl3pPr>
            <a:lvl4pPr marL="1828800" indent="-457200">
              <a:buClr>
                <a:srgbClr val="6CB255"/>
              </a:buClr>
              <a:buFont typeface="+mj-lt"/>
              <a:buAutoNum type="alphaLcParenR"/>
              <a:defRPr sz="2000"/>
            </a:lvl4pPr>
            <a:lvl5pPr marL="2286000" indent="-457200">
              <a:buClr>
                <a:srgbClr val="6CB255"/>
              </a:buClr>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Clr>
                <a:schemeClr val="tx2">
                  <a:lumMod val="60000"/>
                  <a:lumOff val="40000"/>
                </a:schemeClr>
              </a:buCl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buClr>
                <a:schemeClr val="tx2">
                  <a:lumMod val="60000"/>
                  <a:lumOff val="40000"/>
                </a:schemeClr>
              </a:buClr>
              <a:defRPr/>
            </a:lvl1pPr>
          </a:lstStyle>
          <a:p>
            <a:fld id="{6EAD5615-7F4F-4584-84D5-CC95918C321F}" type="datetime4">
              <a:rPr lang="en-US" smtClean="0"/>
              <a:pPr/>
              <a:t>February 23, 2018</a:t>
            </a:fld>
            <a:endParaRPr lang="en-US"/>
          </a:p>
        </p:txBody>
      </p:sp>
      <p:sp>
        <p:nvSpPr>
          <p:cNvPr id="6" name="Footer Placeholder 5"/>
          <p:cNvSpPr>
            <a:spLocks noGrp="1"/>
          </p:cNvSpPr>
          <p:nvPr>
            <p:ph type="ftr" sz="quarter" idx="11"/>
          </p:nvPr>
        </p:nvSpPr>
        <p:spPr/>
        <p:txBody>
          <a:bodyPr/>
          <a:lstStyle>
            <a:lvl1pPr>
              <a:buClr>
                <a:schemeClr val="tx2">
                  <a:lumMod val="60000"/>
                  <a:lumOff val="40000"/>
                </a:schemeClr>
              </a:buClr>
              <a:defRPr/>
            </a:lvl1pPr>
          </a:lstStyle>
          <a:p>
            <a:endParaRPr lang="en-US"/>
          </a:p>
        </p:txBody>
      </p:sp>
      <p:sp>
        <p:nvSpPr>
          <p:cNvPr id="7" name="Slide Number Placeholder 6"/>
          <p:cNvSpPr>
            <a:spLocks noGrp="1"/>
          </p:cNvSpPr>
          <p:nvPr>
            <p:ph type="sldNum" sz="quarter" idx="12"/>
          </p:nvPr>
        </p:nvSpPr>
        <p:spPr/>
        <p:txBody>
          <a:bodyPr/>
          <a:lstStyle>
            <a:lvl1pPr>
              <a:buClr>
                <a:schemeClr val="tx2">
                  <a:lumMod val="60000"/>
                  <a:lumOff val="40000"/>
                </a:schemeClr>
              </a:buClr>
              <a:defRPr/>
            </a:lvl1p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lvl1pPr>
              <a:buClr>
                <a:schemeClr val="tx2">
                  <a:lumMod val="60000"/>
                  <a:lumOff val="40000"/>
                </a:schemeClr>
              </a:buClr>
              <a:defRPr>
                <a:solidFill>
                  <a:srgbClr val="6CB255"/>
                </a:solidFill>
              </a:defRPr>
            </a:lvl1p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1_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7"/>
            <a:ext cx="85206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3778833"/>
            <a:ext cx="85206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8909275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February 23, 2018</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 id="2147483921" r:id="rId5"/>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mailto:open-sourceinstructionalmaterials@tea.texas.gov"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Texas Education Agency&#10;Advanced Placement&#10;Macroeconomics for AP Courses&#10;PowerPoint Slide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4.8</a:t>
            </a:r>
          </a:p>
        </p:txBody>
      </p:sp>
      <p:pic>
        <p:nvPicPr>
          <p:cNvPr id="2" name="Picture Placeholder 1" descr="The graph shows the results of an interest rate that is set at the price ceiling, both beneath the equilibrium interest rat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9192" r="-39192"/>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Credit Card Interest Rates: Another Price Ceiling Example</a:t>
            </a:r>
          </a:p>
          <a:p>
            <a:r>
              <a:rPr lang="en-US" sz="1600" dirty="0"/>
              <a:t>The original intersection of demand D and supply S occurs at equilibrium E</a:t>
            </a:r>
            <a:r>
              <a:rPr lang="en-US" sz="1600" baseline="-25000" dirty="0"/>
              <a:t>0</a:t>
            </a:r>
            <a:r>
              <a:rPr lang="en-US" sz="1600" dirty="0"/>
              <a:t>. However, a price ceiling is set at the interest rate Rc, below the equilibrium interest rate R</a:t>
            </a:r>
            <a:r>
              <a:rPr lang="en-US" sz="1600" baseline="-25000" dirty="0"/>
              <a:t>0</a:t>
            </a:r>
            <a:r>
              <a:rPr lang="en-US" sz="1600" dirty="0"/>
              <a:t>, so the interest rate cannot adjust upward to the equilibrium. At the price ceiling, the quantity demanded, Qd, exceeds the quantity supplied, Qs. There is excess demand, also called a shortage.</a:t>
            </a:r>
          </a:p>
        </p:txBody>
      </p:sp>
    </p:spTree>
    <p:extLst>
      <p:ext uri="{BB962C8B-B14F-4D97-AF65-F5344CB8AC3E}">
        <p14:creationId xmlns:p14="http://schemas.microsoft.com/office/powerpoint/2010/main" val="36522220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4.9</a:t>
            </a:r>
          </a:p>
        </p:txBody>
      </p:sp>
      <p:pic>
        <p:nvPicPr>
          <p:cNvPr id="2" name="Picture Placeholder 1" descr="The graph shows a straightforward example of standard supply and demand curves that intersect at equilibrium."/>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8643" r="-48643"/>
          <a:stretch>
            <a:fillRect/>
          </a:stretch>
        </p:blipFill>
        <p:spPr>
          <a:xfrm>
            <a:off x="457199" y="996221"/>
            <a:ext cx="8062913" cy="3500071"/>
          </a:xfrm>
        </p:spPr>
      </p:pic>
      <p:sp>
        <p:nvSpPr>
          <p:cNvPr id="7" name="Text Placeholder 6"/>
          <p:cNvSpPr>
            <a:spLocks noGrp="1"/>
          </p:cNvSpPr>
          <p:nvPr>
            <p:ph type="body" sz="quarter" idx="14"/>
          </p:nvPr>
        </p:nvSpPr>
        <p:spPr>
          <a:xfrm>
            <a:off x="457200" y="4717817"/>
            <a:ext cx="8062912" cy="1166382"/>
          </a:xfrm>
        </p:spPr>
        <p:txBody>
          <a:bodyPr>
            <a:noAutofit/>
          </a:bodyPr>
          <a:lstStyle/>
          <a:p>
            <a:r>
              <a:rPr lang="en-US" sz="1500" b="1" dirty="0">
                <a:solidFill>
                  <a:srgbClr val="6CB255"/>
                </a:solidFill>
              </a:rPr>
              <a:t>Demand and Supply Curves</a:t>
            </a:r>
          </a:p>
          <a:p>
            <a:r>
              <a:rPr lang="en-US" sz="1500" dirty="0"/>
              <a:t>The figure displays a generic demand and supply curve. The horizontal axis shows the different measures of quantity: a quantity of a good or service, a quantity of labor for a given job, or a quantity of financial capital. The vertical axis shows a measure of price: the price of a good or service, the wage in the labor market, or the rate of return (like the interest rate) in the financial market. The demand and supply curves can be used to explain how economic events will cause changes in prices, wages, and rates of return.</a:t>
            </a:r>
          </a:p>
        </p:txBody>
      </p:sp>
    </p:spTree>
    <p:extLst>
      <p:ext uri="{BB962C8B-B14F-4D97-AF65-F5344CB8AC3E}">
        <p14:creationId xmlns:p14="http://schemas.microsoft.com/office/powerpoint/2010/main" val="10991476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4.10</a:t>
            </a:r>
          </a:p>
        </p:txBody>
      </p:sp>
      <p:pic>
        <p:nvPicPr>
          <p:cNvPr id="2" name="Picture Placeholder 1" descr="The graph shows an increase in the demand for and nurses from D0 to D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9347" r="-39347"/>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Impact of Increasing Demand for Nurses Between 2012 and 2022</a:t>
            </a:r>
          </a:p>
          <a:p>
            <a:r>
              <a:rPr lang="en-US" sz="1600" dirty="0"/>
              <a:t>In 2012, the median salary for nurses was $67,930. As demand for services increases, the demand curve shifts to the right (from D</a:t>
            </a:r>
            <a:r>
              <a:rPr lang="en-US" sz="1600" baseline="-25000" dirty="0"/>
              <a:t>0</a:t>
            </a:r>
            <a:r>
              <a:rPr lang="en-US" sz="1600" dirty="0"/>
              <a:t> to D</a:t>
            </a:r>
            <a:r>
              <a:rPr lang="en-US" sz="1600" baseline="-25000" dirty="0"/>
              <a:t>1</a:t>
            </a:r>
            <a:r>
              <a:rPr lang="en-US" sz="1600" dirty="0"/>
              <a:t>) and the equilibrium quantity of nurses increases from Qe</a:t>
            </a:r>
            <a:r>
              <a:rPr lang="en-US" sz="1600" baseline="-25000" dirty="0"/>
              <a:t>0</a:t>
            </a:r>
            <a:r>
              <a:rPr lang="en-US" sz="1600" dirty="0"/>
              <a:t> to Qe</a:t>
            </a:r>
            <a:r>
              <a:rPr lang="en-US" sz="1600" baseline="-25000" dirty="0"/>
              <a:t>1</a:t>
            </a:r>
            <a:r>
              <a:rPr lang="en-US" sz="1600" dirty="0"/>
              <a:t>. The equilibrium salary increases from Pe</a:t>
            </a:r>
            <a:r>
              <a:rPr lang="en-US" sz="1600" baseline="-25000" dirty="0"/>
              <a:t>0</a:t>
            </a:r>
            <a:r>
              <a:rPr lang="en-US" sz="1600" dirty="0"/>
              <a:t> to Pe</a:t>
            </a:r>
            <a:r>
              <a:rPr lang="en-US" sz="1600" baseline="-25000" dirty="0"/>
              <a:t>1</a:t>
            </a:r>
            <a:r>
              <a:rPr lang="en-US" sz="1600" dirty="0"/>
              <a:t>.</a:t>
            </a:r>
          </a:p>
        </p:txBody>
      </p:sp>
    </p:spTree>
    <p:extLst>
      <p:ext uri="{BB962C8B-B14F-4D97-AF65-F5344CB8AC3E}">
        <p14:creationId xmlns:p14="http://schemas.microsoft.com/office/powerpoint/2010/main" val="3157476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4.11</a:t>
            </a:r>
          </a:p>
        </p:txBody>
      </p:sp>
      <p:pic>
        <p:nvPicPr>
          <p:cNvPr id="2" name="Picture Placeholder 1" descr="The graph shows increases in both the supply and demand for nurses and its effect on equilibrium price and quantity"/>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6056" r="-36056"/>
          <a:stretch>
            <a:fillRect/>
          </a:stretch>
        </p:blipFill>
        <p:spPr>
          <a:xfrm>
            <a:off x="457199" y="1071920"/>
            <a:ext cx="8062913" cy="3500071"/>
          </a:xfrm>
        </p:spPr>
      </p:pic>
      <p:sp>
        <p:nvSpPr>
          <p:cNvPr id="7" name="Text Placeholder 6"/>
          <p:cNvSpPr>
            <a:spLocks noGrp="1"/>
          </p:cNvSpPr>
          <p:nvPr>
            <p:ph type="body" sz="quarter" idx="14"/>
          </p:nvPr>
        </p:nvSpPr>
        <p:spPr>
          <a:xfrm>
            <a:off x="457200" y="4793516"/>
            <a:ext cx="8062912" cy="1166382"/>
          </a:xfrm>
        </p:spPr>
        <p:txBody>
          <a:bodyPr>
            <a:noAutofit/>
          </a:bodyPr>
          <a:lstStyle/>
          <a:p>
            <a:r>
              <a:rPr lang="en-US" sz="1400" b="1" dirty="0">
                <a:solidFill>
                  <a:srgbClr val="6CB255"/>
                </a:solidFill>
              </a:rPr>
              <a:t>Impact of Decreasing Supply of Nurses between 2012 and 2022</a:t>
            </a:r>
          </a:p>
          <a:p>
            <a:r>
              <a:rPr lang="en-US" sz="1400" dirty="0"/>
              <a:t>Initially, salaries increase as demand for nursing increases to Pe</a:t>
            </a:r>
            <a:r>
              <a:rPr lang="en-US" sz="1400" baseline="-25000" dirty="0"/>
              <a:t>1</a:t>
            </a:r>
            <a:r>
              <a:rPr lang="en-US" sz="1400" dirty="0"/>
              <a:t>. When demand increases, so too does the equilibrium quantity, from Qe</a:t>
            </a:r>
            <a:r>
              <a:rPr lang="en-US" sz="1400" baseline="-25000" dirty="0"/>
              <a:t>0</a:t>
            </a:r>
            <a:r>
              <a:rPr lang="en-US" sz="1400" dirty="0"/>
              <a:t> to Qe</a:t>
            </a:r>
            <a:r>
              <a:rPr lang="en-US" sz="1400" baseline="-25000" dirty="0"/>
              <a:t>1</a:t>
            </a:r>
            <a:r>
              <a:rPr lang="en-US" sz="1400" dirty="0"/>
              <a:t>. The decrease in the supply of nurses due to nurses retiring from the workforce and fewer nursing graduates (</a:t>
            </a:r>
            <a:r>
              <a:rPr lang="en-US" sz="1400" i="1" dirty="0"/>
              <a:t>ceterus paribus</a:t>
            </a:r>
            <a:r>
              <a:rPr lang="en-US" sz="1400" dirty="0"/>
              <a:t>) causes a leftward shift of the supply curve, resulting in even higher salaries for nurses, at Pe</a:t>
            </a:r>
            <a:r>
              <a:rPr lang="en-US" sz="1400" baseline="-25000" dirty="0"/>
              <a:t>2</a:t>
            </a:r>
            <a:r>
              <a:rPr lang="en-US" sz="1400" dirty="0"/>
              <a:t>, but an uncertain outcome for the equilibrium quantity of nurses, which in this representation is less than Qe</a:t>
            </a:r>
            <a:r>
              <a:rPr lang="en-US" sz="1400" baseline="-25000" dirty="0"/>
              <a:t>1</a:t>
            </a:r>
            <a:r>
              <a:rPr lang="en-US" sz="1400" dirty="0"/>
              <a:t> but more than the initial Qe</a:t>
            </a:r>
            <a:r>
              <a:rPr lang="en-US" sz="1400" baseline="-25000" dirty="0"/>
              <a:t>0</a:t>
            </a:r>
            <a:r>
              <a:rPr lang="en-US" sz="1400" dirty="0"/>
              <a:t>.</a:t>
            </a:r>
          </a:p>
        </p:txBody>
      </p:sp>
    </p:spTree>
    <p:extLst>
      <p:ext uri="{BB962C8B-B14F-4D97-AF65-F5344CB8AC3E}">
        <p14:creationId xmlns:p14="http://schemas.microsoft.com/office/powerpoint/2010/main" val="29714066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p:nvPr/>
        </p:nvSpPr>
        <p:spPr>
          <a:xfrm>
            <a:off x="516600" y="1384200"/>
            <a:ext cx="8038500" cy="4153500"/>
          </a:xfrm>
          <a:prstGeom prst="rect">
            <a:avLst/>
          </a:prstGeom>
          <a:noFill/>
          <a:ln>
            <a:noFill/>
          </a:ln>
        </p:spPr>
        <p:txBody>
          <a:bodyPr spcFirstLastPara="1" wrap="square" lIns="91425" tIns="91425" rIns="91425" bIns="91425" anchor="t" anchorCtr="0">
            <a:noAutofit/>
          </a:bodyPr>
          <a:lstStyle/>
          <a:p>
            <a:pPr>
              <a:lnSpc>
                <a:spcPct val="115000"/>
              </a:lnSpc>
              <a:buClr>
                <a:schemeClr val="dk1"/>
              </a:buClr>
              <a:buSzPts val="1100"/>
            </a:pPr>
            <a:r>
              <a:rPr lang="en" sz="2400" b="1">
                <a:solidFill>
                  <a:srgbClr val="222E65"/>
                </a:solidFill>
                <a:latin typeface="Prompt"/>
                <a:ea typeface="Prompt"/>
                <a:cs typeface="Prompt"/>
                <a:sym typeface="Prompt"/>
              </a:rPr>
              <a:t>Instructional Support Ancillaries for TEA AP</a:t>
            </a:r>
            <a:r>
              <a:rPr lang="en" sz="2400" b="1" baseline="30000">
                <a:solidFill>
                  <a:srgbClr val="222E65"/>
                </a:solidFill>
                <a:latin typeface="Prompt"/>
                <a:ea typeface="Prompt"/>
                <a:cs typeface="Prompt"/>
                <a:sym typeface="Prompt"/>
              </a:rPr>
              <a:t>®</a:t>
            </a:r>
            <a:r>
              <a:rPr lang="en" sz="2400" b="1">
                <a:solidFill>
                  <a:srgbClr val="222E65"/>
                </a:solidFill>
                <a:latin typeface="Prompt"/>
                <a:ea typeface="Prompt"/>
                <a:cs typeface="Prompt"/>
                <a:sym typeface="Prompt"/>
              </a:rPr>
              <a:t> Macroeconomics</a:t>
            </a:r>
            <a:endParaRPr sz="2400" b="1">
              <a:solidFill>
                <a:srgbClr val="222E65"/>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The following materials are available to support instruction of TEA AP</a:t>
            </a:r>
            <a:r>
              <a:rPr lang="en" sz="1100" baseline="30000">
                <a:solidFill>
                  <a:schemeClr val="dk1"/>
                </a:solidFill>
                <a:latin typeface="Prompt"/>
                <a:ea typeface="Prompt"/>
                <a:cs typeface="Prompt"/>
                <a:sym typeface="Prompt"/>
              </a:rPr>
              <a:t>®</a:t>
            </a:r>
            <a:r>
              <a:rPr lang="en" sz="1100">
                <a:solidFill>
                  <a:schemeClr val="dk1"/>
                </a:solidFill>
                <a:latin typeface="Prompt"/>
                <a:ea typeface="Prompt"/>
                <a:cs typeface="Prompt"/>
                <a:sym typeface="Prompt"/>
              </a:rPr>
              <a:t> Macroeconomics: </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PowerPoint Slides</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Instructor’s Solution Manual</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Alignment Map</a:t>
            </a:r>
            <a:endParaRPr sz="1100" i="1">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If you are an instructor and want to obtain these ancillaries, please use your official school email to send a request to the TEA using the following email address:</a:t>
            </a:r>
            <a:endParaRPr sz="1100">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u="sng">
                <a:solidFill>
                  <a:srgbClr val="1155CC"/>
                </a:solidFill>
                <a:latin typeface="Prompt"/>
                <a:ea typeface="Prompt"/>
                <a:cs typeface="Prompt"/>
                <a:sym typeface="Prompt"/>
                <a:hlinkClick r:id="rId3"/>
              </a:rPr>
              <a:t>open-sourceinstructionalmaterials@tea.texas.gov</a:t>
            </a:r>
            <a:endParaRPr sz="1100">
              <a:solidFill>
                <a:schemeClr val="dk1"/>
              </a:solidFill>
              <a:latin typeface="Prompt"/>
              <a:ea typeface="Prompt"/>
              <a:cs typeface="Prompt"/>
              <a:sym typeface="Prompt"/>
            </a:endParaRPr>
          </a:p>
          <a:p>
            <a:pPr>
              <a:lnSpc>
                <a:spcPct val="115000"/>
              </a:lnSpc>
              <a:spcBef>
                <a:spcPts val="300"/>
              </a:spcBef>
              <a:spcAft>
                <a:spcPts val="300"/>
              </a:spcAft>
              <a:buClr>
                <a:schemeClr val="dk1"/>
              </a:buClr>
              <a:buSzPts val="1100"/>
            </a:pPr>
            <a:r>
              <a:rPr lang="en" sz="1100">
                <a:solidFill>
                  <a:schemeClr val="dk1"/>
                </a:solidFill>
                <a:latin typeface="Prompt"/>
                <a:ea typeface="Prompt"/>
                <a:cs typeface="Prompt"/>
                <a:sym typeface="Prompt"/>
              </a:rPr>
              <a:t>Please include information about the title for which you need ancillary materials.</a:t>
            </a:r>
            <a:endParaRPr/>
          </a:p>
        </p:txBody>
      </p:sp>
    </p:spTree>
    <p:extLst>
      <p:ext uri="{BB962C8B-B14F-4D97-AF65-F5344CB8AC3E}">
        <p14:creationId xmlns:p14="http://schemas.microsoft.com/office/powerpoint/2010/main" val="6392157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8872" y="2451961"/>
            <a:ext cx="8062912" cy="3598783"/>
          </a:xfrm>
          <a:effectLst>
            <a:reflection endPos="0" dir="5400000" sy="-100000" algn="bl" rotWithShape="0"/>
          </a:effectLst>
        </p:spPr>
        <p:txBody>
          <a:bodyPr anchor="ctr">
            <a:noAutofit/>
          </a:bodyPr>
          <a:lstStyle/>
          <a:p>
            <a:pPr algn="just"/>
            <a:r>
              <a:rPr lang="en-US" sz="1600" dirty="0">
                <a:solidFill>
                  <a:schemeClr val="tx1"/>
                </a:solidFill>
              </a:rPr>
              <a:t>This instructional material is provided through a Texas Education Agency (TEA) initiative to provide high-quality open-source instructional materials to districts free of charge. It was created by OpenStax under a contract with the TEA. For more detail on the initiative, its funding, and this overall project, please see the textbook preface.</a:t>
            </a:r>
          </a:p>
          <a:p>
            <a:pPr algn="just"/>
            <a:r>
              <a:rPr lang="en-US" sz="1600" dirty="0">
                <a:solidFill>
                  <a:schemeClr val="tx1"/>
                </a:solidFill>
              </a:rPr>
              <a:t> </a:t>
            </a:r>
          </a:p>
          <a:p>
            <a:pPr algn="just"/>
            <a:r>
              <a:rPr lang="en-US" sz="1600" dirty="0">
                <a:solidFill>
                  <a:schemeClr val="tx1"/>
                </a:solidFill>
              </a:rPr>
              <a:t>The images within this PowerPoint file are intended for classroom use and other educational applications. </a:t>
            </a:r>
          </a:p>
          <a:p>
            <a:pPr algn="just"/>
            <a:r>
              <a:rPr lang="en-US" sz="1600" dirty="0">
                <a:solidFill>
                  <a:schemeClr val="tx1"/>
                </a:solidFill>
              </a:rPr>
              <a:t>While all of the images are openly licensed, their sources vary. If reusing, sharing, or redistributing these images, proper attribution must given to the original copyright holder of the material. Credit lines at the end of each image caption indicate the entity or individual to be credited. If an image has no credit line, it is copyrighted by OpenStax and should be attributed to OpenStax, Rice University.</a:t>
            </a:r>
          </a:p>
        </p:txBody>
      </p:sp>
      <p:sp>
        <p:nvSpPr>
          <p:cNvPr id="3" name="Title 4"/>
          <p:cNvSpPr txBox="1">
            <a:spLocks/>
          </p:cNvSpPr>
          <p:nvPr/>
        </p:nvSpPr>
        <p:spPr>
          <a:xfrm>
            <a:off x="498872" y="772083"/>
            <a:ext cx="8062912" cy="659535"/>
          </a:xfrm>
          <a:prstGeom prst="rect">
            <a:avLst/>
          </a:prstGeom>
        </p:spPr>
        <p:txBody>
          <a:bodyPr/>
          <a:lstStyle>
            <a:lvl1pPr algn="l" defTabSz="914400" rtl="0" eaLnBrk="1" latinLnBrk="0" hangingPunct="1">
              <a:spcBef>
                <a:spcPct val="0"/>
              </a:spcBef>
              <a:buNone/>
              <a:defRPr sz="2400" kern="1200" cap="all" spc="-60" baseline="0">
                <a:solidFill>
                  <a:srgbClr val="6CB255"/>
                </a:solidFill>
                <a:latin typeface="+mj-lt"/>
                <a:ea typeface="+mj-ea"/>
                <a:cs typeface="+mj-cs"/>
              </a:defRPr>
            </a:lvl1pPr>
          </a:lstStyle>
          <a:p>
            <a:pPr algn="ctr"/>
            <a:r>
              <a:rPr lang="en-US" sz="3600" dirty="0"/>
              <a:t>Macroeconomics</a:t>
            </a:r>
          </a:p>
        </p:txBody>
      </p:sp>
      <p:sp>
        <p:nvSpPr>
          <p:cNvPr id="4" name="Rectangle 3"/>
          <p:cNvSpPr/>
          <p:nvPr/>
        </p:nvSpPr>
        <p:spPr>
          <a:xfrm>
            <a:off x="1361134" y="1474600"/>
            <a:ext cx="6338388" cy="738664"/>
          </a:xfrm>
          <a:prstGeom prst="rect">
            <a:avLst/>
          </a:prstGeom>
        </p:spPr>
        <p:txBody>
          <a:bodyPr wrap="square">
            <a:spAutoFit/>
          </a:bodyPr>
          <a:lstStyle/>
          <a:p>
            <a:pPr algn="ctr"/>
            <a:r>
              <a:rPr lang="en-US" sz="2400" b="1" dirty="0">
                <a:solidFill>
                  <a:srgbClr val="212F62"/>
                </a:solidFill>
              </a:rPr>
              <a:t>Chapter 4 </a:t>
            </a:r>
            <a:r>
              <a:rPr lang="en-US" sz="2400" b="1" dirty="0">
                <a:solidFill>
                  <a:srgbClr val="212F62"/>
                </a:solidFill>
                <a:ea typeface="Arial"/>
                <a:cs typeface="Arial"/>
              </a:rPr>
              <a:t>Labor and Financial Markets</a:t>
            </a:r>
          </a:p>
          <a:p>
            <a:pPr algn="ctr"/>
            <a:r>
              <a:rPr lang="en-US" dirty="0">
                <a:ea typeface="Arial"/>
                <a:cs typeface="Arial"/>
              </a:rPr>
              <a:t>PowerPoint</a:t>
            </a:r>
            <a:r>
              <a:rPr lang="en-US" dirty="0"/>
              <a:t> Image Slideshow</a:t>
            </a:r>
          </a:p>
        </p:txBody>
      </p:sp>
    </p:spTree>
    <p:extLst>
      <p:ext uri="{BB962C8B-B14F-4D97-AF65-F5344CB8AC3E}">
        <p14:creationId xmlns:p14="http://schemas.microsoft.com/office/powerpoint/2010/main" val="2026741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4.1</a:t>
            </a:r>
          </a:p>
        </p:txBody>
      </p:sp>
      <p:pic>
        <p:nvPicPr>
          <p:cNvPr id="2" name="Picture Placeholder 1" descr="The photograph shows a nurse administering a vaccine to a patien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9700" r="-19700"/>
          <a:stretch>
            <a:fillRect/>
          </a:stretch>
        </p:blipFill>
        <p:spPr/>
      </p:pic>
      <p:sp>
        <p:nvSpPr>
          <p:cNvPr id="7" name="Text Placeholder 6"/>
          <p:cNvSpPr>
            <a:spLocks noGrp="1"/>
          </p:cNvSpPr>
          <p:nvPr>
            <p:ph type="body" sz="quarter" idx="14"/>
          </p:nvPr>
        </p:nvSpPr>
        <p:spPr/>
        <p:txBody>
          <a:bodyPr>
            <a:normAutofit/>
          </a:bodyPr>
          <a:lstStyle/>
          <a:p>
            <a:r>
              <a:rPr lang="en-US" sz="1600" dirty="0"/>
              <a:t>People often think of demand and supply in relation to goods, but labor markets, such as the nursing profession, can also apply to this analysis. (modification of work by Fotos GOVBA/Flickr Creative Commons)</a:t>
            </a:r>
          </a:p>
        </p:txBody>
      </p:sp>
    </p:spTree>
    <p:extLst>
      <p:ext uri="{BB962C8B-B14F-4D97-AF65-F5344CB8AC3E}">
        <p14:creationId xmlns:p14="http://schemas.microsoft.com/office/powerpoint/2010/main" val="2592783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4.2</a:t>
            </a:r>
          </a:p>
        </p:txBody>
      </p:sp>
      <p:pic>
        <p:nvPicPr>
          <p:cNvPr id="2" name="Picture Placeholder 1" descr="This graph shows how equilibrium is affected by demand and supply. The downward- sloping demand curve and the upward-sloping supply curve intersect at equilibrium salary."/>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6539" r="-16539"/>
          <a:stretch>
            <a:fillRect/>
          </a:stretch>
        </p:blipFill>
        <p:spPr>
          <a:xfrm>
            <a:off x="457199" y="996221"/>
            <a:ext cx="8062913" cy="3500071"/>
          </a:xfrm>
        </p:spPr>
      </p:pic>
      <p:sp>
        <p:nvSpPr>
          <p:cNvPr id="7" name="Text Placeholder 6"/>
          <p:cNvSpPr>
            <a:spLocks noGrp="1"/>
          </p:cNvSpPr>
          <p:nvPr>
            <p:ph type="body" sz="quarter" idx="14"/>
          </p:nvPr>
        </p:nvSpPr>
        <p:spPr>
          <a:xfrm>
            <a:off x="457200" y="4717817"/>
            <a:ext cx="8062912" cy="1166382"/>
          </a:xfrm>
        </p:spPr>
        <p:txBody>
          <a:bodyPr>
            <a:noAutofit/>
          </a:bodyPr>
          <a:lstStyle/>
          <a:p>
            <a:r>
              <a:rPr lang="en-US" sz="1300" b="1" dirty="0">
                <a:solidFill>
                  <a:srgbClr val="6CB255"/>
                </a:solidFill>
              </a:rPr>
              <a:t>Labor Market Example: Demand and Supply for Nurses in Minneapolis-St. Paul-Bloomington </a:t>
            </a:r>
          </a:p>
          <a:p>
            <a:r>
              <a:rPr lang="en-US" sz="1300" dirty="0">
                <a:solidFill>
                  <a:schemeClr val="tx1"/>
                </a:solidFill>
              </a:rPr>
              <a:t>The demand curve (D) of those employers who want to hire nurses intersects with the supply curve (S) of those who are qualified and willing to work as nurses at the equilibrium point (E). The equilibrium salary is $70,000, and the equilibrium quantity is 34,000 nurses. At an above-equilibrium salary of $75,000, quantity supplied increases to 38,000, but the quantity of nurses demanded at the higher pay declines to 33,000. At this above-equilibrium salary, an excess supply or surplus of nurses would exist. At a below-equilibrium salary of $60,000, quantity supplied declines to 27,000, while the quantity demanded at the lower wage increases to 40,000 nurses. At this below-equilibrium salary, excess demand or a shortage exists.</a:t>
            </a:r>
          </a:p>
        </p:txBody>
      </p:sp>
    </p:spTree>
    <p:extLst>
      <p:ext uri="{BB962C8B-B14F-4D97-AF65-F5344CB8AC3E}">
        <p14:creationId xmlns:p14="http://schemas.microsoft.com/office/powerpoint/2010/main" val="42449189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4.3</a:t>
            </a:r>
          </a:p>
        </p:txBody>
      </p:sp>
      <p:pic>
        <p:nvPicPr>
          <p:cNvPr id="2" name="Picture Placeholder 1" descr="The two graphs show how new technology influences supply and demand. The graph on the left represents low-skill labor, and the graph on the right represents high-skill labo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503" r="-503"/>
          <a:stretch>
            <a:fillRect/>
          </a:stretch>
        </p:blipFill>
        <p:spPr/>
      </p:pic>
      <p:sp>
        <p:nvSpPr>
          <p:cNvPr id="7" name="Text Placeholder 6"/>
          <p:cNvSpPr>
            <a:spLocks noGrp="1"/>
          </p:cNvSpPr>
          <p:nvPr>
            <p:ph type="body" sz="quarter" idx="14"/>
          </p:nvPr>
        </p:nvSpPr>
        <p:spPr/>
        <p:txBody>
          <a:bodyPr>
            <a:noAutofit/>
          </a:bodyPr>
          <a:lstStyle/>
          <a:p>
            <a:r>
              <a:rPr lang="en-US" sz="1500" b="1" dirty="0">
                <a:solidFill>
                  <a:srgbClr val="6CB255"/>
                </a:solidFill>
              </a:rPr>
              <a:t>Technology and Wages: Applying Demand and Supply</a:t>
            </a:r>
          </a:p>
          <a:p>
            <a:pPr marL="342900" indent="-342900">
              <a:buAutoNum type="alphaLcParenBoth"/>
            </a:pPr>
            <a:r>
              <a:rPr lang="en-US" sz="1500" dirty="0"/>
              <a:t>The demand for low-skill labor shifts to the left when technology can do the job previously done by these workers.</a:t>
            </a:r>
          </a:p>
          <a:p>
            <a:pPr marL="342900" indent="-342900">
              <a:buAutoNum type="alphaLcParenBoth"/>
            </a:pPr>
            <a:r>
              <a:rPr lang="en-US" sz="1500" dirty="0"/>
              <a:t>New technologies can also increase the demand for high-skill labor in fields such as information technology and network administration.</a:t>
            </a:r>
          </a:p>
        </p:txBody>
      </p:sp>
    </p:spTree>
    <p:extLst>
      <p:ext uri="{BB962C8B-B14F-4D97-AF65-F5344CB8AC3E}">
        <p14:creationId xmlns:p14="http://schemas.microsoft.com/office/powerpoint/2010/main" val="30269029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4.4</a:t>
            </a:r>
          </a:p>
        </p:txBody>
      </p:sp>
      <p:pic>
        <p:nvPicPr>
          <p:cNvPr id="2" name="Picture Placeholder 1" descr="The graph shows how a price floor results from an excess supply of labo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8011" r="-38011"/>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A Living Wage: Example of a Price Floor</a:t>
            </a:r>
          </a:p>
          <a:p>
            <a:r>
              <a:rPr lang="en-US" sz="1600" dirty="0"/>
              <a:t>The original equilibrium in this labor market is a wage of $10/hour and a quantity of 1,200 workers, shown at point E. Imposing a wage floor at $12/hour leads to an excess supply of labor. At that wage, the quantity of labor supplied is 1,600, and the quantity of labor demanded is only 700.</a:t>
            </a:r>
          </a:p>
        </p:txBody>
      </p:sp>
    </p:spTree>
    <p:extLst>
      <p:ext uri="{BB962C8B-B14F-4D97-AF65-F5344CB8AC3E}">
        <p14:creationId xmlns:p14="http://schemas.microsoft.com/office/powerpoint/2010/main" val="1384991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4.5</a:t>
            </a:r>
          </a:p>
        </p:txBody>
      </p:sp>
      <p:pic>
        <p:nvPicPr>
          <p:cNvPr id="2" name="Picture Placeholder 1" descr="The graph shows how a price set below equilibrium causes a shortage of credit and how one set above the equilibrium creates a surplus of credit"/>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9658" r="-9658"/>
          <a:stretch>
            <a:fillRect/>
          </a:stretch>
        </p:blipFill>
        <p:spPr>
          <a:xfrm>
            <a:off x="457199" y="912111"/>
            <a:ext cx="8062913" cy="3500071"/>
          </a:xfrm>
        </p:spPr>
      </p:pic>
      <p:sp>
        <p:nvSpPr>
          <p:cNvPr id="7" name="Text Placeholder 6"/>
          <p:cNvSpPr>
            <a:spLocks noGrp="1"/>
          </p:cNvSpPr>
          <p:nvPr>
            <p:ph type="body" sz="quarter" idx="14"/>
          </p:nvPr>
        </p:nvSpPr>
        <p:spPr>
          <a:xfrm>
            <a:off x="457200" y="4633707"/>
            <a:ext cx="8062912" cy="1166382"/>
          </a:xfrm>
        </p:spPr>
        <p:txBody>
          <a:bodyPr>
            <a:noAutofit/>
          </a:bodyPr>
          <a:lstStyle/>
          <a:p>
            <a:r>
              <a:rPr lang="en-US" sz="1300" b="1" dirty="0">
                <a:solidFill>
                  <a:srgbClr val="6CB255"/>
                </a:solidFill>
              </a:rPr>
              <a:t>Demand and Supply for Borrowing Money With Credit Cards</a:t>
            </a:r>
          </a:p>
          <a:p>
            <a:r>
              <a:rPr lang="en-US" sz="1300" dirty="0"/>
              <a:t>In this market for credit card borrowing, the demand curve (D) for borrowing financial capital intersects the supply curve (S) for lending financial capital at equilibrium €. At the equilibrium, the interest rate (the price in this market) is 15 percent, and the quantity of financial capital being loaned and borrowed is $600 billion. The equilibrium price is where the quantity demanded and the quantity supplied are equal. At an above-equilibrium interest rate like 21 percent, the quantity of financial capital supplied would increase to $750 billion, but the quantity demanded would decrease to $480 billion. At a below equilibrium interest rate like 13 percent, the quantity of financial capital demanded would increase to $700 billion, but the quantity of financial capital supplied would decrease to $510 billion.</a:t>
            </a:r>
          </a:p>
        </p:txBody>
      </p:sp>
    </p:spTree>
    <p:extLst>
      <p:ext uri="{BB962C8B-B14F-4D97-AF65-F5344CB8AC3E}">
        <p14:creationId xmlns:p14="http://schemas.microsoft.com/office/powerpoint/2010/main" val="36015625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4.6</a:t>
            </a:r>
          </a:p>
        </p:txBody>
      </p:sp>
      <p:pic>
        <p:nvPicPr>
          <p:cNvPr id="2" name="Picture Placeholder 1" descr="The graph shows the supply and demand for financial capital that includes the foreign secto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9488" r="-39488"/>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The United States as a Global Borrower Before U.S. Debt Uncertainty</a:t>
            </a:r>
          </a:p>
          <a:p>
            <a:r>
              <a:rPr lang="en-US" sz="1600" dirty="0"/>
              <a:t>The graph shows the demand for financial capital from and supply of financial capital into the U.S. financial markets by the foreign sector before the increase in uncertainty regarding U.S. public debt. The original equilibrium (E</a:t>
            </a:r>
            <a:r>
              <a:rPr lang="en-US" sz="1600" baseline="-25000" dirty="0"/>
              <a:t>0</a:t>
            </a:r>
            <a:r>
              <a:rPr lang="en-US" sz="1600" dirty="0"/>
              <a:t>) occurs at an equilibrium rate of return (R</a:t>
            </a:r>
            <a:r>
              <a:rPr lang="en-US" sz="1600" baseline="-25000" dirty="0"/>
              <a:t>0</a:t>
            </a:r>
            <a:r>
              <a:rPr lang="en-US" sz="1600" dirty="0"/>
              <a:t>) and the equilibrium quantity is at Q</a:t>
            </a:r>
            <a:r>
              <a:rPr lang="en-US" sz="1600" baseline="-25000" dirty="0"/>
              <a:t>0</a:t>
            </a:r>
            <a:r>
              <a:rPr lang="en-US" sz="1600" dirty="0"/>
              <a:t>.</a:t>
            </a:r>
          </a:p>
        </p:txBody>
      </p:sp>
    </p:spTree>
    <p:extLst>
      <p:ext uri="{BB962C8B-B14F-4D97-AF65-F5344CB8AC3E}">
        <p14:creationId xmlns:p14="http://schemas.microsoft.com/office/powerpoint/2010/main" val="2066394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4.7</a:t>
            </a:r>
          </a:p>
        </p:txBody>
      </p:sp>
      <p:pic>
        <p:nvPicPr>
          <p:cNvPr id="3" name="Picture Placeholder 2" descr="The graph shows the supply and demand for financial capital that includes the foreign secto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9488" r="-39488"/>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The United States as a Global Borrower Before and After U.S. Debt Uncertainty</a:t>
            </a:r>
          </a:p>
          <a:p>
            <a:r>
              <a:rPr lang="en-US" sz="1600" dirty="0"/>
              <a:t>The graph shows the demand for financial capital and supply of financial capital into the U.S. financial markets by the foreign sector before and after the increase in uncertainty regarding U.S. public debt. The original equilibrium (E</a:t>
            </a:r>
            <a:r>
              <a:rPr lang="en-US" sz="1600" baseline="-25000" dirty="0"/>
              <a:t>0</a:t>
            </a:r>
            <a:r>
              <a:rPr lang="en-US" sz="1600" dirty="0"/>
              <a:t>) occurs at an equilibrium rate of return (R</a:t>
            </a:r>
            <a:r>
              <a:rPr lang="en-US" sz="1600" baseline="-25000" dirty="0"/>
              <a:t>0</a:t>
            </a:r>
            <a:r>
              <a:rPr lang="en-US" sz="1600" dirty="0"/>
              <a:t>) and the equilibrium quantity is at Q</a:t>
            </a:r>
            <a:r>
              <a:rPr lang="en-US" sz="1600" baseline="-25000" dirty="0"/>
              <a:t>0</a:t>
            </a:r>
            <a:r>
              <a:rPr lang="en-US" sz="1600" dirty="0"/>
              <a:t>.</a:t>
            </a:r>
          </a:p>
        </p:txBody>
      </p:sp>
    </p:spTree>
    <p:extLst>
      <p:ext uri="{BB962C8B-B14F-4D97-AF65-F5344CB8AC3E}">
        <p14:creationId xmlns:p14="http://schemas.microsoft.com/office/powerpoint/2010/main" val="70728066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405</TotalTime>
  <Words>1179</Words>
  <Application>Microsoft Office PowerPoint</Application>
  <PresentationFormat>On-screen Show (4:3)</PresentationFormat>
  <Paragraphs>48</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Arial Black</vt:lpstr>
      <vt:lpstr>Calibri</vt:lpstr>
      <vt:lpstr>Prompt</vt:lpstr>
      <vt:lpstr>Essential</vt:lpstr>
      <vt:lpstr>PowerPoint Presentation</vt:lpstr>
      <vt:lpstr>PowerPoint Presentation</vt:lpstr>
      <vt:lpstr>Figure 4.1</vt:lpstr>
      <vt:lpstr>Figure 4.2</vt:lpstr>
      <vt:lpstr>Figure 4.3</vt:lpstr>
      <vt:lpstr>Figure 4.4</vt:lpstr>
      <vt:lpstr>Figure 4.5</vt:lpstr>
      <vt:lpstr>Figure 4.6</vt:lpstr>
      <vt:lpstr>Figure 4.7</vt:lpstr>
      <vt:lpstr>Figure 4.8</vt:lpstr>
      <vt:lpstr>Figure 4.9</vt:lpstr>
      <vt:lpstr>Figure 4.10</vt:lpstr>
      <vt:lpstr>Figure 4.11</vt:lpstr>
      <vt:lpstr>PowerPoint Presentation</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dc:title>
  <dc:creator>Spuddy McSpare</dc:creator>
  <cp:lastModifiedBy>Brite, Tammy</cp:lastModifiedBy>
  <cp:revision>65</cp:revision>
  <dcterms:created xsi:type="dcterms:W3CDTF">2012-06-04T02:13:36Z</dcterms:created>
  <dcterms:modified xsi:type="dcterms:W3CDTF">2018-02-23T22:34:38Z</dcterms:modified>
</cp:coreProperties>
</file>