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6"/>
  </p:notesMasterIdLst>
  <p:handoutMasterIdLst>
    <p:handoutMasterId r:id="rId17"/>
  </p:handoutMasterIdLst>
  <p:sldIdLst>
    <p:sldId id="256" r:id="rId2"/>
    <p:sldId id="283" r:id="rId3"/>
    <p:sldId id="291" r:id="rId4"/>
    <p:sldId id="281" r:id="rId5"/>
    <p:sldId id="280" r:id="rId6"/>
    <p:sldId id="290" r:id="rId7"/>
    <p:sldId id="289" r:id="rId8"/>
    <p:sldId id="288" r:id="rId9"/>
    <p:sldId id="287" r:id="rId10"/>
    <p:sldId id="286" r:id="rId11"/>
    <p:sldId id="295" r:id="rId12"/>
    <p:sldId id="296" r:id="rId13"/>
    <p:sldId id="299" r:id="rId14"/>
    <p:sldId id="30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088602-9526-4B1D-A228-2B9DF663918B}"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776929-9157-4F2A-8CA3-BEFFBC20C3C6}" type="slidenum">
              <a:rPr lang="en-US" smtClean="0"/>
              <a:t>‹#›</a:t>
            </a:fld>
            <a:endParaRPr lang="en-US"/>
          </a:p>
        </p:txBody>
      </p:sp>
    </p:spTree>
    <p:extLst>
      <p:ext uri="{BB962C8B-B14F-4D97-AF65-F5344CB8AC3E}">
        <p14:creationId xmlns:p14="http://schemas.microsoft.com/office/powerpoint/2010/main" val="3031345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028058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407359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A8</a:t>
            </a:r>
          </a:p>
        </p:txBody>
      </p:sp>
      <p:pic>
        <p:nvPicPr>
          <p:cNvPr id="2" name="Picture Placeholder 1" descr="The image shows three bar graphs that represent the U.S. population. All three images reveal the same information presented in different ways. In 1970, people 19 and under made up 77.2 million or 37.6% of the population; people between ages 20 and 64 made up 107.7 million or 52.5% of the population; and people 65 or older made up 20.1 million or 9.8% of the population. In 2000, people 19 and under made up 78.4 million or 28.5% of the population; people between ages 20 and 64 made up 162.2 million or 58.9% of the population; and people 65 or older made up 34.8 million or 12.6% of the population. In 2030, the projection is that people 19 and under will make up 92.6 million or 26.4% of the population; people between ages 20 and 64 made up 188.2 million or 53.6% of the population; and people 65 or older made up 70.3 million or 20% of the population. Image (a) shows separate bar graphs for each age group in each time period (so 9 bars total). Image (b) shows the total population divided into age groups (so 3 bars total, with different color coding to identify the portions pertaining to different ages). Image (c) shows the total population divided into percentages to reveal the prediction that in 2030 (so 3 bars total, with different color coding to identify the portions pertaining to different age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51006" r="-51006"/>
          <a:stretch>
            <a:fillRect/>
          </a:stretch>
        </p:blipFill>
        <p:spPr/>
      </p:pic>
      <p:sp>
        <p:nvSpPr>
          <p:cNvPr id="7" name="Text Placeholder 6"/>
          <p:cNvSpPr>
            <a:spLocks noGrp="1"/>
          </p:cNvSpPr>
          <p:nvPr>
            <p:ph type="body" sz="quarter" idx="14"/>
          </p:nvPr>
        </p:nvSpPr>
        <p:spPr>
          <a:xfrm>
            <a:off x="457198" y="4843982"/>
            <a:ext cx="8432245" cy="1166382"/>
          </a:xfrm>
        </p:spPr>
        <p:txBody>
          <a:bodyPr>
            <a:noAutofit/>
          </a:bodyPr>
          <a:lstStyle/>
          <a:p>
            <a:r>
              <a:rPr lang="en-US" sz="1300" b="1" dirty="0">
                <a:solidFill>
                  <a:srgbClr val="6CB255"/>
                </a:solidFill>
              </a:rPr>
              <a:t>U.S. Population with Bar</a:t>
            </a:r>
          </a:p>
          <a:p>
            <a:r>
              <a:rPr lang="en-US" sz="1300" dirty="0"/>
              <a:t>Population data can be represented in different ways.</a:t>
            </a:r>
          </a:p>
          <a:p>
            <a:pPr marL="342900" indent="-342900">
              <a:buAutoNum type="alphaLcParenBoth"/>
            </a:pPr>
            <a:r>
              <a:rPr lang="en-US" sz="1300" dirty="0"/>
              <a:t>Shows three bars for each year, representing the total number of persons in each age bracket for each year.</a:t>
            </a:r>
          </a:p>
          <a:p>
            <a:pPr marL="342900" indent="-342900">
              <a:buAutoNum type="alphaLcParenBoth"/>
            </a:pPr>
            <a:r>
              <a:rPr lang="en-US" sz="1300" dirty="0"/>
              <a:t>Shows just one bar for each year, but the different age groups are now shaded inside the bar.</a:t>
            </a:r>
          </a:p>
          <a:p>
            <a:pPr marL="342900" indent="-342900">
              <a:buAutoNum type="alphaLcParenBoth"/>
            </a:pPr>
            <a:r>
              <a:rPr lang="en-US" sz="1300" dirty="0"/>
              <a:t>Sets the vertical axis as a measure of percentages rather than the number of persons. All three bar graphs are the same height and each bar is divided according to the percentage of population in each age group.</a:t>
            </a:r>
            <a:endParaRPr lang="en-US" sz="1300" b="1" dirty="0">
              <a:solidFill>
                <a:srgbClr val="6CB255"/>
              </a:solidFill>
            </a:endParaRPr>
          </a:p>
        </p:txBody>
      </p:sp>
    </p:spTree>
    <p:extLst>
      <p:ext uri="{BB962C8B-B14F-4D97-AF65-F5344CB8AC3E}">
        <p14:creationId xmlns:p14="http://schemas.microsoft.com/office/powerpoint/2010/main" val="2237608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algn="r"/>
            <a:r>
              <a:rPr lang="en-US" sz="2400" dirty="0"/>
              <a:t>Figure A9</a:t>
            </a:r>
          </a:p>
        </p:txBody>
      </p:sp>
      <p:pic>
        <p:nvPicPr>
          <p:cNvPr id="3" name="Picture Placeholder 2" descr="All three graphs present the exact same data but in different ways that may alter how the data is interpreted. Image (a) shows the unemployment rate wide and short. Image (b) shows the unemployment rate narrow and tall. Image (c) shows the unemployment rate, with wider range of numbers on the vertical axis."/>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457" r="-2457"/>
          <a:stretch>
            <a:fillRect/>
          </a:stretch>
        </p:blipFill>
        <p:spPr>
          <a:xfrm>
            <a:off x="4489450" y="1108075"/>
            <a:ext cx="4030663" cy="5256213"/>
          </a:xfrm>
        </p:spPr>
      </p:pic>
      <p:sp>
        <p:nvSpPr>
          <p:cNvPr id="14" name="Text Placeholder 13"/>
          <p:cNvSpPr>
            <a:spLocks noGrp="1"/>
          </p:cNvSpPr>
          <p:nvPr>
            <p:ph type="body" sz="quarter" idx="14"/>
          </p:nvPr>
        </p:nvSpPr>
        <p:spPr>
          <a:xfrm>
            <a:off x="457200" y="1107617"/>
            <a:ext cx="3913188" cy="5256973"/>
          </a:xfrm>
        </p:spPr>
        <p:txBody>
          <a:bodyPr>
            <a:noAutofit/>
          </a:bodyPr>
          <a:lstStyle/>
          <a:p>
            <a:endParaRPr lang="en-US" sz="1600" dirty="0"/>
          </a:p>
        </p:txBody>
      </p:sp>
    </p:spTree>
    <p:extLst>
      <p:ext uri="{BB962C8B-B14F-4D97-AF65-F5344CB8AC3E}">
        <p14:creationId xmlns:p14="http://schemas.microsoft.com/office/powerpoint/2010/main" val="2170544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A10</a:t>
            </a:r>
          </a:p>
        </p:txBody>
      </p:sp>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Presenting Unemployment Rates in Different Ways, All of Them Accurate</a:t>
            </a:r>
          </a:p>
          <a:p>
            <a:r>
              <a:rPr lang="en-US" sz="1600" dirty="0"/>
              <a:t>Simply changing the width and height of the area in which data is displayed can alter the perception of the data.</a:t>
            </a:r>
          </a:p>
        </p:txBody>
      </p:sp>
      <p:pic>
        <p:nvPicPr>
          <p:cNvPr id="4" name="Picture Placeholder 3" descr="Image (f) shows the unemployment rate monthly data."/>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2297" r="-12297"/>
          <a:stretch>
            <a:fillRect/>
          </a:stretch>
        </p:blipFill>
        <p:spPr>
          <a:xfrm>
            <a:off x="457200" y="1108075"/>
            <a:ext cx="4032250" cy="5256213"/>
          </a:xfrm>
        </p:spPr>
      </p:pic>
    </p:spTree>
    <p:extLst>
      <p:ext uri="{BB962C8B-B14F-4D97-AF65-F5344CB8AC3E}">
        <p14:creationId xmlns:p14="http://schemas.microsoft.com/office/powerpoint/2010/main" val="1323556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A11</a:t>
            </a:r>
          </a:p>
        </p:txBody>
      </p:sp>
      <p:sp>
        <p:nvSpPr>
          <p:cNvPr id="7" name="Text Placeholder 6"/>
          <p:cNvSpPr>
            <a:spLocks noGrp="1"/>
          </p:cNvSpPr>
          <p:nvPr>
            <p:ph type="body" sz="quarter" idx="14"/>
          </p:nvPr>
        </p:nvSpPr>
        <p:spPr/>
        <p:txBody>
          <a:bodyPr>
            <a:normAutofit/>
          </a:bodyPr>
          <a:lstStyle/>
          <a:p>
            <a:r>
              <a:rPr lang="en-US" sz="1600" b="1" dirty="0">
                <a:solidFill>
                  <a:srgbClr val="6CB255"/>
                </a:solidFill>
              </a:rPr>
              <a:t>Presenting Unemployment Rates in Different Ways, All of Them Accurate</a:t>
            </a:r>
          </a:p>
          <a:p>
            <a:r>
              <a:rPr lang="en-US" sz="1600" dirty="0"/>
              <a:t>Simply changing the width and height of the area in which data is displayed can alter the perception of the data.</a:t>
            </a:r>
          </a:p>
        </p:txBody>
      </p:sp>
      <p:pic>
        <p:nvPicPr>
          <p:cNvPr id="4" name="Picture Placeholder 3" descr="Image (f) shows the unemployment rate since 1975 only."/>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60347" r="-60347"/>
          <a:stretch>
            <a:fillRect/>
          </a:stretch>
        </p:blipFill>
        <p:spPr/>
      </p:pic>
    </p:spTree>
    <p:extLst>
      <p:ext uri="{BB962C8B-B14F-4D97-AF65-F5344CB8AC3E}">
        <p14:creationId xmlns:p14="http://schemas.microsoft.com/office/powerpoint/2010/main" val="2081833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1049123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53607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85619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4" name="Rectangle 3"/>
          <p:cNvSpPr/>
          <p:nvPr/>
        </p:nvSpPr>
        <p:spPr>
          <a:xfrm>
            <a:off x="1361134" y="1558710"/>
            <a:ext cx="6338388" cy="738664"/>
          </a:xfrm>
          <a:prstGeom prst="rect">
            <a:avLst/>
          </a:prstGeom>
        </p:spPr>
        <p:txBody>
          <a:bodyPr wrap="square">
            <a:spAutoFit/>
          </a:bodyPr>
          <a:lstStyle/>
          <a:p>
            <a:pPr algn="ctr"/>
            <a:r>
              <a:rPr lang="en-US" sz="2400" b="1" dirty="0">
                <a:solidFill>
                  <a:srgbClr val="212F62"/>
                </a:solidFill>
              </a:rPr>
              <a:t>Appendix A</a:t>
            </a: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1697634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A1</a:t>
            </a:r>
          </a:p>
        </p:txBody>
      </p:sp>
      <p:pic>
        <p:nvPicPr>
          <p:cNvPr id="2" name="Picture Placeholder 1" descr="the line graph shows the following approximate points: (0, 9); (1, 12); (2, 15); (3, 18); (4, 21); (5, 24); (6, 2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192" r="-39192"/>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Slope and the Algebra of Straight Lines</a:t>
            </a:r>
          </a:p>
          <a:p>
            <a:r>
              <a:rPr lang="en-US" sz="1600" dirty="0"/>
              <a:t>This line graph has </a:t>
            </a:r>
            <a:r>
              <a:rPr lang="en-US" sz="1600" i="1" dirty="0"/>
              <a:t>x</a:t>
            </a:r>
            <a:r>
              <a:rPr lang="en-US" sz="1600" dirty="0"/>
              <a:t> on the horizontal axis and </a:t>
            </a:r>
            <a:r>
              <a:rPr lang="en-US" sz="1600" i="1" dirty="0"/>
              <a:t>y</a:t>
            </a:r>
            <a:r>
              <a:rPr lang="en-US" sz="1600" dirty="0"/>
              <a:t> on the vertical axis. The </a:t>
            </a:r>
            <a:r>
              <a:rPr lang="en-US" sz="1600" i="1" dirty="0"/>
              <a:t>y</a:t>
            </a:r>
            <a:r>
              <a:rPr lang="en-US" sz="1600" dirty="0"/>
              <a:t>-intercept—that is, the point where the line intersects the </a:t>
            </a:r>
            <a:r>
              <a:rPr lang="en-US" sz="1600" i="1" dirty="0"/>
              <a:t>y</a:t>
            </a:r>
            <a:r>
              <a:rPr lang="en-US" sz="1600" dirty="0"/>
              <a:t>-axis—is nine. The slope of the line is three, that is, there is a rise of three on the vertical axis for every increase of one on the horizontal axis. The slope is the same all along a straight line.</a:t>
            </a:r>
          </a:p>
        </p:txBody>
      </p:sp>
    </p:spTree>
    <p:extLst>
      <p:ext uri="{BB962C8B-B14F-4D97-AF65-F5344CB8AC3E}">
        <p14:creationId xmlns:p14="http://schemas.microsoft.com/office/powerpoint/2010/main" val="3575400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A2</a:t>
            </a:r>
          </a:p>
        </p:txBody>
      </p:sp>
      <p:pic>
        <p:nvPicPr>
          <p:cNvPr id="2" name="Picture Placeholder 1" descr="The graph shows a downward sloping demand curve with endpoints (0, 8) and (16, 0), and an upward sloping supply curve. The demand curve and supply curve intersect at point (12,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5565" r="-15565"/>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Supply and Demand Graph</a:t>
            </a:r>
          </a:p>
          <a:p>
            <a:r>
              <a:rPr lang="en-US" sz="1600" dirty="0"/>
              <a:t>The equations for Qd and Qs are displayed graphically by the sloped lines.</a:t>
            </a:r>
          </a:p>
        </p:txBody>
      </p:sp>
    </p:spTree>
    <p:extLst>
      <p:ext uri="{BB962C8B-B14F-4D97-AF65-F5344CB8AC3E}">
        <p14:creationId xmlns:p14="http://schemas.microsoft.com/office/powerpoint/2010/main" val="3643499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2400" dirty="0">
                <a:solidFill>
                  <a:srgbClr val="6CB255"/>
                </a:solidFill>
              </a:rPr>
              <a:t>Figure A3</a:t>
            </a:r>
          </a:p>
        </p:txBody>
      </p:sp>
      <p:pic>
        <p:nvPicPr>
          <p:cNvPr id="2" name="Picture Placeholder 1" descr="The graph shows length (inches) along the x-axis and weight (pounds) along the y-axis. The following points reflect the length-weight ratio of American boys: (20, 8.0), (22, 10.5), (24, 13.5), (26, 16.4), (28, 19), (30, 21.8), (32, 24.3), (34, 27), (36, 9.3), (38, 32). The following points reflect the length-weight ratio of American girls: (20, 7.9), (22, 10.5), (24, 13.2), (26, 16), (28, 18.8), (30, 21.2), (32, 24), (34, 26.2), (36, 28.9), (38, 31.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024" b="-16024"/>
          <a:stretch>
            <a:fillRect/>
          </a:stretch>
        </p:blipFill>
        <p:spPr>
          <a:xfrm>
            <a:off x="457200" y="1108075"/>
            <a:ext cx="4032250" cy="5256213"/>
          </a:xfrm>
        </p:spPr>
      </p:pic>
      <p:sp>
        <p:nvSpPr>
          <p:cNvPr id="14" name="Text Placeholder 13"/>
          <p:cNvSpPr>
            <a:spLocks noGrp="1"/>
          </p:cNvSpPr>
          <p:nvPr>
            <p:ph type="body" sz="quarter" idx="14"/>
          </p:nvPr>
        </p:nvSpPr>
        <p:spPr>
          <a:xfrm>
            <a:off x="4606925" y="1107617"/>
            <a:ext cx="3913188" cy="5256973"/>
          </a:xfrm>
        </p:spPr>
        <p:txBody>
          <a:bodyPr>
            <a:noAutofit/>
          </a:bodyPr>
          <a:lstStyle/>
          <a:p>
            <a:r>
              <a:rPr lang="en-US" sz="1600" b="1" dirty="0">
                <a:solidFill>
                  <a:srgbClr val="6CB255"/>
                </a:solidFill>
              </a:rPr>
              <a:t>The Length-Weight Relationship for American Boys and Girls</a:t>
            </a:r>
          </a:p>
          <a:p>
            <a:r>
              <a:rPr lang="en-US" sz="1600" dirty="0"/>
              <a:t>The line graph shows the relationship between height and weight for boys and girls from birth to 3 years. Point A, for example, shows that a boy of 28 inches in height—measured on the horizontal axis—is typically 19 pounds in weight—measured on the vertical axis. These data apply only to children in the first three years of life.</a:t>
            </a:r>
          </a:p>
        </p:txBody>
      </p:sp>
    </p:spTree>
    <p:extLst>
      <p:ext uri="{BB962C8B-B14F-4D97-AF65-F5344CB8AC3E}">
        <p14:creationId xmlns:p14="http://schemas.microsoft.com/office/powerpoint/2010/main" val="1849500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A4</a:t>
            </a:r>
          </a:p>
        </p:txBody>
      </p:sp>
      <p:sp>
        <p:nvSpPr>
          <p:cNvPr id="7" name="Text Placeholder 6"/>
          <p:cNvSpPr>
            <a:spLocks noGrp="1"/>
          </p:cNvSpPr>
          <p:nvPr>
            <p:ph type="body" sz="quarter" idx="14"/>
          </p:nvPr>
        </p:nvSpPr>
        <p:spPr>
          <a:xfrm>
            <a:off x="457200" y="4767472"/>
            <a:ext cx="8062912" cy="1166382"/>
          </a:xfrm>
        </p:spPr>
        <p:txBody>
          <a:bodyPr>
            <a:noAutofit/>
          </a:bodyPr>
          <a:lstStyle/>
          <a:p>
            <a:r>
              <a:rPr lang="en-US" sz="1600" b="1" dirty="0">
                <a:solidFill>
                  <a:srgbClr val="6CB255"/>
                </a:solidFill>
              </a:rPr>
              <a:t>Altitude-Air Density Relationship</a:t>
            </a:r>
          </a:p>
          <a:p>
            <a:r>
              <a:rPr lang="en-US" sz="1600" dirty="0"/>
              <a:t>This line graph shows the relationship between altitude, measured in meters above sea level, and air density, measured in kilograms of air per cubic meter. As altitude rises, air density declines. The point at the top of Mount Everest has an altitude of approximately 8,828 meters above sea level—the horizontal axis—and air density of 0.023 kilograms per cubic meter—the vertical axis.</a:t>
            </a:r>
          </a:p>
        </p:txBody>
      </p:sp>
      <p:pic>
        <p:nvPicPr>
          <p:cNvPr id="4" name="Picture Placeholder 3" descr="The graph shows altitude on the x-axis and air density on the y-axis. A downward sloping lines has the end points (0, 1.2) and (8.828, 0.023). End point (8,828, 0.023) represents the top of Mount Everest."/>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8166" r="-28166"/>
          <a:stretch>
            <a:fillRect/>
          </a:stretch>
        </p:blipFill>
        <p:spPr/>
      </p:pic>
    </p:spTree>
    <p:extLst>
      <p:ext uri="{BB962C8B-B14F-4D97-AF65-F5344CB8AC3E}">
        <p14:creationId xmlns:p14="http://schemas.microsoft.com/office/powerpoint/2010/main" val="1110774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A5</a:t>
            </a:r>
          </a:p>
        </p:txBody>
      </p:sp>
      <p:sp>
        <p:nvSpPr>
          <p:cNvPr id="7" name="Text Placeholder 6"/>
          <p:cNvSpPr>
            <a:spLocks noGrp="1"/>
          </p:cNvSpPr>
          <p:nvPr>
            <p:ph type="body" sz="quarter" idx="14"/>
          </p:nvPr>
        </p:nvSpPr>
        <p:spPr/>
        <p:txBody>
          <a:bodyPr>
            <a:normAutofit/>
          </a:bodyPr>
          <a:lstStyle/>
          <a:p>
            <a:r>
              <a:rPr lang="en-US" sz="1600" b="1" dirty="0">
                <a:solidFill>
                  <a:srgbClr val="6CB255"/>
                </a:solidFill>
              </a:rPr>
              <a:t>U.S. Unemployment Rate, 1975–2014</a:t>
            </a:r>
          </a:p>
          <a:p>
            <a:r>
              <a:rPr lang="en-US" sz="1600" dirty="0"/>
              <a:t>This graph provides a quick visual summary of unemployment data. With a graph like this, it is easy to spot the times of high unemployment and of low unemployment.</a:t>
            </a:r>
          </a:p>
        </p:txBody>
      </p:sp>
      <p:pic>
        <p:nvPicPr>
          <p:cNvPr id="2050" name="Picture 2" descr="The graph shows unemployment rates since 1970. The highest rates occurred around 1983 and 2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3655" y="1305552"/>
            <a:ext cx="4657292" cy="3362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583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A6</a:t>
            </a:r>
          </a:p>
        </p:txBody>
      </p:sp>
      <p:pic>
        <p:nvPicPr>
          <p:cNvPr id="2" name="Picture Placeholder 1" descr="The image shows three pie graphs representing age distribution in the U.S. Image (a) shows that in 1970, people 19 and under made up 77.2 million or 37.6% of the population; people between ages 20 and 64 made up 107.7 million or 52.5% of the population; and people 65 or older made up 20.1 million or 9.8% of the population. Image (b) shows that in 2000, people 19 and under made up 78.4 million or 28.5% of the population; people between ages 20 and 64 made up 162.2 million or 58.9% of the population; and people 65 or older made up 34.8 million or 12.6% of the population. Image (c) projects that in 2030, people 19 and under will make up 92.6 million or 26.4% of the population; people between ages 20 and 64 made up 188.2 million or 53.6% of the population; and people 65 or older made up 70.3 million or 20% of the populati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40964" r="-40964"/>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Pie Graphs of the U.S. Age Distribution (numbers in millions)</a:t>
            </a:r>
          </a:p>
          <a:p>
            <a:r>
              <a:rPr lang="en-US" sz="1600" dirty="0"/>
              <a:t>The three pie graphs illustrate the division of total population into three age groups for the three different years.</a:t>
            </a:r>
          </a:p>
        </p:txBody>
      </p:sp>
    </p:spTree>
    <p:extLst>
      <p:ext uri="{BB962C8B-B14F-4D97-AF65-F5344CB8AC3E}">
        <p14:creationId xmlns:p14="http://schemas.microsoft.com/office/powerpoint/2010/main" val="2880138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A7</a:t>
            </a:r>
          </a:p>
        </p:txBody>
      </p:sp>
      <p:sp>
        <p:nvSpPr>
          <p:cNvPr id="7" name="Text Placeholder 6"/>
          <p:cNvSpPr>
            <a:spLocks noGrp="1"/>
          </p:cNvSpPr>
          <p:nvPr>
            <p:ph type="body" sz="quarter" idx="14"/>
          </p:nvPr>
        </p:nvSpPr>
        <p:spPr/>
        <p:txBody>
          <a:bodyPr>
            <a:normAutofit/>
          </a:bodyPr>
          <a:lstStyle/>
          <a:p>
            <a:r>
              <a:rPr lang="en-US" sz="1600" b="1" dirty="0">
                <a:solidFill>
                  <a:srgbClr val="6CB255"/>
                </a:solidFill>
              </a:rPr>
              <a:t>Leading Countries of the World by Population, 2015 (in millions)</a:t>
            </a:r>
          </a:p>
          <a:p>
            <a:r>
              <a:rPr lang="en-US" sz="1600" dirty="0"/>
              <a:t>The graph shows the 12 countries of the world with the largest populations. The height of the bars in the bar graph shows the size of the population for each country.</a:t>
            </a:r>
          </a:p>
        </p:txBody>
      </p:sp>
      <p:pic>
        <p:nvPicPr>
          <p:cNvPr id="1026" name="Picture 2" descr="The bar graph shows population (millions) on the y-axis and lists various countries along the x-axis. The approximate population in 2015 for each of these countries is as follows: China = 1,369; India = 1,270; United States = 321, Indonesia = 255; Brazil = 204; Pakistan = 190; Nigeria = 184; Bangladesh = 158; Russia = 146; Japan = 127; Mexico = 121; Philippines = 1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243" y="1402773"/>
            <a:ext cx="7560114" cy="3121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39633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451</TotalTime>
  <Words>718</Words>
  <Application>Microsoft Office PowerPoint</Application>
  <PresentationFormat>On-screen Show (4:3)</PresentationFormat>
  <Paragraphs>49</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 Black</vt:lpstr>
      <vt:lpstr>Calibri</vt:lpstr>
      <vt:lpstr>Prompt</vt:lpstr>
      <vt:lpstr>Essential</vt:lpstr>
      <vt:lpstr>PowerPoint Presentation</vt:lpstr>
      <vt:lpstr>PowerPoint Presentation</vt:lpstr>
      <vt:lpstr>Figure A1</vt:lpstr>
      <vt:lpstr>Figure A2</vt:lpstr>
      <vt:lpstr>Figure A3</vt:lpstr>
      <vt:lpstr>Figure A4</vt:lpstr>
      <vt:lpstr>Figure A5</vt:lpstr>
      <vt:lpstr>Figure A6</vt:lpstr>
      <vt:lpstr>Figure A7</vt:lpstr>
      <vt:lpstr>Figure A8</vt:lpstr>
      <vt:lpstr>Figure A9</vt:lpstr>
      <vt:lpstr>Figure A10</vt:lpstr>
      <vt:lpstr>Figure A11</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62</cp:revision>
  <dcterms:created xsi:type="dcterms:W3CDTF">2012-06-04T02:13:36Z</dcterms:created>
  <dcterms:modified xsi:type="dcterms:W3CDTF">2018-02-23T22:39:22Z</dcterms:modified>
</cp:coreProperties>
</file>