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4"/>
  </p:notesMasterIdLst>
  <p:handoutMasterIdLst>
    <p:handoutMasterId r:id="rId15"/>
  </p:handoutMasterIdLst>
  <p:sldIdLst>
    <p:sldId id="256" r:id="rId2"/>
    <p:sldId id="291" r:id="rId3"/>
    <p:sldId id="283" r:id="rId4"/>
    <p:sldId id="281" r:id="rId5"/>
    <p:sldId id="280" r:id="rId6"/>
    <p:sldId id="289" r:id="rId7"/>
    <p:sldId id="282" r:id="rId8"/>
    <p:sldId id="288" r:id="rId9"/>
    <p:sldId id="287" r:id="rId10"/>
    <p:sldId id="286" r:id="rId11"/>
    <p:sldId id="285" r:id="rId12"/>
    <p:sldId id="29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4FB51-135E-4626-A7B1-A3E830D2F0DF}"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EFC7F7-E3D7-48D3-AED9-31B5A495EB6D}" type="slidenum">
              <a:rPr lang="en-US" smtClean="0"/>
              <a:t>‹#›</a:t>
            </a:fld>
            <a:endParaRPr lang="en-US"/>
          </a:p>
        </p:txBody>
      </p:sp>
    </p:spTree>
    <p:extLst>
      <p:ext uri="{BB962C8B-B14F-4D97-AF65-F5344CB8AC3E}">
        <p14:creationId xmlns:p14="http://schemas.microsoft.com/office/powerpoint/2010/main" val="2745921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647682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959707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1.8</a:t>
            </a:r>
          </a:p>
        </p:txBody>
      </p:sp>
      <p:pic>
        <p:nvPicPr>
          <p:cNvPr id="2" name="Picture Placeholder 1" descr="The image is a photograph of the New York Stock Exchange’s entranc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65773" r="-65773"/>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A Market Economy </a:t>
            </a:r>
          </a:p>
          <a:p>
            <a:r>
              <a:rPr lang="en-US" sz="1600" dirty="0"/>
              <a:t>Nothing says </a:t>
            </a:r>
            <a:r>
              <a:rPr lang="en-US" sz="1600" i="1" dirty="0"/>
              <a:t>market</a:t>
            </a:r>
            <a:r>
              <a:rPr lang="en-US" sz="1600" dirty="0"/>
              <a:t> more than The New York Stock Exchange. (Erik Drost/Flickr Creative Commons)</a:t>
            </a:r>
          </a:p>
        </p:txBody>
      </p:sp>
    </p:spTree>
    <p:extLst>
      <p:ext uri="{BB962C8B-B14F-4D97-AF65-F5344CB8AC3E}">
        <p14:creationId xmlns:p14="http://schemas.microsoft.com/office/powerpoint/2010/main" val="3072196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1.9</a:t>
            </a:r>
          </a:p>
        </p:txBody>
      </p:sp>
      <p:pic>
        <p:nvPicPr>
          <p:cNvPr id="2" name="Picture Placeholder 1" descr="The image is a photograph of a cargo ship transporting good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788" r="-26788"/>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Globalization</a:t>
            </a:r>
            <a:r>
              <a:rPr lang="en-US" sz="1600" dirty="0"/>
              <a:t> </a:t>
            </a:r>
          </a:p>
          <a:p>
            <a:r>
              <a:rPr lang="en-US" sz="1600" dirty="0"/>
              <a:t>Cargo ships are one mode of transportation for shipping goods in the global economy. (Credit: Raul Valdez/Flickr Creative Commons)</a:t>
            </a:r>
          </a:p>
        </p:txBody>
      </p:sp>
    </p:spTree>
    <p:extLst>
      <p:ext uri="{BB962C8B-B14F-4D97-AF65-F5344CB8AC3E}">
        <p14:creationId xmlns:p14="http://schemas.microsoft.com/office/powerpoint/2010/main" val="4165757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3151465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1361134" y="1474600"/>
            <a:ext cx="6338388" cy="738664"/>
          </a:xfrm>
          <a:prstGeom prst="rect">
            <a:avLst/>
          </a:prstGeom>
        </p:spPr>
        <p:txBody>
          <a:bodyPr wrap="square">
            <a:spAutoFit/>
          </a:bodyPr>
          <a:lstStyle/>
          <a:p>
            <a:pPr algn="ctr"/>
            <a:r>
              <a:rPr lang="en-US" sz="2400" b="1" dirty="0">
                <a:solidFill>
                  <a:srgbClr val="212F62"/>
                </a:solidFill>
              </a:rPr>
              <a:t>Chapter 1 </a:t>
            </a:r>
            <a:r>
              <a:rPr lang="en-US" sz="2400" b="1" dirty="0">
                <a:solidFill>
                  <a:srgbClr val="212F62"/>
                </a:solidFill>
                <a:ea typeface="Arial"/>
                <a:cs typeface="Arial"/>
              </a:rPr>
              <a:t>Welcome to Economics! </a:t>
            </a:r>
            <a:r>
              <a:rPr lang="en-US" dirty="0">
                <a:ea typeface="Arial"/>
                <a:cs typeface="Arial"/>
              </a:rPr>
              <a:t>PowerPoint</a:t>
            </a:r>
            <a:r>
              <a:rPr lang="en-US" dirty="0"/>
              <a:t> Image Slideshow</a:t>
            </a:r>
          </a:p>
        </p:txBody>
      </p:sp>
    </p:spTree>
    <p:extLst>
      <p:ext uri="{BB962C8B-B14F-4D97-AF65-F5344CB8AC3E}">
        <p14:creationId xmlns:p14="http://schemas.microsoft.com/office/powerpoint/2010/main" val="3889818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1.1</a:t>
            </a:r>
          </a:p>
        </p:txBody>
      </p:sp>
      <p:pic>
        <p:nvPicPr>
          <p:cNvPr id="2" name="Picture Placeholder 1" descr="Photo of a woman holding a smartphone."/>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9552" r="-19552"/>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Do You Use Social Media?</a:t>
            </a:r>
          </a:p>
          <a:p>
            <a:r>
              <a:rPr lang="en-US" sz="1600" dirty="0"/>
              <a:t>Economics is greatly impacted by how well information travels through society. Today, social media giants are major forces on the information super highway. (Johan Larsson/Flickr)</a:t>
            </a:r>
          </a:p>
        </p:txBody>
      </p:sp>
    </p:spTree>
    <p:extLst>
      <p:ext uri="{BB962C8B-B14F-4D97-AF65-F5344CB8AC3E}">
        <p14:creationId xmlns:p14="http://schemas.microsoft.com/office/powerpoint/2010/main" val="1719396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1.2</a:t>
            </a:r>
          </a:p>
        </p:txBody>
      </p:sp>
      <p:pic>
        <p:nvPicPr>
          <p:cNvPr id="2" name="Picture Placeholder 1" descr="The image is a photograph of two people who are homeless and sleeping on public city bench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534" r="-36534"/>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Scarcity of Resources</a:t>
            </a:r>
          </a:p>
          <a:p>
            <a:r>
              <a:rPr lang="en-US" sz="1600" dirty="0"/>
              <a:t>Homeless people are a stark reminder that scarcity of resources is real. (</a:t>
            </a:r>
            <a:r>
              <a:rPr lang="en-US" sz="1600" dirty="0" err="1"/>
              <a:t>daveynin</a:t>
            </a:r>
            <a:r>
              <a:rPr lang="en-US" sz="1600" dirty="0"/>
              <a:t>/Flickr Creative Commons)</a:t>
            </a:r>
          </a:p>
        </p:txBody>
      </p:sp>
    </p:spTree>
    <p:extLst>
      <p:ext uri="{BB962C8B-B14F-4D97-AF65-F5344CB8AC3E}">
        <p14:creationId xmlns:p14="http://schemas.microsoft.com/office/powerpoint/2010/main" val="3643499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1.3</a:t>
            </a:r>
          </a:p>
        </p:txBody>
      </p:sp>
      <p:pic>
        <p:nvPicPr>
          <p:cNvPr id="2" name="Picture Placeholder 1" descr="The image is a profile sketch of Adam Smith."/>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7240" r="-7240"/>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Adam Smith</a:t>
            </a:r>
          </a:p>
          <a:p>
            <a:r>
              <a:rPr lang="en-US" sz="1600" dirty="0"/>
              <a:t>Adam Smith introduced the idea of dividing labor into discrete tasks.</a:t>
            </a:r>
          </a:p>
        </p:txBody>
      </p:sp>
    </p:spTree>
    <p:extLst>
      <p:ext uri="{BB962C8B-B14F-4D97-AF65-F5344CB8AC3E}">
        <p14:creationId xmlns:p14="http://schemas.microsoft.com/office/powerpoint/2010/main" val="1849500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1.4</a:t>
            </a:r>
          </a:p>
        </p:txBody>
      </p:sp>
      <p:pic>
        <p:nvPicPr>
          <p:cNvPr id="2" name="Picture Placeholder 1" descr="The image is a photograph of factory workers for a shoe company working separately on individualized task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788" r="-26788"/>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Division of Labor</a:t>
            </a:r>
          </a:p>
          <a:p>
            <a:r>
              <a:rPr lang="en-US" sz="1600" dirty="0"/>
              <a:t>Workers on an assembly line are an example of the division of labor. (Nina Hale/Flickr Creative Commons)</a:t>
            </a:r>
          </a:p>
        </p:txBody>
      </p:sp>
    </p:spTree>
    <p:extLst>
      <p:ext uri="{BB962C8B-B14F-4D97-AF65-F5344CB8AC3E}">
        <p14:creationId xmlns:p14="http://schemas.microsoft.com/office/powerpoint/2010/main" val="3526012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pPr algn="r"/>
            <a:r>
              <a:rPr lang="en-US" sz="2400" dirty="0"/>
              <a:t>Figure 1.5</a:t>
            </a:r>
          </a:p>
        </p:txBody>
      </p:sp>
      <p:pic>
        <p:nvPicPr>
          <p:cNvPr id="3" name="Picture Placeholder 2" descr="The image is a photograph of John Maynard Keyne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336" b="-4336"/>
          <a:stretch>
            <a:fillRect/>
          </a:stretch>
        </p:blipFill>
        <p:spPr>
          <a:xfrm>
            <a:off x="4489450" y="1108075"/>
            <a:ext cx="4030663" cy="5256213"/>
          </a:xfrm>
        </p:spPr>
      </p:pic>
      <p:sp>
        <p:nvSpPr>
          <p:cNvPr id="14" name="Text Placeholder 13"/>
          <p:cNvSpPr>
            <a:spLocks noGrp="1"/>
          </p:cNvSpPr>
          <p:nvPr>
            <p:ph type="body" sz="quarter" idx="14"/>
          </p:nvPr>
        </p:nvSpPr>
        <p:spPr>
          <a:xfrm>
            <a:off x="457200" y="1107617"/>
            <a:ext cx="3913188" cy="5256973"/>
          </a:xfrm>
        </p:spPr>
        <p:txBody>
          <a:bodyPr>
            <a:noAutofit/>
          </a:bodyPr>
          <a:lstStyle/>
          <a:p>
            <a:r>
              <a:rPr lang="en-US" sz="1600" b="1" dirty="0">
                <a:solidFill>
                  <a:srgbClr val="6CB255"/>
                </a:solidFill>
              </a:rPr>
              <a:t>John Maynard Keynes</a:t>
            </a:r>
          </a:p>
          <a:p>
            <a:r>
              <a:rPr lang="en-US" sz="1600" dirty="0"/>
              <a:t>One of the most influential economists in modern times was John Maynard Keynes.</a:t>
            </a:r>
          </a:p>
        </p:txBody>
      </p:sp>
    </p:spTree>
    <p:extLst>
      <p:ext uri="{BB962C8B-B14F-4D97-AF65-F5344CB8AC3E}">
        <p14:creationId xmlns:p14="http://schemas.microsoft.com/office/powerpoint/2010/main" val="1352444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a:t>
            </a:r>
          </a:p>
        </p:txBody>
      </p:sp>
      <p:pic>
        <p:nvPicPr>
          <p:cNvPr id="2" name="Picture Placeholder 1" descr="The circular flow diagram’s outer arrows represent a goods and services market, and the inner arrows represent a labor market. As illustrated by the outer arrows, in a goods and services market, firms give goods and services to households and, in exchange, households give payment to firms. As illustrated by the inner arrows, in a labor market, households provide labor to firms and, in exchange, firms give wages, salaries, and benefits to household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7379" r="-27379"/>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The Circular Flow Diagram</a:t>
            </a:r>
          </a:p>
          <a:p>
            <a:r>
              <a:rPr lang="en-US" sz="1500" dirty="0"/>
              <a:t>The circular flow diagram shows how households and firms interact in the goods and services market, and in the labor market. The direction of the arrows shows that in the goods and services market, households receive goods and services and pay firms for them. In the labor market, households provide labor and receive payment from firms through wages, salaries, and benefits.</a:t>
            </a:r>
          </a:p>
        </p:txBody>
      </p:sp>
    </p:spTree>
    <p:extLst>
      <p:ext uri="{BB962C8B-B14F-4D97-AF65-F5344CB8AC3E}">
        <p14:creationId xmlns:p14="http://schemas.microsoft.com/office/powerpoint/2010/main" val="3421499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a:t>
            </a:r>
          </a:p>
        </p:txBody>
      </p:sp>
      <p:pic>
        <p:nvPicPr>
          <p:cNvPr id="2" name="Picture Placeholder 1" descr="The image is a photograph of people riding camels in front of two pyramids in Egyp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493" r="-26493"/>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A Command Economy</a:t>
            </a:r>
          </a:p>
          <a:p>
            <a:r>
              <a:rPr lang="en-US" sz="1600" dirty="0"/>
              <a:t>Ancient Egypt was an example of a command economy. (Jay Bergesen/Flickr Creative Commons)</a:t>
            </a:r>
          </a:p>
        </p:txBody>
      </p:sp>
    </p:spTree>
    <p:extLst>
      <p:ext uri="{BB962C8B-B14F-4D97-AF65-F5344CB8AC3E}">
        <p14:creationId xmlns:p14="http://schemas.microsoft.com/office/powerpoint/2010/main" val="39512049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351</TotalTime>
  <Words>438</Words>
  <Application>Microsoft Office PowerPoint</Application>
  <PresentationFormat>On-screen Show (4:3)</PresentationFormat>
  <Paragraphs>41</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Black</vt:lpstr>
      <vt:lpstr>Calibri</vt:lpstr>
      <vt:lpstr>Prompt</vt:lpstr>
      <vt:lpstr>Essential</vt:lpstr>
      <vt:lpstr>PowerPoint Presentation</vt:lpstr>
      <vt:lpstr>PowerPoint Presentation</vt:lpstr>
      <vt:lpstr>Figure 1.1</vt:lpstr>
      <vt:lpstr>Figure 1.2</vt:lpstr>
      <vt:lpstr>Figure 1.3</vt:lpstr>
      <vt:lpstr>Figure 1.4</vt:lpstr>
      <vt:lpstr>Figure 1.5</vt:lpstr>
      <vt:lpstr>Figure 1.6</vt:lpstr>
      <vt:lpstr>Figure 1.7</vt:lpstr>
      <vt:lpstr>Figure 1.8</vt:lpstr>
      <vt:lpstr>Figure 1.9</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61</cp:revision>
  <dcterms:created xsi:type="dcterms:W3CDTF">2012-06-04T02:13:36Z</dcterms:created>
  <dcterms:modified xsi:type="dcterms:W3CDTF">2018-02-23T22:33:28Z</dcterms:modified>
</cp:coreProperties>
</file>