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7"/>
  </p:notesMasterIdLst>
  <p:handoutMasterIdLst>
    <p:handoutMasterId r:id="rId18"/>
  </p:handoutMasterIdLst>
  <p:sldIdLst>
    <p:sldId id="256" r:id="rId2"/>
    <p:sldId id="296" r:id="rId3"/>
    <p:sldId id="283" r:id="rId4"/>
    <p:sldId id="280" r:id="rId5"/>
    <p:sldId id="285" r:id="rId6"/>
    <p:sldId id="286" r:id="rId7"/>
    <p:sldId id="287" r:id="rId8"/>
    <p:sldId id="288" r:id="rId9"/>
    <p:sldId id="289" r:id="rId10"/>
    <p:sldId id="281" r:id="rId11"/>
    <p:sldId id="290" r:id="rId12"/>
    <p:sldId id="292" r:id="rId13"/>
    <p:sldId id="293" r:id="rId14"/>
    <p:sldId id="291" r:id="rId15"/>
    <p:sldId id="29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A35894-60E2-4AE2-A486-8FE98748D056}"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BA6771-6046-4D84-9774-D1679AF15414}" type="slidenum">
              <a:rPr lang="en-US" smtClean="0"/>
              <a:t>‹#›</a:t>
            </a:fld>
            <a:endParaRPr lang="en-US"/>
          </a:p>
        </p:txBody>
      </p:sp>
    </p:spTree>
    <p:extLst>
      <p:ext uri="{BB962C8B-B14F-4D97-AF65-F5344CB8AC3E}">
        <p14:creationId xmlns:p14="http://schemas.microsoft.com/office/powerpoint/2010/main" val="3213356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178513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903929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14.8</a:t>
            </a:r>
          </a:p>
        </p:txBody>
      </p:sp>
      <p:sp>
        <p:nvSpPr>
          <p:cNvPr id="7" name="Text Placeholder 6"/>
          <p:cNvSpPr>
            <a:spLocks noGrp="1"/>
          </p:cNvSpPr>
          <p:nvPr>
            <p:ph type="body" sz="quarter" idx="14"/>
          </p:nvPr>
        </p:nvSpPr>
        <p:spPr>
          <a:xfrm>
            <a:off x="457200" y="4534222"/>
            <a:ext cx="8062912" cy="1166382"/>
          </a:xfrm>
        </p:spPr>
        <p:txBody>
          <a:bodyPr>
            <a:noAutofit/>
          </a:bodyPr>
          <a:lstStyle/>
          <a:p>
            <a:r>
              <a:rPr lang="en-US" sz="1300" b="1" dirty="0">
                <a:solidFill>
                  <a:srgbClr val="6CB255"/>
                </a:solidFill>
              </a:rPr>
              <a:t>Expansionary or Contractionary Monetary Policy</a:t>
            </a:r>
          </a:p>
          <a:p>
            <a:pPr marL="342900" indent="-342900">
              <a:buAutoNum type="alphaLcParenBoth"/>
            </a:pPr>
            <a:r>
              <a:rPr lang="en-US" sz="1300" dirty="0"/>
              <a:t>The economy is originally in a recession with the equilibrium output and price level shown at E</a:t>
            </a:r>
            <a:r>
              <a:rPr lang="en-US" sz="1300" baseline="-25000" dirty="0"/>
              <a:t>0</a:t>
            </a:r>
            <a:r>
              <a:rPr lang="en-US" sz="1300" dirty="0"/>
              <a:t>. Expansionary monetary policy will reduce interest rates and shift aggregate demand to the right, from AD</a:t>
            </a:r>
            <a:r>
              <a:rPr lang="en-US" sz="1300" baseline="-25000" dirty="0"/>
              <a:t>0</a:t>
            </a:r>
            <a:r>
              <a:rPr lang="en-US" sz="1300" dirty="0"/>
              <a:t> to AD</a:t>
            </a:r>
            <a:r>
              <a:rPr lang="en-US" sz="1300" baseline="-25000" dirty="0"/>
              <a:t>1</a:t>
            </a:r>
            <a:r>
              <a:rPr lang="en-US" sz="1300" dirty="0"/>
              <a:t>, leading to the new equilibrium (E</a:t>
            </a:r>
            <a:r>
              <a:rPr lang="en-US" sz="1300" baseline="-25000" dirty="0"/>
              <a:t>1</a:t>
            </a:r>
            <a:r>
              <a:rPr lang="en-US" sz="1300" dirty="0"/>
              <a:t>) at the potential GDP level of output with a relatively small rise in the price level. </a:t>
            </a:r>
          </a:p>
          <a:p>
            <a:pPr marL="342900" indent="-342900">
              <a:buAutoNum type="alphaLcParenBoth"/>
            </a:pPr>
            <a:r>
              <a:rPr lang="en-US" sz="1300" dirty="0"/>
              <a:t>The economy is originally producing above the potential GDP level of output at the equilibrium E</a:t>
            </a:r>
            <a:r>
              <a:rPr lang="en-US" sz="1300" baseline="-25000" dirty="0"/>
              <a:t>0</a:t>
            </a:r>
            <a:r>
              <a:rPr lang="en-US" sz="1300" dirty="0"/>
              <a:t> and is experiencing pressures for an inflationary rise in the price level. Contractionary monetary policy will shift aggregate demand to the left from AD</a:t>
            </a:r>
            <a:r>
              <a:rPr lang="en-US" sz="1300" baseline="-25000" dirty="0"/>
              <a:t>0</a:t>
            </a:r>
            <a:r>
              <a:rPr lang="en-US" sz="1300" dirty="0"/>
              <a:t> to AD</a:t>
            </a:r>
            <a:r>
              <a:rPr lang="en-US" sz="1300" baseline="-25000" dirty="0"/>
              <a:t>1</a:t>
            </a:r>
            <a:r>
              <a:rPr lang="en-US" sz="1300" dirty="0"/>
              <a:t>, thus leading to a new equilibrium (E</a:t>
            </a:r>
            <a:r>
              <a:rPr lang="en-US" sz="1300" baseline="-25000" dirty="0"/>
              <a:t>1</a:t>
            </a:r>
            <a:r>
              <a:rPr lang="en-US" sz="1300" dirty="0"/>
              <a:t>) at the potential GDP level of output.</a:t>
            </a:r>
          </a:p>
        </p:txBody>
      </p:sp>
      <p:pic>
        <p:nvPicPr>
          <p:cNvPr id="1026" name="Picture 2" descr="The graph showing how changes in the money supply can restore output levels to potential GDP in times of economic instability."/>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39085" y="1032498"/>
            <a:ext cx="6402820" cy="328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499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14.9</a:t>
            </a:r>
          </a:p>
        </p:txBody>
      </p:sp>
      <p:pic>
        <p:nvPicPr>
          <p:cNvPr id="2" name="Picture Placeholder 1" descr="This image is a chart showing the mechanisms through which monetary policy affects outpu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450" b="-15450"/>
          <a:stretch>
            <a:fillRect/>
          </a:stretch>
        </p:blipFill>
        <p:spPr>
          <a:xfrm>
            <a:off x="457199" y="967506"/>
            <a:ext cx="8062913" cy="3500071"/>
          </a:xfrm>
        </p:spPr>
      </p:pic>
      <p:sp>
        <p:nvSpPr>
          <p:cNvPr id="7" name="Text Placeholder 6"/>
          <p:cNvSpPr>
            <a:spLocks noGrp="1"/>
          </p:cNvSpPr>
          <p:nvPr>
            <p:ph type="body" sz="quarter" idx="14"/>
          </p:nvPr>
        </p:nvSpPr>
        <p:spPr>
          <a:xfrm>
            <a:off x="457200" y="4456782"/>
            <a:ext cx="8062912" cy="1166382"/>
          </a:xfrm>
        </p:spPr>
        <p:txBody>
          <a:bodyPr>
            <a:noAutofit/>
          </a:bodyPr>
          <a:lstStyle/>
          <a:p>
            <a:r>
              <a:rPr lang="en-US" sz="1300" b="1" dirty="0">
                <a:solidFill>
                  <a:srgbClr val="6CB255"/>
                </a:solidFill>
              </a:rPr>
              <a:t>The Pathways of Monetary Policy</a:t>
            </a:r>
          </a:p>
          <a:p>
            <a:pPr marL="342900" indent="-342900">
              <a:buAutoNum type="alphaLcParenBoth"/>
            </a:pPr>
            <a:r>
              <a:rPr lang="en-US" sz="1300" dirty="0"/>
              <a:t>In expansionary monetary policy, the central bank causes the supply of money and loanable funds to increase, which lowers the interest rate, stimulating additional borrowing for investment and consumption and shifting aggregate demand right. The result is a higher price level and, at least in the short run, higher real GDP. </a:t>
            </a:r>
          </a:p>
          <a:p>
            <a:pPr marL="342900" indent="-342900">
              <a:buAutoNum type="alphaLcParenBoth"/>
            </a:pPr>
            <a:r>
              <a:rPr lang="en-US" sz="1300" dirty="0"/>
              <a:t>In contractionary monetary policy, the central bank causes the supply of money and credit in the economy to decrease, which raises the interest rate, discouraging borrowing for investment and consumption and shifting aggregate demand left. The result is a lower price level and, at least in the short run, lower real GDP.</a:t>
            </a:r>
          </a:p>
        </p:txBody>
      </p:sp>
    </p:spTree>
    <p:extLst>
      <p:ext uri="{BB962C8B-B14F-4D97-AF65-F5344CB8AC3E}">
        <p14:creationId xmlns:p14="http://schemas.microsoft.com/office/powerpoint/2010/main" val="2040830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14.10</a:t>
            </a:r>
          </a:p>
        </p:txBody>
      </p:sp>
      <p:pic>
        <p:nvPicPr>
          <p:cNvPr id="2" name="Picture Placeholder 1" descr="This graph shows the historical rate of inflation, unemployment and the federal funds interest rate during periods of recess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747" r="-1374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Monetary Policy, Unemployment, and Inflation</a:t>
            </a:r>
          </a:p>
          <a:p>
            <a:r>
              <a:rPr lang="en-US" sz="1600" dirty="0"/>
              <a:t>In the episodes shown here, the Federal Reserve typically reacted to higher inflation with a contractionary monetary policy and a higher interest rate, and reacted to higher unemployment with an expansionary monetary policy and a lower interest rate.</a:t>
            </a:r>
          </a:p>
        </p:txBody>
      </p:sp>
    </p:spTree>
    <p:extLst>
      <p:ext uri="{BB962C8B-B14F-4D97-AF65-F5344CB8AC3E}">
        <p14:creationId xmlns:p14="http://schemas.microsoft.com/office/powerpoint/2010/main" val="1700538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14.11</a:t>
            </a:r>
          </a:p>
        </p:txBody>
      </p:sp>
      <p:pic>
        <p:nvPicPr>
          <p:cNvPr id="2" name="Picture Placeholder 1" descr="This graph shows the velocity of money increasing over tim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69" r="-4169"/>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Velocity Calculated Using M1</a:t>
            </a:r>
          </a:p>
          <a:p>
            <a:r>
              <a:rPr lang="en-US" sz="1600" dirty="0"/>
              <a:t>Velocity is the nominal GDP divided by the money supply for a given year. Different measures of velocity can be calculated by using different measures of the money supply. Velocity, as calculated by using M1, has lacked a steady trend since the 1980s, instead bouncing up and down. (credit: Federal Reserve Bank of St. Louis)</a:t>
            </a:r>
          </a:p>
        </p:txBody>
      </p:sp>
    </p:spTree>
    <p:extLst>
      <p:ext uri="{BB962C8B-B14F-4D97-AF65-F5344CB8AC3E}">
        <p14:creationId xmlns:p14="http://schemas.microsoft.com/office/powerpoint/2010/main" val="2883551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14.12</a:t>
            </a:r>
          </a:p>
        </p:txBody>
      </p:sp>
      <p:pic>
        <p:nvPicPr>
          <p:cNvPr id="2" name="Picture Placeholder 1" descr="This graph shows the neo-classical view that in the long run, monetary policy only affects the price level, not outpu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016" r="-25016"/>
          <a:stretch>
            <a:fillRect/>
          </a:stretch>
        </p:blipFill>
        <p:spPr>
          <a:xfrm>
            <a:off x="457199" y="1044946"/>
            <a:ext cx="8062913" cy="3500071"/>
          </a:xfrm>
        </p:spPr>
      </p:pic>
      <p:sp>
        <p:nvSpPr>
          <p:cNvPr id="7" name="Text Placeholder 6"/>
          <p:cNvSpPr>
            <a:spLocks noGrp="1"/>
          </p:cNvSpPr>
          <p:nvPr>
            <p:ph type="body" sz="quarter" idx="14"/>
          </p:nvPr>
        </p:nvSpPr>
        <p:spPr>
          <a:xfrm>
            <a:off x="457200" y="4689102"/>
            <a:ext cx="8062912" cy="1166382"/>
          </a:xfrm>
        </p:spPr>
        <p:txBody>
          <a:bodyPr>
            <a:noAutofit/>
          </a:bodyPr>
          <a:lstStyle/>
          <a:p>
            <a:r>
              <a:rPr lang="en-US" sz="1500" b="1" dirty="0">
                <a:solidFill>
                  <a:srgbClr val="6CB255"/>
                </a:solidFill>
              </a:rPr>
              <a:t>Monetary Policy in a Neoclassical Model</a:t>
            </a:r>
          </a:p>
          <a:p>
            <a:r>
              <a:rPr lang="en-US" sz="1500" dirty="0"/>
              <a:t>In a neoclassical view, monetary policy affects only the price level, not the level of output in the economy. For example, an expansionary monetary policy causes aggregate demand to shift from the original AD</a:t>
            </a:r>
            <a:r>
              <a:rPr lang="en-US" sz="1500" baseline="-25000" dirty="0"/>
              <a:t>0</a:t>
            </a:r>
            <a:r>
              <a:rPr lang="en-US" sz="1500" dirty="0"/>
              <a:t> to AD</a:t>
            </a:r>
            <a:r>
              <a:rPr lang="en-US" sz="1500" baseline="-25000" dirty="0"/>
              <a:t>1</a:t>
            </a:r>
            <a:r>
              <a:rPr lang="en-US" sz="1500" dirty="0"/>
              <a:t>. However, the adjustment of the economy from the original equilibrium (E</a:t>
            </a:r>
            <a:r>
              <a:rPr lang="en-US" sz="1500" baseline="-25000" dirty="0"/>
              <a:t>0</a:t>
            </a:r>
            <a:r>
              <a:rPr lang="en-US" sz="1500" dirty="0"/>
              <a:t>) to the new equilibrium (E</a:t>
            </a:r>
            <a:r>
              <a:rPr lang="en-US" sz="1500" baseline="-25000" dirty="0"/>
              <a:t>1</a:t>
            </a:r>
            <a:r>
              <a:rPr lang="en-US" sz="1500" dirty="0"/>
              <a:t>) represents an inflationary increase in the price level from P</a:t>
            </a:r>
            <a:r>
              <a:rPr lang="en-US" sz="1500" baseline="-25000" dirty="0"/>
              <a:t>0</a:t>
            </a:r>
            <a:r>
              <a:rPr lang="en-US" sz="1500" dirty="0"/>
              <a:t> to P</a:t>
            </a:r>
            <a:r>
              <a:rPr lang="en-US" sz="1500" baseline="-25000" dirty="0"/>
              <a:t>1</a:t>
            </a:r>
            <a:r>
              <a:rPr lang="en-US" sz="1500" dirty="0"/>
              <a:t>, but has no effect in the long run on output or the unemployment rate. In fact, no shift in AD will affect the equilibrium quantity of output in this model.</a:t>
            </a:r>
          </a:p>
        </p:txBody>
      </p:sp>
    </p:spTree>
    <p:extLst>
      <p:ext uri="{BB962C8B-B14F-4D97-AF65-F5344CB8AC3E}">
        <p14:creationId xmlns:p14="http://schemas.microsoft.com/office/powerpoint/2010/main" val="2161913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1011487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695603" y="1474600"/>
            <a:ext cx="7669450" cy="738664"/>
          </a:xfrm>
          <a:prstGeom prst="rect">
            <a:avLst/>
          </a:prstGeom>
        </p:spPr>
        <p:txBody>
          <a:bodyPr wrap="square">
            <a:spAutoFit/>
          </a:bodyPr>
          <a:lstStyle/>
          <a:p>
            <a:pPr algn="ctr"/>
            <a:r>
              <a:rPr lang="en-US" sz="2400" b="1" dirty="0">
                <a:solidFill>
                  <a:srgbClr val="212F62"/>
                </a:solidFill>
              </a:rPr>
              <a:t>Chapter 14 </a:t>
            </a:r>
            <a:r>
              <a:rPr lang="en-US" sz="2400" b="1" dirty="0">
                <a:solidFill>
                  <a:srgbClr val="212F62"/>
                </a:solidFill>
                <a:ea typeface="Arial"/>
                <a:cs typeface="Arial"/>
              </a:rPr>
              <a:t>Monetary Policy and Bank Regulation</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2218985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14.1</a:t>
            </a:r>
          </a:p>
        </p:txBody>
      </p:sp>
      <p:pic>
        <p:nvPicPr>
          <p:cNvPr id="2" name="Picture Placeholder 1" descr="This is a picture of the Marriner S. Eccles Federal Reserve Building in Washington, D.C."/>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7337" r="-1733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Marriner S. Eccles Federal Reserve Headquarters, Washington DC</a:t>
            </a:r>
          </a:p>
          <a:p>
            <a:r>
              <a:rPr lang="en-US" sz="1600" dirty="0"/>
              <a:t>Some of the most influential decisions regarding monetary policy in the United States are made behind these doors. (modification of work by squirrel83/Flickr Creative Commons)</a:t>
            </a:r>
          </a:p>
        </p:txBody>
      </p:sp>
    </p:spTree>
    <p:extLst>
      <p:ext uri="{BB962C8B-B14F-4D97-AF65-F5344CB8AC3E}">
        <p14:creationId xmlns:p14="http://schemas.microsoft.com/office/powerpoint/2010/main" val="3418161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14.2</a:t>
            </a:r>
          </a:p>
        </p:txBody>
      </p:sp>
      <p:pic>
        <p:nvPicPr>
          <p:cNvPr id="2" name="Picture Placeholder 1" descr="This image is a photograph of Janet Yelle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5" b="-1665"/>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Chair of the Federal Reserve Board</a:t>
            </a:r>
          </a:p>
          <a:p>
            <a:r>
              <a:rPr lang="en-US" sz="1600" dirty="0"/>
              <a:t>Janet L. Yellen is the first woman to hold the position of chair of the Federal Reserve Board of Governors. (Board of Governors of the Federal Reserve System, </a:t>
            </a:r>
            <a:r>
              <a:rPr lang="mr-IN" sz="1600" dirty="0"/>
              <a:t>n.d</a:t>
            </a:r>
            <a:r>
              <a:rPr lang="en-US" sz="1600" dirty="0"/>
              <a:t>.)</a:t>
            </a:r>
          </a:p>
        </p:txBody>
      </p:sp>
    </p:spTree>
    <p:extLst>
      <p:ext uri="{BB962C8B-B14F-4D97-AF65-F5344CB8AC3E}">
        <p14:creationId xmlns:p14="http://schemas.microsoft.com/office/powerpoint/2010/main" val="1849500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14.3</a:t>
            </a:r>
          </a:p>
        </p:txBody>
      </p:sp>
      <p:pic>
        <p:nvPicPr>
          <p:cNvPr id="2" name="Picture Placeholder 1" descr="This map of the United States shows the 12 Federal Reserve districts: Boston, New York, Philadelphia, Cleveland, Richmond (VA), Atlanta, Chicago, St. Louis, Minneapolis, Kansas City (MO), Dallas, and San Francisco."/>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2907" r="-12907"/>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The Twelve Federal Reserve Districts</a:t>
            </a:r>
          </a:p>
          <a:p>
            <a:r>
              <a:rPr lang="en-US" sz="1600" dirty="0"/>
              <a:t>There are 12 regional Federal Reserve banks, each with its district.</a:t>
            </a:r>
          </a:p>
        </p:txBody>
      </p:sp>
    </p:spTree>
    <p:extLst>
      <p:ext uri="{BB962C8B-B14F-4D97-AF65-F5344CB8AC3E}">
        <p14:creationId xmlns:p14="http://schemas.microsoft.com/office/powerpoint/2010/main" val="1407575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14.4</a:t>
            </a:r>
          </a:p>
        </p:txBody>
      </p:sp>
      <p:pic>
        <p:nvPicPr>
          <p:cNvPr id="2" name="Picture Placeholder 1" descr="This image is a photograph of people lining up outside of a bank in hopes of withdrawing their funds during the Great Depress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4508" r="-44508"/>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 Run on the Bank</a:t>
            </a:r>
          </a:p>
          <a:p>
            <a:r>
              <a:rPr lang="en-US" sz="1600" dirty="0"/>
              <a:t>Bank runs during the Great Depression only served to worsen the economic situation. (credit: National Archives and Records Administration)</a:t>
            </a:r>
          </a:p>
        </p:txBody>
      </p:sp>
    </p:spTree>
    <p:extLst>
      <p:ext uri="{BB962C8B-B14F-4D97-AF65-F5344CB8AC3E}">
        <p14:creationId xmlns:p14="http://schemas.microsoft.com/office/powerpoint/2010/main" val="2781675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14.5</a:t>
            </a:r>
          </a:p>
        </p:txBody>
      </p:sp>
      <p:pic>
        <p:nvPicPr>
          <p:cNvPr id="2" name="Picture Placeholder 1" descr="The figure shows 3 t-accounts. T-account (a) has the following assets: reserves = 40; bonds = 120; loans = 300. T-account (a) has the following Liabilities: deposits = 400; net worth = 60. T-account (b) has the following assets: reserves = (40 + 20 = 60); bonds = (120 – 20 = 100); loans = 300. T-account (b) has the following liabilities: deposits = 400; net worth = 60. T-account (c) has the following assets: reserves = (60 – 20 = 40); bonds = 100; loans = (300 + 20 = 320). T-account (c) has the following liabilities: deposits = 400; net worth = 6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873" r="-11873"/>
          <a:stretch>
            <a:fillRect/>
          </a:stretch>
        </p:blipFill>
        <p:spPr/>
      </p:pic>
      <p:sp>
        <p:nvSpPr>
          <p:cNvPr id="7" name="Text Placeholder 6"/>
          <p:cNvSpPr>
            <a:spLocks noGrp="1"/>
          </p:cNvSpPr>
          <p:nvPr>
            <p:ph type="body" sz="quarter" idx="14"/>
          </p:nvPr>
        </p:nvSpPr>
        <p:spPr/>
        <p:txBody>
          <a:bodyPr>
            <a:normAutofit/>
          </a:bodyPr>
          <a:lstStyle/>
          <a:p>
            <a:endParaRPr lang="en-US" sz="1600" b="1" dirty="0">
              <a:solidFill>
                <a:srgbClr val="6CB255"/>
              </a:solidFill>
            </a:endParaRPr>
          </a:p>
        </p:txBody>
      </p:sp>
    </p:spTree>
    <p:extLst>
      <p:ext uri="{BB962C8B-B14F-4D97-AF65-F5344CB8AC3E}">
        <p14:creationId xmlns:p14="http://schemas.microsoft.com/office/powerpoint/2010/main" val="2246414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14.6</a:t>
            </a:r>
          </a:p>
        </p:txBody>
      </p:sp>
      <p:pic>
        <p:nvPicPr>
          <p:cNvPr id="2" name="Picture Placeholder 1" descr="The figure shows 3 t-accounts. T-account (a) has the following assets: reserves = 40; bonds = 120; loans = 300. T-account (a) has the following Liabilities: deposits = 400; net worth = 60. T-account (b) has the following assets: reserves = (40 – 30 = 10); bonds = (120 + 30 = 150); loans = 300. T-account (b) has the following liabilities: deposits = 400; net worth = 60. T-account (c) has the following assets: reserves = (10 + 30 = 40); bonds = 150; loans = (300 – 30 = 270). T-account (c) has the following liabilities: deposits = 400; net worth = 6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167" r="-11167"/>
          <a:stretch>
            <a:fillRect/>
          </a:stretch>
        </p:blipFill>
        <p:spPr/>
      </p:pic>
      <p:sp>
        <p:nvSpPr>
          <p:cNvPr id="7" name="Text Placeholder 6"/>
          <p:cNvSpPr>
            <a:spLocks noGrp="1"/>
          </p:cNvSpPr>
          <p:nvPr>
            <p:ph type="body" sz="quarter" idx="14"/>
          </p:nvPr>
        </p:nvSpPr>
        <p:spPr/>
        <p:txBody>
          <a:bodyPr>
            <a:normAutofit/>
          </a:bodyPr>
          <a:lstStyle/>
          <a:p>
            <a:endParaRPr lang="en-US" sz="1600" dirty="0"/>
          </a:p>
        </p:txBody>
      </p:sp>
    </p:spTree>
    <p:extLst>
      <p:ext uri="{BB962C8B-B14F-4D97-AF65-F5344CB8AC3E}">
        <p14:creationId xmlns:p14="http://schemas.microsoft.com/office/powerpoint/2010/main" val="3796581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14.7</a:t>
            </a:r>
          </a:p>
        </p:txBody>
      </p:sp>
      <p:pic>
        <p:nvPicPr>
          <p:cNvPr id="2" name="Picture Placeholder 1" descr="This graph shows how monetary policy shifts the supply of loanable fund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2146" r="-42146"/>
          <a:stretch>
            <a:fillRect/>
          </a:stretch>
        </p:blipFill>
        <p:spPr>
          <a:xfrm>
            <a:off x="457199" y="1044946"/>
            <a:ext cx="8062913" cy="3500071"/>
          </a:xfrm>
        </p:spPr>
      </p:pic>
      <p:sp>
        <p:nvSpPr>
          <p:cNvPr id="7" name="Text Placeholder 6"/>
          <p:cNvSpPr>
            <a:spLocks noGrp="1"/>
          </p:cNvSpPr>
          <p:nvPr>
            <p:ph type="body" sz="quarter" idx="14"/>
          </p:nvPr>
        </p:nvSpPr>
        <p:spPr>
          <a:xfrm>
            <a:off x="457200" y="4650382"/>
            <a:ext cx="8062912" cy="1166382"/>
          </a:xfrm>
        </p:spPr>
        <p:txBody>
          <a:bodyPr>
            <a:noAutofit/>
          </a:bodyPr>
          <a:lstStyle/>
          <a:p>
            <a:r>
              <a:rPr lang="en-US" sz="1550" b="1" dirty="0">
                <a:solidFill>
                  <a:srgbClr val="6CB255"/>
                </a:solidFill>
              </a:rPr>
              <a:t>Monetary Policy and Interest Rates</a:t>
            </a:r>
          </a:p>
          <a:p>
            <a:r>
              <a:rPr lang="en-US" sz="1550" dirty="0"/>
              <a:t>The original equilibrium occurs at E</a:t>
            </a:r>
            <a:r>
              <a:rPr lang="en-US" sz="1550" baseline="-25000" dirty="0"/>
              <a:t>0</a:t>
            </a:r>
            <a:r>
              <a:rPr lang="en-US" sz="1550" dirty="0"/>
              <a:t>. An expansionary monetary policy will shift the supply of loanable funds to the right from the original supply curve (S</a:t>
            </a:r>
            <a:r>
              <a:rPr lang="en-US" sz="1550" baseline="-25000" dirty="0"/>
              <a:t>0</a:t>
            </a:r>
            <a:r>
              <a:rPr lang="en-US" sz="1550" dirty="0"/>
              <a:t>) to the new supply curve (S</a:t>
            </a:r>
            <a:r>
              <a:rPr lang="en-US" sz="1550" baseline="-25000" dirty="0"/>
              <a:t>1</a:t>
            </a:r>
            <a:r>
              <a:rPr lang="en-US" sz="1550" dirty="0"/>
              <a:t>) and to a new equilibrium of E</a:t>
            </a:r>
            <a:r>
              <a:rPr lang="en-US" sz="1550" baseline="-25000" dirty="0"/>
              <a:t>1</a:t>
            </a:r>
            <a:r>
              <a:rPr lang="en-US" sz="1550" dirty="0"/>
              <a:t>, reducing the interest rate from 8 percent to 6 percent. A contractionary monetary policy will shift the supply of loanable funds to the left from the original supply curve (S</a:t>
            </a:r>
            <a:r>
              <a:rPr lang="en-US" sz="1550" baseline="-25000" dirty="0"/>
              <a:t>0</a:t>
            </a:r>
            <a:r>
              <a:rPr lang="en-US" sz="1550" dirty="0"/>
              <a:t>) to the new supply (S</a:t>
            </a:r>
            <a:r>
              <a:rPr lang="en-US" sz="1550" baseline="-25000" dirty="0"/>
              <a:t>2</a:t>
            </a:r>
            <a:r>
              <a:rPr lang="en-US" sz="1550" dirty="0"/>
              <a:t>) and raise the interest rate from 8 percent to 10 percent.</a:t>
            </a:r>
          </a:p>
        </p:txBody>
      </p:sp>
    </p:spTree>
    <p:extLst>
      <p:ext uri="{BB962C8B-B14F-4D97-AF65-F5344CB8AC3E}">
        <p14:creationId xmlns:p14="http://schemas.microsoft.com/office/powerpoint/2010/main" val="8750138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317</TotalTime>
  <Words>898</Words>
  <Application>Microsoft Office PowerPoint</Application>
  <PresentationFormat>On-screen Show (4:3)</PresentationFormat>
  <Paragraphs>49</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Black</vt:lpstr>
      <vt:lpstr>Calibri</vt:lpstr>
      <vt:lpstr>Mangal</vt:lpstr>
      <vt:lpstr>Prompt</vt:lpstr>
      <vt:lpstr>Essential</vt:lpstr>
      <vt:lpstr>PowerPoint Presentation</vt:lpstr>
      <vt:lpstr>PowerPoint Presentation</vt:lpstr>
      <vt:lpstr>Figure 14.1</vt:lpstr>
      <vt:lpstr>Figure 14.2</vt:lpstr>
      <vt:lpstr>Figure 14.3</vt:lpstr>
      <vt:lpstr>Figure 14.4</vt:lpstr>
      <vt:lpstr>Figure 14.5</vt:lpstr>
      <vt:lpstr>Figure 14.6</vt:lpstr>
      <vt:lpstr>Figure 14.7</vt:lpstr>
      <vt:lpstr>Figure 14.8</vt:lpstr>
      <vt:lpstr>Figure 14.9</vt:lpstr>
      <vt:lpstr>Figure 14.10</vt:lpstr>
      <vt:lpstr>Figure 14.11</vt:lpstr>
      <vt:lpstr>Figure 14.12</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64</cp:revision>
  <dcterms:created xsi:type="dcterms:W3CDTF">2012-06-04T02:13:36Z</dcterms:created>
  <dcterms:modified xsi:type="dcterms:W3CDTF">2018-02-23T22:37:49Z</dcterms:modified>
</cp:coreProperties>
</file>