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5"/>
  </p:notesMasterIdLst>
  <p:handoutMasterIdLst>
    <p:handoutMasterId r:id="rId16"/>
  </p:handoutMasterIdLst>
  <p:sldIdLst>
    <p:sldId id="256" r:id="rId2"/>
    <p:sldId id="294" r:id="rId3"/>
    <p:sldId id="281" r:id="rId4"/>
    <p:sldId id="292" r:id="rId5"/>
    <p:sldId id="291" r:id="rId6"/>
    <p:sldId id="290" r:id="rId7"/>
    <p:sldId id="289" r:id="rId8"/>
    <p:sldId id="288" r:id="rId9"/>
    <p:sldId id="287" r:id="rId10"/>
    <p:sldId id="286" r:id="rId11"/>
    <p:sldId id="285" r:id="rId12"/>
    <p:sldId id="284" r:id="rId13"/>
    <p:sldId id="29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F0371D-02EC-4670-84A8-760A408847EA}"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A063B2-0D04-470A-B3F0-F6CEC0ACEADA}" type="slidenum">
              <a:rPr lang="en-US" smtClean="0"/>
              <a:t>‹#›</a:t>
            </a:fld>
            <a:endParaRPr lang="en-US"/>
          </a:p>
        </p:txBody>
      </p:sp>
    </p:spTree>
    <p:extLst>
      <p:ext uri="{BB962C8B-B14F-4D97-AF65-F5344CB8AC3E}">
        <p14:creationId xmlns:p14="http://schemas.microsoft.com/office/powerpoint/2010/main" val="4205608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291885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52487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5.8</a:t>
            </a:r>
          </a:p>
        </p:txBody>
      </p:sp>
      <p:pic>
        <p:nvPicPr>
          <p:cNvPr id="2" name="Picture Placeholder 1" descr="The graph shows that the U.S. GDP deflator has risen substantially since 196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8602" r="-38602"/>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U.S. GDP Deflator, 1960–2010</a:t>
            </a:r>
          </a:p>
          <a:p>
            <a:r>
              <a:rPr lang="en-US" sz="1600" dirty="0"/>
              <a:t>Much like nominal GDP, the GDP deflator has risen exponentially from 1960 through 2010. (Bureau of Economic Analysis, 2013).</a:t>
            </a:r>
          </a:p>
        </p:txBody>
      </p:sp>
    </p:spTree>
    <p:extLst>
      <p:ext uri="{BB962C8B-B14F-4D97-AF65-F5344CB8AC3E}">
        <p14:creationId xmlns:p14="http://schemas.microsoft.com/office/powerpoint/2010/main" val="3010367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5.9</a:t>
            </a:r>
          </a:p>
        </p:txBody>
      </p:sp>
      <p:pic>
        <p:nvPicPr>
          <p:cNvPr id="2" name="Picture Placeholder 1" descr="The graph shows the relationship between real GDP and nominal GDP. After 2005, nominal GDP appears lower than real GDP because dollars are now worth less than they were in 200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8912" r="-18912"/>
          <a:stretch>
            <a:fillRect/>
          </a:stretch>
        </p:blipFill>
        <p:spPr>
          <a:xfrm>
            <a:off x="457199" y="996221"/>
            <a:ext cx="8062913" cy="3500071"/>
          </a:xfrm>
        </p:spPr>
      </p:pic>
      <p:sp>
        <p:nvSpPr>
          <p:cNvPr id="7" name="Text Placeholder 6"/>
          <p:cNvSpPr>
            <a:spLocks noGrp="1"/>
          </p:cNvSpPr>
          <p:nvPr>
            <p:ph type="body" sz="quarter" idx="14"/>
          </p:nvPr>
        </p:nvSpPr>
        <p:spPr>
          <a:xfrm>
            <a:off x="457200" y="4717817"/>
            <a:ext cx="8062912" cy="1166382"/>
          </a:xfrm>
        </p:spPr>
        <p:txBody>
          <a:bodyPr>
            <a:noAutofit/>
          </a:bodyPr>
          <a:lstStyle/>
          <a:p>
            <a:r>
              <a:rPr lang="en-US" sz="1500" b="1" dirty="0">
                <a:solidFill>
                  <a:srgbClr val="6CB255"/>
                </a:solidFill>
              </a:rPr>
              <a:t>U.S. Nominal and Real GDP, 1960–2012</a:t>
            </a:r>
          </a:p>
          <a:p>
            <a:r>
              <a:rPr lang="en-US" sz="1500" dirty="0"/>
              <a:t>The red line measures U.S. GDP in nominal dollars. The black line measures U.S. GDP in real dollars, where all dollar values have been converted to 2005 dollars. Since real GDP is expressed in 2005 dollars, the two lines cross in 2005. However, real GDP will appear higher than nominal GDP in the years before 2005, because dollars were worth less in 2005 than in previous years. Conversely, real GDP will appear lower in the years after 2005, because dollars were worth more in 2005 than in later years.</a:t>
            </a:r>
          </a:p>
        </p:txBody>
      </p:sp>
    </p:spTree>
    <p:extLst>
      <p:ext uri="{BB962C8B-B14F-4D97-AF65-F5344CB8AC3E}">
        <p14:creationId xmlns:p14="http://schemas.microsoft.com/office/powerpoint/2010/main" val="760308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5.10</a:t>
            </a:r>
          </a:p>
        </p:txBody>
      </p:sp>
      <p:pic>
        <p:nvPicPr>
          <p:cNvPr id="2" name="Picture Placeholder 1" descr="The graph illustrates that both real GDP and real GDP per capita have substantially increased since 190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5971" r="-25971"/>
          <a:stretch>
            <a:fillRect/>
          </a:stretch>
        </p:blipFill>
        <p:spPr>
          <a:xfrm>
            <a:off x="457200" y="1122386"/>
            <a:ext cx="8062914" cy="3500071"/>
          </a:xfrm>
        </p:spPr>
      </p:pic>
      <p:sp>
        <p:nvSpPr>
          <p:cNvPr id="7" name="Text Placeholder 6"/>
          <p:cNvSpPr>
            <a:spLocks noGrp="1"/>
          </p:cNvSpPr>
          <p:nvPr>
            <p:ph type="body" sz="quarter" idx="14"/>
          </p:nvPr>
        </p:nvSpPr>
        <p:spPr/>
        <p:txBody>
          <a:bodyPr>
            <a:noAutofit/>
          </a:bodyPr>
          <a:lstStyle/>
          <a:p>
            <a:r>
              <a:rPr lang="en-US" sz="1500" b="1" dirty="0">
                <a:solidFill>
                  <a:srgbClr val="6CB255"/>
                </a:solidFill>
              </a:rPr>
              <a:t>U.S. GDP, 1900–2014</a:t>
            </a:r>
          </a:p>
          <a:p>
            <a:r>
              <a:rPr lang="en-US" sz="1500" dirty="0"/>
              <a:t>Real GDP in the United States in 2014 was about $16 trillion. After adjusting to remove the effects of inflation, this represents a roughly 20-fold increase in the economy’s production of goods and services since the start of the 20th century. (Bureau of Economic Analysis, 2013).</a:t>
            </a:r>
          </a:p>
        </p:txBody>
      </p:sp>
    </p:spTree>
    <p:extLst>
      <p:ext uri="{BB962C8B-B14F-4D97-AF65-F5344CB8AC3E}">
        <p14:creationId xmlns:p14="http://schemas.microsoft.com/office/powerpoint/2010/main" val="1973514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3865794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7" name="Rectangle 6"/>
          <p:cNvSpPr/>
          <p:nvPr/>
        </p:nvSpPr>
        <p:spPr>
          <a:xfrm>
            <a:off x="539497" y="1466189"/>
            <a:ext cx="8065007" cy="738664"/>
          </a:xfrm>
          <a:prstGeom prst="rect">
            <a:avLst/>
          </a:prstGeom>
        </p:spPr>
        <p:txBody>
          <a:bodyPr wrap="square">
            <a:spAutoFit/>
          </a:bodyPr>
          <a:lstStyle/>
          <a:p>
            <a:pPr algn="ctr"/>
            <a:r>
              <a:rPr lang="en-US" sz="2400" b="1" dirty="0">
                <a:solidFill>
                  <a:srgbClr val="212F62"/>
                </a:solidFill>
              </a:rPr>
              <a:t>Chapter 5 </a:t>
            </a:r>
            <a:r>
              <a:rPr lang="en-US" sz="2400" b="1" dirty="0">
                <a:solidFill>
                  <a:srgbClr val="212F62"/>
                </a:solidFill>
                <a:ea typeface="Arial"/>
                <a:cs typeface="Arial"/>
              </a:rPr>
              <a:t>The Macroeconomic Perspective</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2790031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5.1</a:t>
            </a:r>
          </a:p>
        </p:txBody>
      </p:sp>
      <p:pic>
        <p:nvPicPr>
          <p:cNvPr id="2" name="Picture Placeholder 1" descr="The photograph shows people lined up outside a bank during the Great Depression awaiting their relief check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5713" r="-15713"/>
          <a:stretch>
            <a:fillRect/>
          </a:stretch>
        </p:blipFill>
        <p:spPr/>
      </p:pic>
      <p:sp>
        <p:nvSpPr>
          <p:cNvPr id="7" name="Text Placeholder 6"/>
          <p:cNvSpPr>
            <a:spLocks noGrp="1"/>
          </p:cNvSpPr>
          <p:nvPr>
            <p:ph type="body" sz="quarter" idx="14"/>
          </p:nvPr>
        </p:nvSpPr>
        <p:spPr/>
        <p:txBody>
          <a:bodyPr>
            <a:noAutofit/>
          </a:bodyPr>
          <a:lstStyle/>
          <a:p>
            <a:r>
              <a:rPr lang="en-US" sz="1450" b="1" dirty="0">
                <a:solidFill>
                  <a:srgbClr val="6CB255"/>
                </a:solidFill>
              </a:rPr>
              <a:t>The Great Depression</a:t>
            </a:r>
          </a:p>
          <a:p>
            <a:r>
              <a:rPr lang="en-US" sz="1450" dirty="0"/>
              <a:t>At times, such as when many people are in need of government assistance, it is easy to tell how the economy is doing. This photograph shows people lined up during the Great Depression, waiting for relief checks. At other times, when some are doing well and others are not, it is more difficult to ascertain how the economy of a country is doing. (modification of work by the U.S. Library of Congress/Wikimedia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5.2</a:t>
            </a:r>
          </a:p>
        </p:txBody>
      </p:sp>
      <p:pic>
        <p:nvPicPr>
          <p:cNvPr id="2" name="Picture Placeholder 1" descr="The illustration shows three boxes. The first is goals, the second is framework, the third is policy tools. Within each box are factors pertaining to the box."/>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6376" b="-3637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Macroeconomic Goals, Framework, and Policies</a:t>
            </a:r>
          </a:p>
          <a:p>
            <a:r>
              <a:rPr lang="en-US" sz="1600" dirty="0"/>
              <a:t>This chart shows what macroeconomics is about. The box on the left indicates a consensus of the most important goals for the macroeconomy, the middle box lists the frameworks economists use to analyze macroeconomic changes (such as inflation or recession), and the box on the right indicates the two tools the federal government uses to influence the macroeconomy.</a:t>
            </a:r>
          </a:p>
        </p:txBody>
      </p:sp>
    </p:spTree>
    <p:extLst>
      <p:ext uri="{BB962C8B-B14F-4D97-AF65-F5344CB8AC3E}">
        <p14:creationId xmlns:p14="http://schemas.microsoft.com/office/powerpoint/2010/main" val="307490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5.3</a:t>
            </a:r>
          </a:p>
        </p:txBody>
      </p:sp>
      <p:pic>
        <p:nvPicPr>
          <p:cNvPr id="2" name="Picture Placeholder 1" descr="This pie chart shows the percentage of components of U.S. GDP on the demand side as follows: Consumption: 68.4% Investment: 16.7% Government: 18.4% Exports: 13.2% Imports: −16.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4026" r="-34026"/>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Percentage of Components of U.S. GDP on the Demand Side</a:t>
            </a:r>
          </a:p>
          <a:p>
            <a:r>
              <a:rPr lang="en-US" sz="1600" dirty="0"/>
              <a:t>Consumption makes up over half of the demand side components of the GDP. (Bureau of Economic Analysis, 2013).</a:t>
            </a:r>
          </a:p>
        </p:txBody>
      </p:sp>
    </p:spTree>
    <p:extLst>
      <p:ext uri="{BB962C8B-B14F-4D97-AF65-F5344CB8AC3E}">
        <p14:creationId xmlns:p14="http://schemas.microsoft.com/office/powerpoint/2010/main" val="2905034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5.4</a:t>
            </a:r>
          </a:p>
        </p:txBody>
      </p:sp>
      <p:sp>
        <p:nvSpPr>
          <p:cNvPr id="7" name="Text Placeholder 6"/>
          <p:cNvSpPr>
            <a:spLocks noGrp="1"/>
          </p:cNvSpPr>
          <p:nvPr>
            <p:ph type="body" sz="quarter" idx="14"/>
          </p:nvPr>
        </p:nvSpPr>
        <p:spPr>
          <a:xfrm>
            <a:off x="457200" y="4684173"/>
            <a:ext cx="8062912" cy="1166382"/>
          </a:xfrm>
        </p:spPr>
        <p:txBody>
          <a:bodyPr>
            <a:noAutofit/>
          </a:bodyPr>
          <a:lstStyle/>
          <a:p>
            <a:r>
              <a:rPr lang="en-US" sz="1300" b="1" dirty="0">
                <a:solidFill>
                  <a:srgbClr val="6CB255"/>
                </a:solidFill>
              </a:rPr>
              <a:t>Components of GDP on the Demand Side</a:t>
            </a:r>
          </a:p>
          <a:p>
            <a:pPr marL="342900" indent="-342900">
              <a:buAutoNum type="alphaLcParenBoth"/>
            </a:pPr>
            <a:r>
              <a:rPr lang="en-US" sz="1300" dirty="0"/>
              <a:t>Consumption is about two-thirds of GDP, but it fluctuates relatively little over time. Business investment hovers around 15 percent of GDP, but it increases and declines more than consumption. Government spending on goods and services is around 20 percent of GDP.</a:t>
            </a:r>
          </a:p>
          <a:p>
            <a:pPr marL="342900" indent="-342900">
              <a:buAutoNum type="alphaLcParenBoth"/>
            </a:pPr>
            <a:r>
              <a:rPr lang="en-US" sz="1300" dirty="0"/>
              <a:t>Exports are added to total demand for goods and services, while imports are subtracted from total demand. If exports exceed imports, as in most of the 1960s and 1970s in the U.S. economy, a trade surplus exists. If imports exceed exports, as in recent years, then a trade deficit exists. (Bureau of Economic Analysis, 2013).</a:t>
            </a:r>
          </a:p>
        </p:txBody>
      </p:sp>
      <p:pic>
        <p:nvPicPr>
          <p:cNvPr id="1026" name="Picture 2" descr="This is a line graph with parts a and b. Part a shows the demand from consumption, investment, and government from the year 1960 to 2014. In 1960, the graph starts out at 61.0% for consumption. It remains fairly steady around 60% until 1993, when it is at 65%.  By 2014, it is at 68.5%. In 1960, the graph starts out at 22.3% for government. It remains steady around 20%, and by 2014, it is at 18.2%. In 1960, the graph starts out at 15.9% for investment. It rises gradually to 20.3% in 1978, then generally goes down to 16.4% in 2014.   Part b shows imports and exports from the year 1960 to 2014. In 1960, the graph starts out at 4.2% for imports. It rises fairly steadily with only a few drops, such as from 14.3% in 2000 to 13.1% in 2001. By 2014 it is at 16.5%. In 1960, the graph starts out at 5.0% for exports. It remains steadily around 5% until 1973, when it jumps to 6.7%. By 2014, the exports line is at 13.4%.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062" y="1236518"/>
            <a:ext cx="7833968" cy="325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882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5.5</a:t>
            </a:r>
          </a:p>
        </p:txBody>
      </p:sp>
      <p:pic>
        <p:nvPicPr>
          <p:cNvPr id="2" name="Picture Placeholder 1" descr="The pie chart shows that services take up almost half of the chart, followed by durable goods, nondurable goods, structures, and change in inventori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3965" r="-23965"/>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Percentage of Components of GDP on the Production Side</a:t>
            </a:r>
          </a:p>
          <a:p>
            <a:r>
              <a:rPr lang="en-US" sz="1600" dirty="0"/>
              <a:t>Services make up over half of the production side components of GDP in the United States.</a:t>
            </a:r>
          </a:p>
        </p:txBody>
      </p:sp>
    </p:spTree>
    <p:extLst>
      <p:ext uri="{BB962C8B-B14F-4D97-AF65-F5344CB8AC3E}">
        <p14:creationId xmlns:p14="http://schemas.microsoft.com/office/powerpoint/2010/main" val="3469030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5.6</a:t>
            </a:r>
          </a:p>
        </p:txBody>
      </p:sp>
      <p:pic>
        <p:nvPicPr>
          <p:cNvPr id="2" name="Picture Placeholder 1" descr="The graph shows that since 1960, structures have mostly remained around 10%, but dipped to 7.7% in 2014, and durable goods have mostly remained around 20%, but dipped in 2014 to 16.8%. The graph also shows that services have steadily increased from less than 30% in 1960 to over 61.9%  in 2014. In contrast, nondurable goods have steadily decreased from roughly 40% in 1960 to around 13.7% in 2014."/>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4787" r="-64787"/>
          <a:stretch>
            <a:fillRect/>
          </a:stretch>
        </p:blipFill>
        <p:spPr>
          <a:xfrm>
            <a:off x="457199" y="996221"/>
            <a:ext cx="8062913" cy="3500071"/>
          </a:xfrm>
        </p:spPr>
      </p:pic>
      <p:sp>
        <p:nvSpPr>
          <p:cNvPr id="7" name="Text Placeholder 6"/>
          <p:cNvSpPr>
            <a:spLocks noGrp="1"/>
          </p:cNvSpPr>
          <p:nvPr>
            <p:ph type="body" sz="quarter" idx="14"/>
          </p:nvPr>
        </p:nvSpPr>
        <p:spPr>
          <a:xfrm>
            <a:off x="457200" y="4717817"/>
            <a:ext cx="8062912" cy="1166382"/>
          </a:xfrm>
        </p:spPr>
        <p:txBody>
          <a:bodyPr>
            <a:noAutofit/>
          </a:bodyPr>
          <a:lstStyle/>
          <a:p>
            <a:r>
              <a:rPr lang="en-US" sz="1500" b="1" dirty="0">
                <a:solidFill>
                  <a:srgbClr val="6CB255"/>
                </a:solidFill>
              </a:rPr>
              <a:t>Types of Production</a:t>
            </a:r>
          </a:p>
          <a:p>
            <a:r>
              <a:rPr lang="en-US" sz="1500" dirty="0"/>
              <a:t>Services are the largest single component of total supply, representing over half of GDP. Nondurable goods used to exceed durable goods, but, in recent years, nondurable goods have been dropping closer to durable goods, which make up about 20 percent of GDP. Structures hover around 10 percent of GDP. The change in inventories, which is the final component of aggregate supply, is not shown here; it is typically less than one percent of GDP.</a:t>
            </a:r>
          </a:p>
        </p:txBody>
      </p:sp>
    </p:spTree>
    <p:extLst>
      <p:ext uri="{BB962C8B-B14F-4D97-AF65-F5344CB8AC3E}">
        <p14:creationId xmlns:p14="http://schemas.microsoft.com/office/powerpoint/2010/main" val="4223717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5.7</a:t>
            </a:r>
          </a:p>
        </p:txBody>
      </p:sp>
      <p:pic>
        <p:nvPicPr>
          <p:cNvPr id="2" name="Picture Placeholder 1" descr="The graph shows that nominal GDP has risen substantially since 1960 to a high of $14,527 in 201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8602" r="-38602"/>
          <a:stretch>
            <a:fillRect/>
          </a:stretch>
        </p:blipFill>
        <p:spPr>
          <a:xfrm>
            <a:off x="771236" y="1556495"/>
            <a:ext cx="8062913" cy="3500071"/>
          </a:xfrm>
        </p:spPr>
      </p:pic>
      <p:sp>
        <p:nvSpPr>
          <p:cNvPr id="7" name="Text Placeholder 6"/>
          <p:cNvSpPr>
            <a:spLocks noGrp="1"/>
          </p:cNvSpPr>
          <p:nvPr>
            <p:ph type="body" sz="quarter" idx="14"/>
          </p:nvPr>
        </p:nvSpPr>
        <p:spPr/>
        <p:txBody>
          <a:bodyPr>
            <a:normAutofit/>
          </a:bodyPr>
          <a:lstStyle/>
          <a:p>
            <a:r>
              <a:rPr lang="en-US" sz="1600" b="1" dirty="0">
                <a:solidFill>
                  <a:srgbClr val="6CB255"/>
                </a:solidFill>
              </a:rPr>
              <a:t>U.S. Nominal GDP, 1960–2010</a:t>
            </a:r>
          </a:p>
          <a:p>
            <a:r>
              <a:rPr lang="en-US" sz="1600" dirty="0"/>
              <a:t>Nominal GDP values have risen exponentially from 1960 through 2010, according to the BEA (2013).</a:t>
            </a:r>
          </a:p>
        </p:txBody>
      </p:sp>
    </p:spTree>
    <p:extLst>
      <p:ext uri="{BB962C8B-B14F-4D97-AF65-F5344CB8AC3E}">
        <p14:creationId xmlns:p14="http://schemas.microsoft.com/office/powerpoint/2010/main" val="7325450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318</TotalTime>
  <Words>847</Words>
  <Application>Microsoft Office PowerPoint</Application>
  <PresentationFormat>On-screen Show (4:3)</PresentationFormat>
  <Paragraphs>46</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Calibri</vt:lpstr>
      <vt:lpstr>Prompt</vt:lpstr>
      <vt:lpstr>Essential</vt:lpstr>
      <vt:lpstr>PowerPoint Presentation</vt:lpstr>
      <vt:lpstr>PowerPoint Presentation</vt:lpstr>
      <vt:lpstr>Figure 5.1</vt:lpstr>
      <vt:lpstr>Figure 5.2</vt:lpstr>
      <vt:lpstr>Figure 5.3</vt:lpstr>
      <vt:lpstr>Figure 5.4</vt:lpstr>
      <vt:lpstr>Figure 5.5</vt:lpstr>
      <vt:lpstr>Figure 5.6</vt:lpstr>
      <vt:lpstr>Figure 5.7</vt:lpstr>
      <vt:lpstr>Figure 5.8</vt:lpstr>
      <vt:lpstr>Figure 5.9</vt:lpstr>
      <vt:lpstr>Figure 5.10</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58</cp:revision>
  <dcterms:created xsi:type="dcterms:W3CDTF">2012-06-04T02:13:36Z</dcterms:created>
  <dcterms:modified xsi:type="dcterms:W3CDTF">2018-02-23T22:34:56Z</dcterms:modified>
</cp:coreProperties>
</file>