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2"/>
  </p:notesMasterIdLst>
  <p:handoutMasterIdLst>
    <p:handoutMasterId r:id="rId13"/>
  </p:handoutMasterIdLst>
  <p:sldIdLst>
    <p:sldId id="256" r:id="rId2"/>
    <p:sldId id="292" r:id="rId3"/>
    <p:sldId id="283" r:id="rId4"/>
    <p:sldId id="284" r:id="rId5"/>
    <p:sldId id="285" r:id="rId6"/>
    <p:sldId id="281" r:id="rId7"/>
    <p:sldId id="288" r:id="rId8"/>
    <p:sldId id="286" r:id="rId9"/>
    <p:sldId id="290" r:id="rId10"/>
    <p:sldId id="29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BEF3C8-5D95-4E25-BAC7-3DF750F8082E}"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F63810-7385-49BF-A34E-DA135417887B}" type="slidenum">
              <a:rPr lang="en-US" smtClean="0"/>
              <a:t>‹#›</a:t>
            </a:fld>
            <a:endParaRPr lang="en-US"/>
          </a:p>
        </p:txBody>
      </p:sp>
    </p:spTree>
    <p:extLst>
      <p:ext uri="{BB962C8B-B14F-4D97-AF65-F5344CB8AC3E}">
        <p14:creationId xmlns:p14="http://schemas.microsoft.com/office/powerpoint/2010/main" val="1153496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752274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461095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102816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8 </a:t>
            </a:r>
            <a:r>
              <a:rPr lang="en-US" sz="2400" b="1" dirty="0">
                <a:solidFill>
                  <a:srgbClr val="212F62"/>
                </a:solidFill>
                <a:ea typeface="Arial"/>
                <a:cs typeface="Arial"/>
              </a:rPr>
              <a:t>Inflation</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63914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8.1</a:t>
            </a:r>
          </a:p>
        </p:txBody>
      </p:sp>
      <p:pic>
        <p:nvPicPr>
          <p:cNvPr id="2" name="Picture Placeholder 1" descr="The image shows a photograph of Zimbabwean currenc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148" r="-7148"/>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Big Bucks in Zimbabwe</a:t>
            </a:r>
          </a:p>
          <a:p>
            <a:r>
              <a:rPr lang="en-US" sz="1400" dirty="0"/>
              <a:t>This bill was worth 100 billion Zimbabwean dollars when issued in 2008. There were even bills issued with a face value of 100 trillion Zimbabwean dollars. The bills had $100,000,000,000,000 written on them. Unfortunately, they were almost worthless. At one point, 621,984,228 Zimbabwean dollars were equal to one U.S. dollar. Eventually, the country abandoned its own currency and allowed foreign currency to be used for purchases. (modification of work by Samantha Marx/Flickr Creative Commons)</a:t>
            </a:r>
          </a:p>
        </p:txBody>
      </p:sp>
    </p:spTree>
    <p:extLst>
      <p:ext uri="{BB962C8B-B14F-4D97-AF65-F5344CB8AC3E}">
        <p14:creationId xmlns:p14="http://schemas.microsoft.com/office/powerpoint/2010/main" val="665561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8.2</a:t>
            </a:r>
          </a:p>
        </p:txBody>
      </p:sp>
      <p:pic>
        <p:nvPicPr>
          <p:cNvPr id="2" name="Picture Placeholder 1" descr="This pie chart shows the relative size of each of the eight categories used to generate the Consumer Price Index. The categories in order of highest to lowest are: housing, transportation, food and beverage, medical care, education and communication, recreation, apparel, and, finally, other goods and servic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658" r="-9658"/>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The Weighting of Consumer Price Index (CPI) Components</a:t>
            </a:r>
          </a:p>
          <a:p>
            <a:r>
              <a:rPr lang="en-US" sz="1500" dirty="0"/>
              <a:t>Of the eight categories used to generate the CPI, housing is the highest at 41 percent. The next highest category, transportation at 16.8 percent, is less than half the size of housing. Other goods and services, and apparel, are the lowest at 3.4 percent and 3.6 percent, respectively (Bureau of Labor Statistics, n.d.).</a:t>
            </a:r>
          </a:p>
        </p:txBody>
      </p:sp>
    </p:spTree>
    <p:extLst>
      <p:ext uri="{BB962C8B-B14F-4D97-AF65-F5344CB8AC3E}">
        <p14:creationId xmlns:p14="http://schemas.microsoft.com/office/powerpoint/2010/main" val="2142642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8.3</a:t>
            </a:r>
          </a:p>
        </p:txBody>
      </p:sp>
      <p:pic>
        <p:nvPicPr>
          <p:cNvPr id="2" name="Picture Placeholder 1" descr="Graph a shows the trends in the U.S. price level from the year 1916 to 2014. In 1916, the graph starts out close to $10, rises to around $20 in 1920, stays around $16 or $17 until 1931, when it jumps to around $15. It gradually increases, with periodic dips, until 2014, when it is around $236.   Graph b shows the trends in U.S. inflation rates from the year 1916 to 2014. In 1916, the graph starts out at 7.7%, jumps to close to 18% in 1917, drops drastically to close to –11% in 1921, goes up and down periodically, until settling to around 1.5% in 2014."/>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a:stretch>
            <a:fillRect/>
          </a:stretch>
        </p:blipFill>
        <p:spPr>
          <a:xfrm>
            <a:off x="517431" y="1108075"/>
            <a:ext cx="3911788"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U.S. Price Level and Inflation Rates since 1913</a:t>
            </a:r>
          </a:p>
          <a:p>
            <a:r>
              <a:rPr lang="en-US" sz="1600" dirty="0"/>
              <a:t>Graph </a:t>
            </a:r>
            <a:r>
              <a:rPr lang="en-US" sz="1600" dirty="0">
                <a:solidFill>
                  <a:srgbClr val="6CB255"/>
                </a:solidFill>
              </a:rPr>
              <a:t>(a)</a:t>
            </a:r>
            <a:r>
              <a:rPr lang="en-US" sz="1600" dirty="0"/>
              <a:t> shows the trends in the U.S. price level from the year 1916 to 2014. In 1916, the graph starts out close to $10, rises to around $20 in 1920, stays around $16 or $17 until 1931, when it jumps to around $15. It gradually increases, with periodic dips, until 2014, when it is around $236. Graph </a:t>
            </a:r>
            <a:r>
              <a:rPr lang="en-US" sz="1600" dirty="0">
                <a:solidFill>
                  <a:srgbClr val="6CB255"/>
                </a:solidFill>
              </a:rPr>
              <a:t>(b) </a:t>
            </a:r>
            <a:r>
              <a:rPr lang="en-US" sz="1600" dirty="0"/>
              <a:t>shows the trends in U.S. inflation rates from the year 1916 to 2014. In 1916, the graph starts out at 7.7 percent, jumps to close to 18 percent in 1917, drops drastically to close to –11 percent in 1921, goes up and down periodically, until settling to around 1.5 percent in 2014.</a:t>
            </a:r>
          </a:p>
        </p:txBody>
      </p:sp>
    </p:spTree>
    <p:extLst>
      <p:ext uri="{BB962C8B-B14F-4D97-AF65-F5344CB8AC3E}">
        <p14:creationId xmlns:p14="http://schemas.microsoft.com/office/powerpoint/2010/main" val="3257488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8.4</a:t>
            </a:r>
          </a:p>
        </p:txBody>
      </p:sp>
      <p:pic>
        <p:nvPicPr>
          <p:cNvPr id="2" name="Picture Placeholder 1" descr="The graph shows that the United States, Japan, Germany, and the United Kingdom all had periods of high inflation in the 1970s and early 1980s, though Germany did not have nearly the high rates of inflation as seen in the other countries. Since the early 1990s, all four countries have had inflation rates below 5%, with Japan’s rate consistently lower than those of Germany, the United Kingdom, and the United States. However, the graph also shows that, as of 2014, Japan had the highest inflation rate of the fou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936" r="-1293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Countries With Relatively Low Inflation Rates, 1960–2014</a:t>
            </a:r>
          </a:p>
          <a:p>
            <a:r>
              <a:rPr lang="en-US" sz="1600" dirty="0"/>
              <a:t>This chart shows the annual percentage change in consumer prices compared with the previous year’s consumer prices in the United States, the United Kingdom, Japan, and Germany.</a:t>
            </a:r>
            <a:endParaRPr lang="en-US" sz="1800" dirty="0"/>
          </a:p>
        </p:txBody>
      </p:sp>
    </p:spTree>
    <p:extLst>
      <p:ext uri="{BB962C8B-B14F-4D97-AF65-F5344CB8AC3E}">
        <p14:creationId xmlns:p14="http://schemas.microsoft.com/office/powerpoint/2010/main" val="3643499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8.5</a:t>
            </a:r>
          </a:p>
        </p:txBody>
      </p:sp>
      <p:pic>
        <p:nvPicPr>
          <p:cNvPr id="2" name="Picture Placeholder 1" descr="The first graph shows that Brazil had an extremely high inflation rate, over 2000%, in 1990. The second graph, which is on a smaller scale, shows that Russia had a spike in its inflation rate in the late 1990s. Though Russia's rates have all been lower over the last decade, they are still relatively high rat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425" r="-3425"/>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r>
              <a:rPr lang="en-US" sz="1500" b="1" dirty="0">
                <a:solidFill>
                  <a:srgbClr val="6CB255"/>
                </a:solidFill>
              </a:rPr>
              <a:t>Countries with Relatively High Inflation Rates, 1980–2013</a:t>
            </a:r>
          </a:p>
          <a:p>
            <a:r>
              <a:rPr lang="en-US" sz="1500" dirty="0"/>
              <a:t>These charts show the percentage change in consumer prices compared with the previous year’s consumer prices in Brazil, China, and Russia.</a:t>
            </a:r>
          </a:p>
          <a:p>
            <a:pPr marL="342900" indent="-342900">
              <a:buClr>
                <a:srgbClr val="6CB255"/>
              </a:buClr>
              <a:buAutoNum type="alphaLcParenBoth"/>
            </a:pPr>
            <a:r>
              <a:rPr lang="en-US" sz="1500" dirty="0"/>
              <a:t>Of these, Brazil and Russia experienced hyperinflation at some point between the mid-1980s and mid-1990s. </a:t>
            </a:r>
          </a:p>
          <a:p>
            <a:pPr marL="342900" indent="-342900">
              <a:buClr>
                <a:srgbClr val="6CB255"/>
              </a:buClr>
              <a:buAutoNum type="alphaLcParenBoth"/>
            </a:pPr>
            <a:r>
              <a:rPr lang="en-US" sz="1500" dirty="0"/>
              <a:t>Though not as high, China also had high inflation rates in the mid-1990s. Even though their inflation rates have come down over the last two decades, several of these countries continue to see significant inflation rates. Sources: (Federal Reserve Bank of St. Louis, 2013a; Federal Reserve Bank of St. Louis, 2013b; Federal Reserve Bank of St. Louis, 2013c).      </a:t>
            </a:r>
          </a:p>
        </p:txBody>
      </p:sp>
    </p:spTree>
    <p:extLst>
      <p:ext uri="{BB962C8B-B14F-4D97-AF65-F5344CB8AC3E}">
        <p14:creationId xmlns:p14="http://schemas.microsoft.com/office/powerpoint/2010/main" val="465178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8.6</a:t>
            </a:r>
          </a:p>
        </p:txBody>
      </p:sp>
      <p:pic>
        <p:nvPicPr>
          <p:cNvPr id="2" name="Picture Placeholder 1" descr="The graph shows that nominal minimum wages have increase substantially since the 1970s. However, with the inflation adjustment, the minimum wage has actually decreased in comparison to the 1970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4130" r="-24130"/>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U.S. Minimum Wage and Inflation</a:t>
            </a:r>
          </a:p>
          <a:p>
            <a:r>
              <a:rPr lang="en-US" sz="1500" dirty="0"/>
              <a:t>After adjusting for inflation, the federal minimum wage dropped more than 30 percent from 1967 to 2010, even though the nominal figure climbed from $1.40 to $7.25 per hour. Increases in the minimum wage in between 2008 and 2010 kept the decline from being worse, as it would have been if the wage had remained the same as it did from 1997 through 2007. (Sources: U.S. Department of Labor, n.d.; Bureau of Labor Statistics, n.d.b)</a:t>
            </a:r>
          </a:p>
        </p:txBody>
      </p:sp>
    </p:spTree>
    <p:extLst>
      <p:ext uri="{BB962C8B-B14F-4D97-AF65-F5344CB8AC3E}">
        <p14:creationId xmlns:p14="http://schemas.microsoft.com/office/powerpoint/2010/main" val="2542033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8.7</a:t>
            </a:r>
          </a:p>
        </p:txBody>
      </p:sp>
      <p:pic>
        <p:nvPicPr>
          <p:cNvPr id="2" name="Picture Placeholder 1" descr="Graph shows the trends in the inflation rate and U.S. labor productivity from the year 1961 to 2014. In 1961, the graph starts out at 1.5 for inflation rate, remains steadily around that rate until 1966 when it increases to 3. It jumps to 11.4 in 1974, and ends up at 1.6 in 2014. In 1961, the graph starts out at 0.8 for labor productivity, jumps to close to 4.5 in 1962, goes up and down, and ends up at 0 in 201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0812" r="-40812"/>
          <a:stretch>
            <a:fillRect/>
          </a:stretch>
        </p:blipFill>
        <p:spPr>
          <a:xfrm>
            <a:off x="457200" y="1122386"/>
            <a:ext cx="8062913" cy="3500071"/>
          </a:xfrm>
        </p:spPr>
      </p:pic>
      <p:sp>
        <p:nvSpPr>
          <p:cNvPr id="7" name="Text Placeholder 6"/>
          <p:cNvSpPr>
            <a:spLocks noGrp="1"/>
          </p:cNvSpPr>
          <p:nvPr>
            <p:ph type="body" sz="quarter" idx="14"/>
          </p:nvPr>
        </p:nvSpPr>
        <p:spPr/>
        <p:txBody>
          <a:bodyPr>
            <a:noAutofit/>
          </a:bodyPr>
          <a:lstStyle/>
          <a:p>
            <a:r>
              <a:rPr lang="en-US" sz="1600" b="1" dirty="0">
                <a:solidFill>
                  <a:srgbClr val="6CB255"/>
                </a:solidFill>
              </a:rPr>
              <a:t>U.S. Inflation Rate and U.S. Labor Productivity, 1961–2014</a:t>
            </a:r>
          </a:p>
          <a:p>
            <a:r>
              <a:rPr lang="en-US" sz="1600" dirty="0"/>
              <a:t>Over the last several decades in the United States, there have been times when rising inflation rates have been closely followed by lower productivity rates and lower inflation rates have corresponded to increasing productivity rates. As the graph shows, however, this correlation does not always exist.</a:t>
            </a:r>
          </a:p>
        </p:txBody>
      </p:sp>
    </p:spTree>
    <p:extLst>
      <p:ext uri="{BB962C8B-B14F-4D97-AF65-F5344CB8AC3E}">
        <p14:creationId xmlns:p14="http://schemas.microsoft.com/office/powerpoint/2010/main" val="18090836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319</TotalTime>
  <Words>831</Words>
  <Application>Microsoft Office PowerPoint</Application>
  <PresentationFormat>On-screen Show (4:3)</PresentationFormat>
  <Paragraphs>38</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 Black</vt:lpstr>
      <vt:lpstr>Calibri</vt:lpstr>
      <vt:lpstr>Prompt</vt:lpstr>
      <vt:lpstr>Essential</vt:lpstr>
      <vt:lpstr>PowerPoint Presentation</vt:lpstr>
      <vt:lpstr>PowerPoint Presentation</vt:lpstr>
      <vt:lpstr>Figure 8.1</vt:lpstr>
      <vt:lpstr>Figure 8.2</vt:lpstr>
      <vt:lpstr>Figure 8.3</vt:lpstr>
      <vt:lpstr>Figure 8.4</vt:lpstr>
      <vt:lpstr>Figure 8.5</vt:lpstr>
      <vt:lpstr>Figure 8.6</vt:lpstr>
      <vt:lpstr>Figure 8.7</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54</cp:revision>
  <dcterms:created xsi:type="dcterms:W3CDTF">2012-06-04T02:13:36Z</dcterms:created>
  <dcterms:modified xsi:type="dcterms:W3CDTF">2018-02-23T22:35:46Z</dcterms:modified>
</cp:coreProperties>
</file>