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2" r:id="rId1"/>
  </p:sldMasterIdLst>
  <p:notesMasterIdLst>
    <p:notesMasterId r:id="rId13"/>
  </p:notesMasterIdLst>
  <p:handoutMasterIdLst>
    <p:handoutMasterId r:id="rId14"/>
  </p:handoutMasterIdLst>
  <p:sldIdLst>
    <p:sldId id="256" r:id="rId2"/>
    <p:sldId id="292" r:id="rId3"/>
    <p:sldId id="283" r:id="rId4"/>
    <p:sldId id="285" r:id="rId5"/>
    <p:sldId id="284" r:id="rId6"/>
    <p:sldId id="281" r:id="rId7"/>
    <p:sldId id="286" r:id="rId8"/>
    <p:sldId id="288" r:id="rId9"/>
    <p:sldId id="289" r:id="rId10"/>
    <p:sldId id="290" r:id="rId11"/>
    <p:sldId id="293"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482C5"/>
    <a:srgbClr val="E5D419"/>
    <a:srgbClr val="6CB255"/>
    <a:srgbClr val="212F62"/>
    <a:srgbClr val="72A510"/>
    <a:srgbClr val="A4EC1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9" autoAdjust="0"/>
    <p:restoredTop sz="94600" autoAdjust="0"/>
  </p:normalViewPr>
  <p:slideViewPr>
    <p:cSldViewPr snapToGrid="0" snapToObjects="1">
      <p:cViewPr varScale="1">
        <p:scale>
          <a:sx n="82" d="100"/>
          <a:sy n="82" d="100"/>
        </p:scale>
        <p:origin x="1566"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48D041A-73BB-E643-A8C7-50D88C2F22F5}" type="datetimeFigureOut">
              <a:rPr lang="en-US" smtClean="0"/>
              <a:t>2/23/2018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36EFEC5-3018-A548-B247-453C6EC1EC1A}" type="slidenum">
              <a:rPr lang="en-US" smtClean="0"/>
              <a:t>‹#›</a:t>
            </a:fld>
            <a:endParaRPr lang="en-US"/>
          </a:p>
        </p:txBody>
      </p:sp>
    </p:spTree>
    <p:extLst>
      <p:ext uri="{BB962C8B-B14F-4D97-AF65-F5344CB8AC3E}">
        <p14:creationId xmlns:p14="http://schemas.microsoft.com/office/powerpoint/2010/main" val="13300572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8D9ACC5-DD0D-4EB6-A72F-72B3B3799038}" type="datetimeFigureOut">
              <a:rPr lang="en-US" smtClean="0"/>
              <a:t>2/23/2018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B3598F3-0E98-4F9C-A6D1-0F67AF5C9149}" type="slidenum">
              <a:rPr lang="en-US" smtClean="0"/>
              <a:t>‹#›</a:t>
            </a:fld>
            <a:endParaRPr lang="en-US"/>
          </a:p>
        </p:txBody>
      </p:sp>
    </p:spTree>
    <p:extLst>
      <p:ext uri="{BB962C8B-B14F-4D97-AF65-F5344CB8AC3E}">
        <p14:creationId xmlns:p14="http://schemas.microsoft.com/office/powerpoint/2010/main" val="29213799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6414176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41326"/>
            <a:ext cx="8062912" cy="659535"/>
          </a:xfrm>
        </p:spPr>
        <p:txBody>
          <a:bodyPr/>
          <a:lstStyle>
            <a:lvl1pPr>
              <a:defRPr>
                <a:solidFill>
                  <a:srgbClr val="6CB255"/>
                </a:solidFill>
              </a:defRPr>
            </a:lvl1pPr>
          </a:lstStyle>
          <a:p>
            <a:r>
              <a:rPr lang="en-US" dirty="0"/>
              <a:t>Click to edit</a:t>
            </a:r>
          </a:p>
        </p:txBody>
      </p:sp>
      <p:sp>
        <p:nvSpPr>
          <p:cNvPr id="5" name="Date Placeholder 4"/>
          <p:cNvSpPr>
            <a:spLocks noGrp="1"/>
          </p:cNvSpPr>
          <p:nvPr>
            <p:ph type="dt" sz="half" idx="10"/>
          </p:nvPr>
        </p:nvSpPr>
        <p:spPr/>
        <p:txBody>
          <a:bodyPr/>
          <a:lstStyle/>
          <a:p>
            <a:fld id="{79B19C71-EC74-44AF-B27E-FC7DC3C3A61D}" type="datetime4">
              <a:rPr lang="en-US" smtClean="0"/>
              <a:pPr/>
              <a:t>February 23, 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8DF745-7D3F-47F4-83A3-874385CFAA69}" type="slidenum">
              <a:rPr lang="en-US" smtClean="0"/>
              <a:pPr/>
              <a:t>‹#›</a:t>
            </a:fld>
            <a:endParaRPr lang="en-US"/>
          </a:p>
        </p:txBody>
      </p:sp>
      <p:sp>
        <p:nvSpPr>
          <p:cNvPr id="9" name="Picture Placeholder 8"/>
          <p:cNvSpPr>
            <a:spLocks noGrp="1"/>
          </p:cNvSpPr>
          <p:nvPr>
            <p:ph type="pic" sz="quarter" idx="13"/>
          </p:nvPr>
        </p:nvSpPr>
        <p:spPr>
          <a:xfrm>
            <a:off x="457199" y="1107618"/>
            <a:ext cx="4031619" cy="4607689"/>
          </a:xfrm>
        </p:spPr>
        <p:txBody>
          <a:bodyPr/>
          <a:lstStyle/>
          <a:p>
            <a:endParaRPr lang="en-US" dirty="0"/>
          </a:p>
        </p:txBody>
      </p:sp>
      <p:sp>
        <p:nvSpPr>
          <p:cNvPr id="11" name="Text Placeholder 10"/>
          <p:cNvSpPr>
            <a:spLocks noGrp="1"/>
          </p:cNvSpPr>
          <p:nvPr>
            <p:ph type="body" sz="quarter" idx="14"/>
          </p:nvPr>
        </p:nvSpPr>
        <p:spPr>
          <a:xfrm>
            <a:off x="4606925" y="1107618"/>
            <a:ext cx="3913188" cy="4607382"/>
          </a:xfrm>
        </p:spPr>
        <p:txBody>
          <a:bodyPr/>
          <a:lstStyle>
            <a:lvl1pPr>
              <a:buClr>
                <a:schemeClr val="tx2">
                  <a:lumMod val="60000"/>
                  <a:lumOff val="40000"/>
                </a:schemeClr>
              </a:buClr>
              <a:defRPr>
                <a:solidFill>
                  <a:schemeClr val="tx1"/>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3333F43-3E86-47E4-BFBB-2476D384E1C6}" type="datetime4">
              <a:rPr lang="en-US" smtClean="0"/>
              <a:pPr/>
              <a:t>February 23, 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
        <p:nvSpPr>
          <p:cNvPr id="7" name="Title 1"/>
          <p:cNvSpPr>
            <a:spLocks noGrp="1"/>
          </p:cNvSpPr>
          <p:nvPr>
            <p:ph type="title"/>
          </p:nvPr>
        </p:nvSpPr>
        <p:spPr>
          <a:xfrm>
            <a:off x="457200" y="241326"/>
            <a:ext cx="8062912" cy="659535"/>
          </a:xfrm>
        </p:spPr>
        <p:txBody>
          <a:bodyPr/>
          <a:lstStyle>
            <a:lvl1pPr>
              <a:defRPr>
                <a:solidFill>
                  <a:srgbClr val="6CB255"/>
                </a:solidFill>
              </a:defRPr>
            </a:lvl1pPr>
          </a:lstStyle>
          <a:p>
            <a:r>
              <a:rPr lang="en-US" dirty="0"/>
              <a:t>Click to edit</a:t>
            </a:r>
          </a:p>
        </p:txBody>
      </p:sp>
      <p:sp>
        <p:nvSpPr>
          <p:cNvPr id="8" name="Picture Placeholder 8"/>
          <p:cNvSpPr>
            <a:spLocks noGrp="1"/>
          </p:cNvSpPr>
          <p:nvPr>
            <p:ph type="pic" sz="quarter" idx="13"/>
          </p:nvPr>
        </p:nvSpPr>
        <p:spPr>
          <a:xfrm>
            <a:off x="457199" y="1122386"/>
            <a:ext cx="8062913" cy="3500071"/>
          </a:xfrm>
        </p:spPr>
        <p:txBody>
          <a:bodyPr/>
          <a:lstStyle/>
          <a:p>
            <a:endParaRPr lang="en-US" dirty="0"/>
          </a:p>
        </p:txBody>
      </p:sp>
      <p:sp>
        <p:nvSpPr>
          <p:cNvPr id="9" name="Text Placeholder 10"/>
          <p:cNvSpPr>
            <a:spLocks noGrp="1"/>
          </p:cNvSpPr>
          <p:nvPr>
            <p:ph type="body" sz="quarter" idx="14"/>
          </p:nvPr>
        </p:nvSpPr>
        <p:spPr>
          <a:xfrm>
            <a:off x="457200" y="4843982"/>
            <a:ext cx="8062912" cy="1166382"/>
          </a:xfrm>
        </p:spPr>
        <p:txBody>
          <a:bodyPr/>
          <a:lstStyle>
            <a:lvl1pPr>
              <a:buClr>
                <a:srgbClr val="6CB255"/>
              </a:buClr>
              <a:defRPr>
                <a:solidFill>
                  <a:srgbClr val="000000"/>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buClr>
                <a:schemeClr val="tx2">
                  <a:lumMod val="60000"/>
                  <a:lumOff val="40000"/>
                </a:schemeClr>
              </a:buClr>
              <a:defRPr sz="3200"/>
            </a:lvl1pPr>
            <a:lvl2pPr marL="788670" indent="-514350">
              <a:buClr>
                <a:srgbClr val="6CB255"/>
              </a:buClr>
              <a:buFont typeface="+mj-lt"/>
              <a:buAutoNum type="alphaLcParenR"/>
              <a:defRPr sz="2800"/>
            </a:lvl2pPr>
            <a:lvl3pPr marL="1371600" indent="-457200">
              <a:buClr>
                <a:srgbClr val="6CB255"/>
              </a:buClr>
              <a:buFont typeface="+mj-lt"/>
              <a:buAutoNum type="alphaLcParenR"/>
              <a:defRPr sz="2400"/>
            </a:lvl3pPr>
            <a:lvl4pPr marL="1828800" indent="-457200">
              <a:buClr>
                <a:srgbClr val="6CB255"/>
              </a:buClr>
              <a:buFont typeface="+mj-lt"/>
              <a:buAutoNum type="alphaLcParenR"/>
              <a:defRPr sz="2000"/>
            </a:lvl4pPr>
            <a:lvl5pPr marL="2286000" indent="-457200">
              <a:buClr>
                <a:srgbClr val="6CB255"/>
              </a:buClr>
              <a:buFont typeface="+mj-lt"/>
              <a:buAutoNum type="alphaLcParen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Clr>
                <a:schemeClr val="tx2">
                  <a:lumMod val="60000"/>
                  <a:lumOff val="40000"/>
                </a:schemeClr>
              </a:buCl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lvl1pPr>
              <a:buClr>
                <a:schemeClr val="tx2">
                  <a:lumMod val="60000"/>
                  <a:lumOff val="40000"/>
                </a:schemeClr>
              </a:buClr>
              <a:defRPr/>
            </a:lvl1pPr>
          </a:lstStyle>
          <a:p>
            <a:fld id="{6EAD5615-7F4F-4584-84D5-CC95918C321F}" type="datetime4">
              <a:rPr lang="en-US" smtClean="0"/>
              <a:pPr/>
              <a:t>February 23, 2018</a:t>
            </a:fld>
            <a:endParaRPr lang="en-US"/>
          </a:p>
        </p:txBody>
      </p:sp>
      <p:sp>
        <p:nvSpPr>
          <p:cNvPr id="6" name="Footer Placeholder 5"/>
          <p:cNvSpPr>
            <a:spLocks noGrp="1"/>
          </p:cNvSpPr>
          <p:nvPr>
            <p:ph type="ftr" sz="quarter" idx="11"/>
          </p:nvPr>
        </p:nvSpPr>
        <p:spPr/>
        <p:txBody>
          <a:bodyPr/>
          <a:lstStyle>
            <a:lvl1pPr>
              <a:buClr>
                <a:schemeClr val="tx2">
                  <a:lumMod val="60000"/>
                  <a:lumOff val="40000"/>
                </a:schemeClr>
              </a:buClr>
              <a:defRPr/>
            </a:lvl1pPr>
          </a:lstStyle>
          <a:p>
            <a:endParaRPr lang="en-US"/>
          </a:p>
        </p:txBody>
      </p:sp>
      <p:sp>
        <p:nvSpPr>
          <p:cNvPr id="7" name="Slide Number Placeholder 6"/>
          <p:cNvSpPr>
            <a:spLocks noGrp="1"/>
          </p:cNvSpPr>
          <p:nvPr>
            <p:ph type="sldNum" sz="quarter" idx="12"/>
          </p:nvPr>
        </p:nvSpPr>
        <p:spPr/>
        <p:txBody>
          <a:bodyPr/>
          <a:lstStyle>
            <a:lvl1pPr>
              <a:buClr>
                <a:schemeClr val="tx2">
                  <a:lumMod val="60000"/>
                  <a:lumOff val="40000"/>
                </a:schemeClr>
              </a:buClr>
              <a:defRPr/>
            </a:lvl1pPr>
          </a:lstStyle>
          <a:p>
            <a:fld id="{F38DF745-7D3F-47F4-83A3-874385CFAA69}" type="slidenum">
              <a:rPr lang="en-US" smtClean="0"/>
              <a:pPr/>
              <a:t>‹#›</a:t>
            </a:fld>
            <a:endParaRPr lang="en-US"/>
          </a:p>
        </p:txBody>
      </p:sp>
      <p:sp>
        <p:nvSpPr>
          <p:cNvPr id="9" name="Title 1"/>
          <p:cNvSpPr>
            <a:spLocks noGrp="1"/>
          </p:cNvSpPr>
          <p:nvPr>
            <p:ph type="title"/>
          </p:nvPr>
        </p:nvSpPr>
        <p:spPr>
          <a:xfrm>
            <a:off x="457200" y="241326"/>
            <a:ext cx="8062912" cy="659535"/>
          </a:xfrm>
        </p:spPr>
        <p:txBody>
          <a:bodyPr/>
          <a:lstStyle>
            <a:lvl1pPr>
              <a:buClr>
                <a:schemeClr val="tx2">
                  <a:lumMod val="60000"/>
                  <a:lumOff val="40000"/>
                </a:schemeClr>
              </a:buClr>
              <a:defRPr>
                <a:solidFill>
                  <a:srgbClr val="6CB255"/>
                </a:solidFill>
              </a:defRPr>
            </a:lvl1pPr>
          </a:lstStyle>
          <a:p>
            <a:r>
              <a:rPr lang="en-US" dirty="0"/>
              <a:t>Click to edit</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type="title">
  <p:cSld name="1_Title slid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992767"/>
            <a:ext cx="8520600" cy="2736800"/>
          </a:xfrm>
          <a:prstGeom prst="rect">
            <a:avLst/>
          </a:prstGeom>
        </p:spPr>
        <p:txBody>
          <a:bodyPr spcFirstLastPara="1" wrap="square" lIns="91425" tIns="91425" rIns="91425" bIns="91425" anchor="b" anchorCtr="0"/>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Shape 11"/>
          <p:cNvSpPr txBox="1">
            <a:spLocks noGrp="1"/>
          </p:cNvSpPr>
          <p:nvPr>
            <p:ph type="subTitle" idx="1"/>
          </p:nvPr>
        </p:nvSpPr>
        <p:spPr>
          <a:xfrm>
            <a:off x="311700" y="3778833"/>
            <a:ext cx="8520600" cy="10568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Shape 12"/>
          <p:cNvSpPr txBox="1">
            <a:spLocks noGrp="1"/>
          </p:cNvSpPr>
          <p:nvPr>
            <p:ph type="sldNum" idx="12"/>
          </p:nvPr>
        </p:nvSpPr>
        <p:spPr>
          <a:xfrm>
            <a:off x="8472458" y="6217623"/>
            <a:ext cx="548700" cy="524800"/>
          </a:xfrm>
          <a:prstGeom prst="rect">
            <a:avLst/>
          </a:prstGeom>
        </p:spPr>
        <p:txBody>
          <a:bodyPr spcFirstLastPara="1" wrap="square" lIns="91425" tIns="91425" rIns="91425" bIns="91425" anchor="ctr" anchorCtr="0">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8607898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en-US" dirty="0"/>
              <a:t>Click to edit Master title style</a:t>
            </a:r>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17D0EFEE-2756-4A20-BF2A-63F0A94F99AC}" type="datetime4">
              <a:rPr lang="en-US" smtClean="0"/>
              <a:pPr/>
              <a:t>February 23, 2018</a:t>
            </a:fld>
            <a:endParaRPr lang="en-US" dirty="0"/>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rot="16200000">
            <a:off x="8044814" y="683895"/>
            <a:ext cx="1315721" cy="365125"/>
          </a:xfrm>
          <a:prstGeom prst="rect">
            <a:avLst/>
          </a:prstGeom>
        </p:spPr>
        <p:txBody>
          <a:bodyPr vert="horz" lIns="91440" tIns="45720" rIns="91440" bIns="45720" rtlCol="0" anchor="ctr"/>
          <a:lstStyle>
            <a:lvl1pPr algn="r">
              <a:defRPr sz="2400" b="1">
                <a:solidFill>
                  <a:srgbClr val="FFFFFF"/>
                </a:solidFill>
              </a:defRPr>
            </a:lvl1pPr>
          </a:lstStyle>
          <a:p>
            <a:fld id="{F38DF745-7D3F-47F4-83A3-874385CFAA6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16" r:id="rId1"/>
    <p:sldLayoutId id="2147483914" r:id="rId2"/>
    <p:sldLayoutId id="2147483920" r:id="rId3"/>
    <p:sldLayoutId id="2147483913" r:id="rId4"/>
    <p:sldLayoutId id="2147483921" r:id="rId5"/>
  </p:sldLayoutIdLst>
  <p:hf sldNum="0" hdr="0" ftr="0" dt="0"/>
  <p:txStyles>
    <p:titleStyle>
      <a:lvl1pPr algn="l" defTabSz="914400" rtl="0" eaLnBrk="1" latinLnBrk="0" hangingPunct="1">
        <a:spcBef>
          <a:spcPct val="0"/>
        </a:spcBef>
        <a:buNone/>
        <a:defRPr sz="2400" kern="1200" cap="all" spc="-60" baseline="0">
          <a:solidFill>
            <a:srgbClr val="6CB255"/>
          </a:solidFill>
          <a:latin typeface="+mj-lt"/>
          <a:ea typeface="+mj-ea"/>
          <a:cs typeface="+mj-cs"/>
        </a:defRPr>
      </a:lvl1pPr>
    </p:titleStyle>
    <p:bodyStyle>
      <a:lvl1pPr marL="0" indent="0" algn="l" defTabSz="914400" rtl="0" eaLnBrk="1" latinLnBrk="0" hangingPunct="1">
        <a:spcBef>
          <a:spcPct val="20000"/>
        </a:spcBef>
        <a:spcAft>
          <a:spcPts val="600"/>
        </a:spcAft>
        <a:buClr>
          <a:srgbClr val="6CB255"/>
        </a:buClr>
        <a:buFont typeface="Arial" pitchFamily="34" charset="0"/>
        <a:buNone/>
        <a:defRPr sz="2000" b="0" kern="1200">
          <a:solidFill>
            <a:schemeClr val="tx1"/>
          </a:solidFill>
          <a:latin typeface="+mn-lt"/>
          <a:ea typeface="+mn-ea"/>
          <a:cs typeface="+mn-cs"/>
        </a:defRPr>
      </a:lvl1pPr>
      <a:lvl2pPr marL="457200" indent="-182880" algn="l" defTabSz="914400" rtl="0" eaLnBrk="1" latinLnBrk="0" hangingPunct="1">
        <a:spcBef>
          <a:spcPct val="20000"/>
        </a:spcBef>
        <a:buClr>
          <a:srgbClr val="6CB255"/>
        </a:buClr>
        <a:buFont typeface="Arial" pitchFamily="34" charset="0"/>
        <a:buChar char="•"/>
        <a:defRPr sz="2000" kern="1200">
          <a:solidFill>
            <a:srgbClr val="000000"/>
          </a:solidFill>
          <a:latin typeface="+mn-lt"/>
          <a:ea typeface="+mn-ea"/>
          <a:cs typeface="+mn-cs"/>
        </a:defRPr>
      </a:lvl2pPr>
      <a:lvl3pPr marL="11430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3pPr>
      <a:lvl4pPr marL="16002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4pPr>
      <a:lvl5pPr marL="2057400" indent="-228600" algn="l" defTabSz="914400" rtl="0" eaLnBrk="1" latinLnBrk="0" hangingPunct="1">
        <a:spcBef>
          <a:spcPct val="20000"/>
        </a:spcBef>
        <a:buClr>
          <a:srgbClr val="6CB255"/>
        </a:buClr>
        <a:buFont typeface="Arial" pitchFamily="34" charset="0"/>
        <a:buChar char="•"/>
        <a:defRPr sz="1800" kern="1200" baseline="0">
          <a:solidFill>
            <a:srgbClr val="000000"/>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mailto:open-sourceinstructionalmaterials@tea.texas.gov" TargetMode="External"/><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descr="Texas Education Agency&#10;Advanced Placement&#10;Macroeconomics for AP Courses&#10;PowerPoint Slide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3224431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7.8</a:t>
            </a:r>
          </a:p>
        </p:txBody>
      </p:sp>
      <p:pic>
        <p:nvPicPr>
          <p:cNvPr id="2" name="Picture Placeholder 1" descr="The two graphs reveal how changes in productivity can impact wages and unemployment"/>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840" b="-840"/>
          <a:stretch>
            <a:fillRect/>
          </a:stretch>
        </p:blipFill>
        <p:spPr>
          <a:xfrm>
            <a:off x="457199" y="870056"/>
            <a:ext cx="8062913" cy="3500071"/>
          </a:xfrm>
        </p:spPr>
      </p:pic>
      <p:sp>
        <p:nvSpPr>
          <p:cNvPr id="7" name="Text Placeholder 6"/>
          <p:cNvSpPr>
            <a:spLocks noGrp="1"/>
          </p:cNvSpPr>
          <p:nvPr>
            <p:ph type="body" sz="quarter" idx="14"/>
          </p:nvPr>
        </p:nvSpPr>
        <p:spPr>
          <a:xfrm>
            <a:off x="457200" y="4389788"/>
            <a:ext cx="8062912" cy="1166382"/>
          </a:xfrm>
        </p:spPr>
        <p:txBody>
          <a:bodyPr>
            <a:noAutofit/>
          </a:bodyPr>
          <a:lstStyle/>
          <a:p>
            <a:r>
              <a:rPr lang="en-US" sz="1300" b="1" dirty="0">
                <a:solidFill>
                  <a:srgbClr val="6CB255"/>
                </a:solidFill>
              </a:rPr>
              <a:t>Unexpected Productivity Changes and Unemployment</a:t>
            </a:r>
          </a:p>
          <a:p>
            <a:pPr marL="342900" indent="-342900">
              <a:buAutoNum type="alphaLcParenBoth"/>
            </a:pPr>
            <a:r>
              <a:rPr lang="en-US" sz="1300" dirty="0"/>
              <a:t>Productivity is rising, increasing the demand for labor. Employers and workers become used to the pattern of wage increases. Then productivity suddenly stops increasing. However, the expectations of employers and workers for wage increases do not shift immediately, so wages keep rising as before. But the demand for labor has not increased, so at wage W</a:t>
            </a:r>
            <a:r>
              <a:rPr lang="en-US" sz="1300" baseline="-25000" dirty="0"/>
              <a:t>4</a:t>
            </a:r>
            <a:r>
              <a:rPr lang="en-US" sz="1300" dirty="0"/>
              <a:t>, unemployment exists where the quantity supplied of labor exceeds the quantity demanded.</a:t>
            </a:r>
          </a:p>
          <a:p>
            <a:pPr marL="342900" indent="-342900">
              <a:buAutoNum type="alphaLcParenBoth"/>
            </a:pPr>
            <a:r>
              <a:rPr lang="en-US" sz="1300" dirty="0"/>
              <a:t>The rate of productivity increase has been zero for a time, so employers and workers have come to accept the equilibrium wage level (W). Then productivity increases unexpectedly, shifting demand for labor from D</a:t>
            </a:r>
            <a:r>
              <a:rPr lang="en-US" sz="1300" baseline="-25000" dirty="0"/>
              <a:t>0</a:t>
            </a:r>
            <a:r>
              <a:rPr lang="en-US" sz="1300" dirty="0"/>
              <a:t> to D</a:t>
            </a:r>
            <a:r>
              <a:rPr lang="en-US" sz="1300" baseline="-25000" dirty="0"/>
              <a:t>1</a:t>
            </a:r>
            <a:r>
              <a:rPr lang="en-US" sz="1300" dirty="0"/>
              <a:t>. At the wage level (W), this means that the quantity demanded of labor exceeds the quantity supplied, and with job offers plentiful, the unemployment rate will be low.</a:t>
            </a:r>
          </a:p>
        </p:txBody>
      </p:sp>
    </p:spTree>
    <p:extLst>
      <p:ext uri="{BB962C8B-B14F-4D97-AF65-F5344CB8AC3E}">
        <p14:creationId xmlns:p14="http://schemas.microsoft.com/office/powerpoint/2010/main" val="39343682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Shape 54"/>
          <p:cNvSpPr txBox="1"/>
          <p:nvPr/>
        </p:nvSpPr>
        <p:spPr>
          <a:xfrm>
            <a:off x="516600" y="1384200"/>
            <a:ext cx="8038500" cy="4153500"/>
          </a:xfrm>
          <a:prstGeom prst="rect">
            <a:avLst/>
          </a:prstGeom>
          <a:noFill/>
          <a:ln>
            <a:noFill/>
          </a:ln>
        </p:spPr>
        <p:txBody>
          <a:bodyPr spcFirstLastPara="1" wrap="square" lIns="91425" tIns="91425" rIns="91425" bIns="91425" anchor="t" anchorCtr="0">
            <a:noAutofit/>
          </a:bodyPr>
          <a:lstStyle/>
          <a:p>
            <a:pPr>
              <a:lnSpc>
                <a:spcPct val="115000"/>
              </a:lnSpc>
              <a:buClr>
                <a:schemeClr val="dk1"/>
              </a:buClr>
              <a:buSzPts val="1100"/>
            </a:pPr>
            <a:r>
              <a:rPr lang="en" sz="2400" b="1">
                <a:solidFill>
                  <a:srgbClr val="222E65"/>
                </a:solidFill>
                <a:latin typeface="Prompt"/>
                <a:ea typeface="Prompt"/>
                <a:cs typeface="Prompt"/>
                <a:sym typeface="Prompt"/>
              </a:rPr>
              <a:t>Instructional Support Ancillaries for TEA AP</a:t>
            </a:r>
            <a:r>
              <a:rPr lang="en" sz="2400" b="1" baseline="30000">
                <a:solidFill>
                  <a:srgbClr val="222E65"/>
                </a:solidFill>
                <a:latin typeface="Prompt"/>
                <a:ea typeface="Prompt"/>
                <a:cs typeface="Prompt"/>
                <a:sym typeface="Prompt"/>
              </a:rPr>
              <a:t>®</a:t>
            </a:r>
            <a:r>
              <a:rPr lang="en" sz="2400" b="1">
                <a:solidFill>
                  <a:srgbClr val="222E65"/>
                </a:solidFill>
                <a:latin typeface="Prompt"/>
                <a:ea typeface="Prompt"/>
                <a:cs typeface="Prompt"/>
                <a:sym typeface="Prompt"/>
              </a:rPr>
              <a:t> Macroeconomics</a:t>
            </a:r>
            <a:endParaRPr sz="2400" b="1">
              <a:solidFill>
                <a:srgbClr val="222E65"/>
              </a:solidFill>
              <a:latin typeface="Prompt"/>
              <a:ea typeface="Prompt"/>
              <a:cs typeface="Prompt"/>
              <a:sym typeface="Prompt"/>
            </a:endParaRPr>
          </a:p>
          <a:p>
            <a:pPr>
              <a:lnSpc>
                <a:spcPct val="115000"/>
              </a:lnSpc>
              <a:spcBef>
                <a:spcPts val="300"/>
              </a:spcBef>
              <a:buClr>
                <a:schemeClr val="dk1"/>
              </a:buClr>
              <a:buSzPts val="1100"/>
            </a:pPr>
            <a:r>
              <a:rPr lang="en" sz="1100">
                <a:solidFill>
                  <a:schemeClr val="dk1"/>
                </a:solidFill>
                <a:latin typeface="Prompt"/>
                <a:ea typeface="Prompt"/>
                <a:cs typeface="Prompt"/>
                <a:sym typeface="Prompt"/>
              </a:rPr>
              <a:t>The following materials are available to support instruction of TEA AP</a:t>
            </a:r>
            <a:r>
              <a:rPr lang="en" sz="1100" baseline="30000">
                <a:solidFill>
                  <a:schemeClr val="dk1"/>
                </a:solidFill>
                <a:latin typeface="Prompt"/>
                <a:ea typeface="Prompt"/>
                <a:cs typeface="Prompt"/>
                <a:sym typeface="Prompt"/>
              </a:rPr>
              <a:t>®</a:t>
            </a:r>
            <a:r>
              <a:rPr lang="en" sz="1100">
                <a:solidFill>
                  <a:schemeClr val="dk1"/>
                </a:solidFill>
                <a:latin typeface="Prompt"/>
                <a:ea typeface="Prompt"/>
                <a:cs typeface="Prompt"/>
                <a:sym typeface="Prompt"/>
              </a:rPr>
              <a:t> Macroeconomics: </a:t>
            </a:r>
            <a:endParaRPr sz="1100" i="1">
              <a:solidFill>
                <a:schemeClr val="dk1"/>
              </a:solidFill>
              <a:latin typeface="Prompt"/>
              <a:ea typeface="Prompt"/>
              <a:cs typeface="Prompt"/>
              <a:sym typeface="Prompt"/>
            </a:endParaRPr>
          </a:p>
          <a:p>
            <a:pPr marL="457200" indent="-298450">
              <a:lnSpc>
                <a:spcPct val="115000"/>
              </a:lnSpc>
              <a:spcBef>
                <a:spcPts val="300"/>
              </a:spcBef>
              <a:buClr>
                <a:schemeClr val="dk1"/>
              </a:buClr>
              <a:buSzPts val="1100"/>
              <a:buFont typeface="Prompt"/>
              <a:buChar char="●"/>
            </a:pPr>
            <a:r>
              <a:rPr lang="en" sz="1100" i="1">
                <a:solidFill>
                  <a:schemeClr val="dk1"/>
                </a:solidFill>
                <a:latin typeface="Prompt"/>
                <a:ea typeface="Prompt"/>
                <a:cs typeface="Prompt"/>
                <a:sym typeface="Prompt"/>
              </a:rPr>
              <a:t>TEA AP</a:t>
            </a:r>
            <a:r>
              <a:rPr lang="en" sz="1100" i="1" baseline="30000">
                <a:solidFill>
                  <a:schemeClr val="dk1"/>
                </a:solidFill>
                <a:latin typeface="Prompt"/>
                <a:ea typeface="Prompt"/>
                <a:cs typeface="Prompt"/>
                <a:sym typeface="Prompt"/>
              </a:rPr>
              <a:t>®</a:t>
            </a:r>
            <a:r>
              <a:rPr lang="en" sz="1100" i="1">
                <a:solidFill>
                  <a:schemeClr val="dk1"/>
                </a:solidFill>
                <a:latin typeface="Prompt"/>
                <a:ea typeface="Prompt"/>
                <a:cs typeface="Prompt"/>
                <a:sym typeface="Prompt"/>
              </a:rPr>
              <a:t> Macroeconomics PowerPoint Slides</a:t>
            </a:r>
            <a:endParaRPr sz="1100" i="1">
              <a:solidFill>
                <a:schemeClr val="dk1"/>
              </a:solidFill>
              <a:latin typeface="Prompt"/>
              <a:ea typeface="Prompt"/>
              <a:cs typeface="Prompt"/>
              <a:sym typeface="Prompt"/>
            </a:endParaRPr>
          </a:p>
          <a:p>
            <a:pPr marL="457200" indent="-298450">
              <a:lnSpc>
                <a:spcPct val="115000"/>
              </a:lnSpc>
              <a:spcBef>
                <a:spcPts val="300"/>
              </a:spcBef>
              <a:buClr>
                <a:schemeClr val="dk1"/>
              </a:buClr>
              <a:buSzPts val="1100"/>
              <a:buFont typeface="Prompt"/>
              <a:buChar char="●"/>
            </a:pPr>
            <a:r>
              <a:rPr lang="en" sz="1100" i="1">
                <a:solidFill>
                  <a:schemeClr val="dk1"/>
                </a:solidFill>
                <a:latin typeface="Prompt"/>
                <a:ea typeface="Prompt"/>
                <a:cs typeface="Prompt"/>
                <a:sym typeface="Prompt"/>
              </a:rPr>
              <a:t>TEA AP</a:t>
            </a:r>
            <a:r>
              <a:rPr lang="en" sz="1100" i="1" baseline="30000">
                <a:solidFill>
                  <a:schemeClr val="dk1"/>
                </a:solidFill>
                <a:latin typeface="Prompt"/>
                <a:ea typeface="Prompt"/>
                <a:cs typeface="Prompt"/>
                <a:sym typeface="Prompt"/>
              </a:rPr>
              <a:t>®</a:t>
            </a:r>
            <a:r>
              <a:rPr lang="en" sz="1100" i="1">
                <a:solidFill>
                  <a:schemeClr val="dk1"/>
                </a:solidFill>
                <a:latin typeface="Prompt"/>
                <a:ea typeface="Prompt"/>
                <a:cs typeface="Prompt"/>
                <a:sym typeface="Prompt"/>
              </a:rPr>
              <a:t> Macroeconomics Instructor’s Solution Manual</a:t>
            </a:r>
            <a:endParaRPr sz="1100" i="1">
              <a:solidFill>
                <a:schemeClr val="dk1"/>
              </a:solidFill>
              <a:latin typeface="Prompt"/>
              <a:ea typeface="Prompt"/>
              <a:cs typeface="Prompt"/>
              <a:sym typeface="Prompt"/>
            </a:endParaRPr>
          </a:p>
          <a:p>
            <a:pPr marL="457200" indent="-298450">
              <a:lnSpc>
                <a:spcPct val="115000"/>
              </a:lnSpc>
              <a:spcBef>
                <a:spcPts val="300"/>
              </a:spcBef>
              <a:buClr>
                <a:schemeClr val="dk1"/>
              </a:buClr>
              <a:buSzPts val="1100"/>
              <a:buFont typeface="Prompt"/>
              <a:buChar char="●"/>
            </a:pPr>
            <a:r>
              <a:rPr lang="en" sz="1100" i="1">
                <a:solidFill>
                  <a:schemeClr val="dk1"/>
                </a:solidFill>
                <a:latin typeface="Prompt"/>
                <a:ea typeface="Prompt"/>
                <a:cs typeface="Prompt"/>
                <a:sym typeface="Prompt"/>
              </a:rPr>
              <a:t>TEA AP</a:t>
            </a:r>
            <a:r>
              <a:rPr lang="en" sz="1100" i="1" baseline="30000">
                <a:solidFill>
                  <a:schemeClr val="dk1"/>
                </a:solidFill>
                <a:latin typeface="Prompt"/>
                <a:ea typeface="Prompt"/>
                <a:cs typeface="Prompt"/>
                <a:sym typeface="Prompt"/>
              </a:rPr>
              <a:t>®</a:t>
            </a:r>
            <a:r>
              <a:rPr lang="en" sz="1100" i="1">
                <a:solidFill>
                  <a:schemeClr val="dk1"/>
                </a:solidFill>
                <a:latin typeface="Prompt"/>
                <a:ea typeface="Prompt"/>
                <a:cs typeface="Prompt"/>
                <a:sym typeface="Prompt"/>
              </a:rPr>
              <a:t> Macroeconomics Alignment Map</a:t>
            </a:r>
            <a:endParaRPr sz="1100" i="1">
              <a:solidFill>
                <a:schemeClr val="dk1"/>
              </a:solidFill>
              <a:latin typeface="Prompt"/>
              <a:ea typeface="Prompt"/>
              <a:cs typeface="Prompt"/>
              <a:sym typeface="Prompt"/>
            </a:endParaRPr>
          </a:p>
          <a:p>
            <a:pPr>
              <a:lnSpc>
                <a:spcPct val="115000"/>
              </a:lnSpc>
              <a:spcBef>
                <a:spcPts val="300"/>
              </a:spcBef>
              <a:buClr>
                <a:schemeClr val="dk1"/>
              </a:buClr>
              <a:buSzPts val="1100"/>
            </a:pPr>
            <a:r>
              <a:rPr lang="en" sz="1100">
                <a:solidFill>
                  <a:schemeClr val="dk1"/>
                </a:solidFill>
                <a:latin typeface="Prompt"/>
                <a:ea typeface="Prompt"/>
                <a:cs typeface="Prompt"/>
                <a:sym typeface="Prompt"/>
              </a:rPr>
              <a:t>If you are an instructor and want to obtain these ancillaries, please use your official school email to send a request to the TEA using the following email address:</a:t>
            </a:r>
            <a:endParaRPr sz="1100">
              <a:solidFill>
                <a:schemeClr val="dk1"/>
              </a:solidFill>
              <a:latin typeface="Prompt"/>
              <a:ea typeface="Prompt"/>
              <a:cs typeface="Prompt"/>
              <a:sym typeface="Prompt"/>
            </a:endParaRPr>
          </a:p>
          <a:p>
            <a:pPr>
              <a:lnSpc>
                <a:spcPct val="115000"/>
              </a:lnSpc>
              <a:spcBef>
                <a:spcPts val="300"/>
              </a:spcBef>
              <a:buClr>
                <a:schemeClr val="dk1"/>
              </a:buClr>
              <a:buSzPts val="1100"/>
            </a:pPr>
            <a:r>
              <a:rPr lang="en" sz="1100" u="sng">
                <a:solidFill>
                  <a:srgbClr val="1155CC"/>
                </a:solidFill>
                <a:latin typeface="Prompt"/>
                <a:ea typeface="Prompt"/>
                <a:cs typeface="Prompt"/>
                <a:sym typeface="Prompt"/>
                <a:hlinkClick r:id="rId3"/>
              </a:rPr>
              <a:t>open-sourceinstructionalmaterials@tea.texas.gov</a:t>
            </a:r>
            <a:endParaRPr sz="1100">
              <a:solidFill>
                <a:schemeClr val="dk1"/>
              </a:solidFill>
              <a:latin typeface="Prompt"/>
              <a:ea typeface="Prompt"/>
              <a:cs typeface="Prompt"/>
              <a:sym typeface="Prompt"/>
            </a:endParaRPr>
          </a:p>
          <a:p>
            <a:pPr>
              <a:lnSpc>
                <a:spcPct val="115000"/>
              </a:lnSpc>
              <a:spcBef>
                <a:spcPts val="300"/>
              </a:spcBef>
              <a:spcAft>
                <a:spcPts val="300"/>
              </a:spcAft>
              <a:buClr>
                <a:schemeClr val="dk1"/>
              </a:buClr>
              <a:buSzPts val="1100"/>
            </a:pPr>
            <a:r>
              <a:rPr lang="en" sz="1100">
                <a:solidFill>
                  <a:schemeClr val="dk1"/>
                </a:solidFill>
                <a:latin typeface="Prompt"/>
                <a:ea typeface="Prompt"/>
                <a:cs typeface="Prompt"/>
                <a:sym typeface="Prompt"/>
              </a:rPr>
              <a:t>Please include information about the title for which you need ancillary materials.</a:t>
            </a:r>
            <a:endParaRPr/>
          </a:p>
        </p:txBody>
      </p:sp>
    </p:spTree>
    <p:extLst>
      <p:ext uri="{BB962C8B-B14F-4D97-AF65-F5344CB8AC3E}">
        <p14:creationId xmlns:p14="http://schemas.microsoft.com/office/powerpoint/2010/main" val="23546688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Placeholder 13"/>
          <p:cNvSpPr>
            <a:spLocks noGrp="1"/>
          </p:cNvSpPr>
          <p:nvPr>
            <p:ph type="body" sz="quarter" idx="14"/>
          </p:nvPr>
        </p:nvSpPr>
        <p:spPr>
          <a:xfrm>
            <a:off x="498872" y="2451961"/>
            <a:ext cx="8062912" cy="3598783"/>
          </a:xfrm>
          <a:effectLst>
            <a:reflection endPos="0" dir="5400000" sy="-100000" algn="bl" rotWithShape="0"/>
          </a:effectLst>
        </p:spPr>
        <p:txBody>
          <a:bodyPr anchor="ctr">
            <a:noAutofit/>
          </a:bodyPr>
          <a:lstStyle/>
          <a:p>
            <a:pPr algn="just"/>
            <a:r>
              <a:rPr lang="en-US" sz="1600" dirty="0">
                <a:solidFill>
                  <a:schemeClr val="tx1"/>
                </a:solidFill>
              </a:rPr>
              <a:t>This instructional material is provided through a Texas Education Agency (TEA) initiative to provide high-quality open-source instructional materials to districts free of charge. It was created by OpenStax under a contract with the TEA. For more detail on the initiative, its funding, and this overall project, please see the textbook preface.</a:t>
            </a:r>
          </a:p>
          <a:p>
            <a:pPr algn="just"/>
            <a:r>
              <a:rPr lang="en-US" sz="1600" dirty="0">
                <a:solidFill>
                  <a:schemeClr val="tx1"/>
                </a:solidFill>
              </a:rPr>
              <a:t> </a:t>
            </a:r>
          </a:p>
          <a:p>
            <a:pPr algn="just"/>
            <a:r>
              <a:rPr lang="en-US" sz="1600" dirty="0">
                <a:solidFill>
                  <a:schemeClr val="tx1"/>
                </a:solidFill>
              </a:rPr>
              <a:t>The images within this PowerPoint file are intended for classroom use and other educational applications. </a:t>
            </a:r>
          </a:p>
          <a:p>
            <a:pPr algn="just"/>
            <a:r>
              <a:rPr lang="en-US" sz="1600" dirty="0">
                <a:solidFill>
                  <a:schemeClr val="tx1"/>
                </a:solidFill>
              </a:rPr>
              <a:t>While all of the images are openly licensed, their sources vary. If reusing, sharing, or redistributing these images, proper attribution must given to the original copyright holder of the material. Credit lines at the end of each image caption indicate the entity or individual to be credited. If an image has no credit line, it is copyrighted by OpenStax and should be attributed to OpenStax, Rice University.</a:t>
            </a:r>
          </a:p>
        </p:txBody>
      </p:sp>
      <p:sp>
        <p:nvSpPr>
          <p:cNvPr id="3" name="Title 4"/>
          <p:cNvSpPr txBox="1">
            <a:spLocks/>
          </p:cNvSpPr>
          <p:nvPr/>
        </p:nvSpPr>
        <p:spPr>
          <a:xfrm>
            <a:off x="498872" y="772083"/>
            <a:ext cx="8062912" cy="659535"/>
          </a:xfrm>
          <a:prstGeom prst="rect">
            <a:avLst/>
          </a:prstGeom>
        </p:spPr>
        <p:txBody>
          <a:bodyPr/>
          <a:lstStyle>
            <a:lvl1pPr algn="l" defTabSz="914400" rtl="0" eaLnBrk="1" latinLnBrk="0" hangingPunct="1">
              <a:spcBef>
                <a:spcPct val="0"/>
              </a:spcBef>
              <a:buNone/>
              <a:defRPr sz="2400" kern="1200" cap="all" spc="-60" baseline="0">
                <a:solidFill>
                  <a:srgbClr val="6CB255"/>
                </a:solidFill>
                <a:latin typeface="+mj-lt"/>
                <a:ea typeface="+mj-ea"/>
                <a:cs typeface="+mj-cs"/>
              </a:defRPr>
            </a:lvl1pPr>
          </a:lstStyle>
          <a:p>
            <a:pPr algn="ctr"/>
            <a:r>
              <a:rPr lang="en-US" sz="3600" dirty="0"/>
              <a:t>Macroeconomics</a:t>
            </a:r>
          </a:p>
        </p:txBody>
      </p:sp>
      <p:sp>
        <p:nvSpPr>
          <p:cNvPr id="4" name="Rectangle 3"/>
          <p:cNvSpPr/>
          <p:nvPr/>
        </p:nvSpPr>
        <p:spPr>
          <a:xfrm>
            <a:off x="1361134" y="1474600"/>
            <a:ext cx="6338388" cy="738664"/>
          </a:xfrm>
          <a:prstGeom prst="rect">
            <a:avLst/>
          </a:prstGeom>
        </p:spPr>
        <p:txBody>
          <a:bodyPr wrap="square">
            <a:spAutoFit/>
          </a:bodyPr>
          <a:lstStyle/>
          <a:p>
            <a:pPr algn="ctr"/>
            <a:r>
              <a:rPr lang="en-US" sz="2400" b="1" dirty="0">
                <a:solidFill>
                  <a:srgbClr val="212F62"/>
                </a:solidFill>
              </a:rPr>
              <a:t>Chapter 7 </a:t>
            </a:r>
            <a:r>
              <a:rPr lang="en-US" sz="2400" b="1" dirty="0">
                <a:solidFill>
                  <a:srgbClr val="212F62"/>
                </a:solidFill>
                <a:ea typeface="Arial"/>
                <a:cs typeface="Arial"/>
              </a:rPr>
              <a:t>Unemployment</a:t>
            </a:r>
          </a:p>
          <a:p>
            <a:pPr algn="ctr"/>
            <a:r>
              <a:rPr lang="en-US" dirty="0">
                <a:ea typeface="Arial"/>
                <a:cs typeface="Arial"/>
              </a:rPr>
              <a:t>PowerPoint</a:t>
            </a:r>
            <a:r>
              <a:rPr lang="en-US" dirty="0"/>
              <a:t> Image Slideshow</a:t>
            </a:r>
          </a:p>
        </p:txBody>
      </p:sp>
    </p:spTree>
    <p:extLst>
      <p:ext uri="{BB962C8B-B14F-4D97-AF65-F5344CB8AC3E}">
        <p14:creationId xmlns:p14="http://schemas.microsoft.com/office/powerpoint/2010/main" val="18881333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7.1</a:t>
            </a:r>
          </a:p>
        </p:txBody>
      </p:sp>
      <p:pic>
        <p:nvPicPr>
          <p:cNvPr id="2" name="Picture Placeholder 1" descr="This image is a photograph of a “Going Out of Business” signs for Borders. The signs denote that even the fixtures are for sale."/>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17928" r="-17928"/>
          <a:stretch>
            <a:fillRect/>
          </a:stretch>
        </p:blipFill>
        <p:spPr/>
      </p:pic>
      <p:sp>
        <p:nvSpPr>
          <p:cNvPr id="7" name="Text Placeholder 6"/>
          <p:cNvSpPr>
            <a:spLocks noGrp="1"/>
          </p:cNvSpPr>
          <p:nvPr>
            <p:ph type="body" sz="quarter" idx="14"/>
          </p:nvPr>
        </p:nvSpPr>
        <p:spPr/>
        <p:txBody>
          <a:bodyPr>
            <a:normAutofit lnSpcReduction="10000"/>
          </a:bodyPr>
          <a:lstStyle/>
          <a:p>
            <a:r>
              <a:rPr lang="en-US" sz="1600" b="1" dirty="0">
                <a:solidFill>
                  <a:srgbClr val="6CB255"/>
                </a:solidFill>
              </a:rPr>
              <a:t>Out of Business</a:t>
            </a:r>
          </a:p>
          <a:p>
            <a:r>
              <a:rPr lang="en-US" sz="1600" dirty="0"/>
              <a:t>Borders was one of the many companies unable to recover from the economic recession of 2008–2009. (modification of work by Luis Villa del Campo/Flickr Creative Commons)</a:t>
            </a:r>
          </a:p>
        </p:txBody>
      </p:sp>
    </p:spTree>
    <p:extLst>
      <p:ext uri="{BB962C8B-B14F-4D97-AF65-F5344CB8AC3E}">
        <p14:creationId xmlns:p14="http://schemas.microsoft.com/office/powerpoint/2010/main" val="21407227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normAutofit/>
          </a:bodyPr>
          <a:lstStyle/>
          <a:p>
            <a:r>
              <a:rPr lang="en-US" sz="2400" dirty="0">
                <a:solidFill>
                  <a:srgbClr val="6CB255"/>
                </a:solidFill>
              </a:rPr>
              <a:t>Figure 7.2</a:t>
            </a:r>
          </a:p>
        </p:txBody>
      </p:sp>
      <p:pic>
        <p:nvPicPr>
          <p:cNvPr id="2" name="Picture Placeholder 1" descr="The pie chart shows that, in 2015, 92,898 thousand people were out of the labor force, 148,297 thousand people were employed, and 8,705 thousand people were unemployed"/>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7883" b="-7883"/>
          <a:stretch>
            <a:fillRect/>
          </a:stretch>
        </p:blipFill>
        <p:spPr>
          <a:xfrm>
            <a:off x="457200" y="1108075"/>
            <a:ext cx="4032250" cy="5256213"/>
          </a:xfrm>
        </p:spPr>
      </p:pic>
      <p:sp>
        <p:nvSpPr>
          <p:cNvPr id="14" name="Text Placeholder 13"/>
          <p:cNvSpPr>
            <a:spLocks noGrp="1"/>
          </p:cNvSpPr>
          <p:nvPr>
            <p:ph type="body" sz="quarter" idx="14"/>
          </p:nvPr>
        </p:nvSpPr>
        <p:spPr>
          <a:xfrm>
            <a:off x="4606925" y="1107617"/>
            <a:ext cx="3913188" cy="5256973"/>
          </a:xfrm>
        </p:spPr>
        <p:txBody>
          <a:bodyPr>
            <a:noAutofit/>
          </a:bodyPr>
          <a:lstStyle/>
          <a:p>
            <a:r>
              <a:rPr lang="en-US" sz="1600" b="1" dirty="0">
                <a:solidFill>
                  <a:srgbClr val="6CB255"/>
                </a:solidFill>
              </a:rPr>
              <a:t>Employed, Unemployed, and Out of the Labor Force Distribution of Adult Population (age 16 and older), February 2015</a:t>
            </a:r>
          </a:p>
          <a:p>
            <a:r>
              <a:rPr lang="en-US" sz="1600" dirty="0"/>
              <a:t>The total adult, working-age population in February 2015 was 249.9 million. Out of this total population, 148.3 were classified as employed, and 8.7 million were classified as unemployed. The remaining 92.9 were classified as out of the labor force. As you will learn, however, this seemingly simple chart does not tell the whole story.</a:t>
            </a:r>
          </a:p>
        </p:txBody>
      </p:sp>
    </p:spTree>
    <p:extLst>
      <p:ext uri="{BB962C8B-B14F-4D97-AF65-F5344CB8AC3E}">
        <p14:creationId xmlns:p14="http://schemas.microsoft.com/office/powerpoint/2010/main" val="17310451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7.3</a:t>
            </a:r>
          </a:p>
        </p:txBody>
      </p:sp>
      <p:pic>
        <p:nvPicPr>
          <p:cNvPr id="2" name="Picture Placeholder 1" descr="The line graph reveals that, over the past 60-plus years, unemployment rates have continued to fluctuate with the highest rates of unemployment occurring around 1982 and 2010."/>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2415" r="-12415"/>
          <a:stretch>
            <a:fillRect/>
          </a:stretch>
        </p:blipFill>
        <p:spPr/>
      </p:pic>
      <p:sp>
        <p:nvSpPr>
          <p:cNvPr id="7" name="Text Placeholder 6"/>
          <p:cNvSpPr>
            <a:spLocks noGrp="1"/>
          </p:cNvSpPr>
          <p:nvPr>
            <p:ph type="body" sz="quarter" idx="14"/>
          </p:nvPr>
        </p:nvSpPr>
        <p:spPr/>
        <p:txBody>
          <a:bodyPr>
            <a:noAutofit/>
          </a:bodyPr>
          <a:lstStyle/>
          <a:p>
            <a:r>
              <a:rPr lang="en-US" sz="1600" b="1" dirty="0">
                <a:solidFill>
                  <a:srgbClr val="6CB255"/>
                </a:solidFill>
              </a:rPr>
              <a:t>The U.S. Unemployment Rate, 1955–2015</a:t>
            </a:r>
          </a:p>
          <a:p>
            <a:r>
              <a:rPr lang="en-US" sz="1600" dirty="0"/>
              <a:t>The U.S. unemployment rate moves up and down as the economy moves in and out of recessions. But over time, the unemployment rate seems to return to a range of four to six percent. There does not seem to be a long-term trend toward the rate moving generally higher or lower (Federal Reserve Bank of St. Louis, 2013d).</a:t>
            </a:r>
          </a:p>
        </p:txBody>
      </p:sp>
    </p:spTree>
    <p:extLst>
      <p:ext uri="{BB962C8B-B14F-4D97-AF65-F5344CB8AC3E}">
        <p14:creationId xmlns:p14="http://schemas.microsoft.com/office/powerpoint/2010/main" val="26558622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7.4</a:t>
            </a:r>
          </a:p>
        </p:txBody>
      </p:sp>
      <p:pic>
        <p:nvPicPr>
          <p:cNvPr id="2" name="Picture Placeholder 1" descr="Graph a shows the trends in unemployment rates by gender for the year 1972 to 2014. In 1972 the graph starts out at 6.6 percent for females. It jumps to 9.3 percent in 1975 for females, gradually goes back down until 2009, when it rises to 8.1 percent. It gradually lowers to 6.1 percent in 2014 for females. For males, it starts out at  around 5 percent in 1972, goes up and down periodically, and ends at 6.3 percent in 2014.  Graph b shows the trends in unemployment rates for women, by age for the year 1972 to 2014. In 1972, the graph starts out around 9 percent for women aged 20–24, goes up to 13.6 percent in 1975, and ends at 11.2 percent in 2014. In 1972, the graph starts out at 3.7 percent for women aged 25–54, jumps to 6.4 percent in 1975, and ends at around 5 percent in 2014. In 1972, the graph starts out around 3 percent for women aged 55 and over. It remains between 3–5 percent until 2010, when it jumps to 7 percent. In 2014, it drops down to 4.4 percent.  Graph c shows the trends in unemployment rates by race and ethnicity for the year 1972 to 2014. In 1972, the graph starts out at 10.4 percent for blacks, rises to nearly 15 percent in 1975, rises even more in 1983 to 19.5 percent, and ends up around 11 percent in 2014. In 1972, the graph starts out around 7 percent for Hispanics, rises to around 12 percent in 1975, and ends at 7.4 percent in 2014. In 1972, the graph starts out around 5 percent for whites, jumps to nearly 8 percent in 1975, jumps again to nearly 8.5 percent in 1982, and ends up at around 5 percent in 2014."/>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60830" r="-60830"/>
          <a:stretch>
            <a:fillRect/>
          </a:stretch>
        </p:blipFill>
        <p:spPr/>
      </p:pic>
      <p:sp>
        <p:nvSpPr>
          <p:cNvPr id="7" name="Text Placeholder 6"/>
          <p:cNvSpPr>
            <a:spLocks noGrp="1"/>
          </p:cNvSpPr>
          <p:nvPr>
            <p:ph type="body" sz="quarter" idx="14"/>
          </p:nvPr>
        </p:nvSpPr>
        <p:spPr/>
        <p:txBody>
          <a:bodyPr>
            <a:noAutofit/>
          </a:bodyPr>
          <a:lstStyle/>
          <a:p>
            <a:r>
              <a:rPr lang="en-US" sz="1250" b="1" dirty="0">
                <a:solidFill>
                  <a:srgbClr val="6CB255"/>
                </a:solidFill>
              </a:rPr>
              <a:t>Unemployment Rate by Demographic Group</a:t>
            </a:r>
          </a:p>
          <a:p>
            <a:pPr marL="342900" indent="-342900">
              <a:buAutoNum type="alphaLcParenBoth"/>
            </a:pPr>
            <a:r>
              <a:rPr lang="en-US" sz="1250" dirty="0"/>
              <a:t>By gender, 1972–2014. Unemployment rates for men used to be lower than those for women, but in recent decades, the two rates have been very close, often with the unemployment rate for men somewhat higher. </a:t>
            </a:r>
          </a:p>
          <a:p>
            <a:pPr marL="342900" indent="-342900">
              <a:buAutoNum type="alphaLcParenBoth"/>
            </a:pPr>
            <a:r>
              <a:rPr lang="en-US" sz="1250" dirty="0"/>
              <a:t>By age, 1972–2014. Unemployment rates are highest for the very young and decrease with age. </a:t>
            </a:r>
          </a:p>
          <a:p>
            <a:pPr marL="342900" indent="-342900">
              <a:buAutoNum type="alphaLcParenBoth"/>
            </a:pPr>
            <a:r>
              <a:rPr lang="en-US" sz="1250" dirty="0"/>
              <a:t>By race and ethnicity, 1972–2014. Although unemployment rates for all groups tend to rise and fall together, the unemployment rate for whites has been lower than for blacks and Hispanics in recent decades (Bureau of Labor Statistics).</a:t>
            </a:r>
          </a:p>
        </p:txBody>
      </p:sp>
    </p:spTree>
    <p:extLst>
      <p:ext uri="{BB962C8B-B14F-4D97-AF65-F5344CB8AC3E}">
        <p14:creationId xmlns:p14="http://schemas.microsoft.com/office/powerpoint/2010/main" val="36434996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7.5</a:t>
            </a:r>
          </a:p>
        </p:txBody>
      </p:sp>
      <p:pic>
        <p:nvPicPr>
          <p:cNvPr id="2" name="Picture Placeholder 1" descr="The graph reveals the complexity of unemployment in that, presumably, the number of jobs available should equal the number of individuals pursuing employment."/>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40964" r="-40964"/>
          <a:stretch>
            <a:fillRect/>
          </a:stretch>
        </p:blipFill>
        <p:spPr/>
      </p:pic>
      <p:sp>
        <p:nvSpPr>
          <p:cNvPr id="7" name="Text Placeholder 6"/>
          <p:cNvSpPr>
            <a:spLocks noGrp="1"/>
          </p:cNvSpPr>
          <p:nvPr>
            <p:ph type="body" sz="quarter" idx="14"/>
          </p:nvPr>
        </p:nvSpPr>
        <p:spPr/>
        <p:txBody>
          <a:bodyPr>
            <a:noAutofit/>
          </a:bodyPr>
          <a:lstStyle/>
          <a:p>
            <a:r>
              <a:rPr lang="en-US" sz="1600" b="1" dirty="0">
                <a:solidFill>
                  <a:srgbClr val="6CB255"/>
                </a:solidFill>
              </a:rPr>
              <a:t>The Unemployment and Equilibrium in the Labor Market</a:t>
            </a:r>
          </a:p>
          <a:p>
            <a:r>
              <a:rPr lang="en-US" sz="1600" dirty="0"/>
              <a:t>In a labor market with flexible wages, the equilibrium will occur at wage We and quantity </a:t>
            </a:r>
            <a:r>
              <a:rPr lang="en-US" sz="1600" dirty="0" err="1"/>
              <a:t>Qe</a:t>
            </a:r>
            <a:r>
              <a:rPr lang="en-US" sz="1600" dirty="0"/>
              <a:t>, where the number of people looking for jobs (shown by S) equals the number of jobs available (shown by D).</a:t>
            </a:r>
          </a:p>
        </p:txBody>
      </p:sp>
    </p:spTree>
    <p:extLst>
      <p:ext uri="{BB962C8B-B14F-4D97-AF65-F5344CB8AC3E}">
        <p14:creationId xmlns:p14="http://schemas.microsoft.com/office/powerpoint/2010/main" val="25094691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7.6</a:t>
            </a:r>
          </a:p>
        </p:txBody>
      </p:sp>
      <p:pic>
        <p:nvPicPr>
          <p:cNvPr id="2" name="Picture Placeholder 1" descr="The graph provides a visual of how sticky wages impact the unemployment rate."/>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40669" r="-40669"/>
          <a:stretch>
            <a:fillRect/>
          </a:stretch>
        </p:blipFill>
        <p:spPr/>
      </p:pic>
      <p:sp>
        <p:nvSpPr>
          <p:cNvPr id="7" name="Text Placeholder 6"/>
          <p:cNvSpPr>
            <a:spLocks noGrp="1"/>
          </p:cNvSpPr>
          <p:nvPr>
            <p:ph type="body" sz="quarter" idx="14"/>
          </p:nvPr>
        </p:nvSpPr>
        <p:spPr/>
        <p:txBody>
          <a:bodyPr>
            <a:noAutofit/>
          </a:bodyPr>
          <a:lstStyle/>
          <a:p>
            <a:pPr>
              <a:lnSpc>
                <a:spcPct val="110000"/>
              </a:lnSpc>
            </a:pPr>
            <a:r>
              <a:rPr lang="en-US" sz="1600" b="1" dirty="0">
                <a:solidFill>
                  <a:srgbClr val="6CB255"/>
                </a:solidFill>
              </a:rPr>
              <a:t>Sticky Wages in the Labor Market</a:t>
            </a:r>
          </a:p>
          <a:p>
            <a:pPr>
              <a:lnSpc>
                <a:spcPct val="110000"/>
              </a:lnSpc>
            </a:pPr>
            <a:r>
              <a:rPr lang="en-US" sz="1600" dirty="0"/>
              <a:t>Because the wage rate is stuck at W, above the equilibrium, the number of job seekers (Qs) is greater than the number of job openings (Qd). The result is unemployment, shown by the bracket in the figure.</a:t>
            </a:r>
          </a:p>
        </p:txBody>
      </p:sp>
    </p:spTree>
    <p:extLst>
      <p:ext uri="{BB962C8B-B14F-4D97-AF65-F5344CB8AC3E}">
        <p14:creationId xmlns:p14="http://schemas.microsoft.com/office/powerpoint/2010/main" val="4919732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7.7</a:t>
            </a:r>
          </a:p>
        </p:txBody>
      </p:sp>
      <p:pic>
        <p:nvPicPr>
          <p:cNvPr id="2" name="Picture Placeholder 1" descr="The graphs show how supply and demand influence unemployment."/>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946" r="-946"/>
          <a:stretch>
            <a:fillRect/>
          </a:stretch>
        </p:blipFill>
        <p:spPr>
          <a:xfrm>
            <a:off x="457199" y="1038276"/>
            <a:ext cx="8062913" cy="3500071"/>
          </a:xfrm>
        </p:spPr>
      </p:pic>
      <p:sp>
        <p:nvSpPr>
          <p:cNvPr id="7" name="Text Placeholder 6"/>
          <p:cNvSpPr>
            <a:spLocks noGrp="1"/>
          </p:cNvSpPr>
          <p:nvPr>
            <p:ph type="body" sz="quarter" idx="14"/>
          </p:nvPr>
        </p:nvSpPr>
        <p:spPr>
          <a:xfrm>
            <a:off x="457200" y="4759872"/>
            <a:ext cx="8062912" cy="1166382"/>
          </a:xfrm>
        </p:spPr>
        <p:txBody>
          <a:bodyPr>
            <a:noAutofit/>
          </a:bodyPr>
          <a:lstStyle/>
          <a:p>
            <a:r>
              <a:rPr lang="en-US" sz="1400" b="1" dirty="0">
                <a:solidFill>
                  <a:srgbClr val="6CB255"/>
                </a:solidFill>
              </a:rPr>
              <a:t>Rising Wage and Low Unemployment: Where Is the Unemployment in Supply and Demand?</a:t>
            </a:r>
          </a:p>
          <a:p>
            <a:pPr marL="342900" indent="-342900">
              <a:buAutoNum type="alphaLcParenBoth"/>
            </a:pPr>
            <a:r>
              <a:rPr lang="en-US" sz="1400" dirty="0"/>
              <a:t>In a labor market where wages are able to rise, an increase in the demand for labor from D</a:t>
            </a:r>
            <a:r>
              <a:rPr lang="en-US" sz="1400" baseline="-25000" dirty="0"/>
              <a:t>0</a:t>
            </a:r>
            <a:r>
              <a:rPr lang="en-US" sz="1400" dirty="0"/>
              <a:t> to D</a:t>
            </a:r>
            <a:r>
              <a:rPr lang="en-US" sz="1400" baseline="-25000" dirty="0"/>
              <a:t>1</a:t>
            </a:r>
            <a:r>
              <a:rPr lang="en-US" sz="1400" dirty="0"/>
              <a:t> leads to an increase in  equilibrium quantity of labor hired from Q</a:t>
            </a:r>
            <a:r>
              <a:rPr lang="en-US" sz="1400" baseline="-25000" dirty="0"/>
              <a:t>0</a:t>
            </a:r>
            <a:r>
              <a:rPr lang="en-US" sz="1400" dirty="0"/>
              <a:t> to Q</a:t>
            </a:r>
            <a:r>
              <a:rPr lang="en-US" sz="1400" baseline="-25000" dirty="0"/>
              <a:t>1</a:t>
            </a:r>
            <a:r>
              <a:rPr lang="en-US" sz="1400" dirty="0"/>
              <a:t> and a rise in the equilibrium wage from W</a:t>
            </a:r>
            <a:r>
              <a:rPr lang="en-US" sz="1400" baseline="-25000" dirty="0"/>
              <a:t>0</a:t>
            </a:r>
            <a:r>
              <a:rPr lang="en-US" sz="1400" dirty="0"/>
              <a:t> to W</a:t>
            </a:r>
            <a:r>
              <a:rPr lang="en-US" sz="1400" baseline="-25000" dirty="0"/>
              <a:t>1</a:t>
            </a:r>
            <a:r>
              <a:rPr lang="en-US" sz="1400" dirty="0"/>
              <a:t>.</a:t>
            </a:r>
          </a:p>
          <a:p>
            <a:pPr marL="342900" indent="-342900">
              <a:buAutoNum type="alphaLcParenBoth"/>
            </a:pPr>
            <a:r>
              <a:rPr lang="en-US" sz="1400" dirty="0"/>
              <a:t>In a labor market where wages do not decline, a fall in the demand for labor from D</a:t>
            </a:r>
            <a:r>
              <a:rPr lang="en-US" sz="1400" baseline="-25000" dirty="0"/>
              <a:t>0</a:t>
            </a:r>
            <a:r>
              <a:rPr lang="en-US" sz="1400" dirty="0"/>
              <a:t> to D</a:t>
            </a:r>
            <a:r>
              <a:rPr lang="en-US" sz="1400" baseline="-25000" dirty="0"/>
              <a:t>1</a:t>
            </a:r>
            <a:r>
              <a:rPr lang="en-US" sz="1400" dirty="0"/>
              <a:t> leads to a decline in the quantity of labor demanded at the original wage (W</a:t>
            </a:r>
            <a:r>
              <a:rPr lang="en-US" sz="1400" baseline="-25000" dirty="0"/>
              <a:t>0</a:t>
            </a:r>
            <a:r>
              <a:rPr lang="en-US" sz="1400" dirty="0"/>
              <a:t>) from Q</a:t>
            </a:r>
            <a:r>
              <a:rPr lang="en-US" sz="1400" baseline="-25000" dirty="0"/>
              <a:t>0</a:t>
            </a:r>
            <a:r>
              <a:rPr lang="en-US" sz="1400" dirty="0"/>
              <a:t> to Q</a:t>
            </a:r>
            <a:r>
              <a:rPr lang="en-US" sz="1400" baseline="-25000" dirty="0"/>
              <a:t>2</a:t>
            </a:r>
            <a:r>
              <a:rPr lang="en-US" sz="1400" dirty="0"/>
              <a:t>. These workers will want to work at the prevailing wage (W</a:t>
            </a:r>
            <a:r>
              <a:rPr lang="en-US" sz="1400" baseline="-25000" dirty="0"/>
              <a:t>0</a:t>
            </a:r>
            <a:r>
              <a:rPr lang="en-US" sz="1400" dirty="0"/>
              <a:t>), but will not be able to find jobs.</a:t>
            </a:r>
          </a:p>
        </p:txBody>
      </p:sp>
    </p:spTree>
    <p:extLst>
      <p:ext uri="{BB962C8B-B14F-4D97-AF65-F5344CB8AC3E}">
        <p14:creationId xmlns:p14="http://schemas.microsoft.com/office/powerpoint/2010/main" val="96756179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ssentia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325</TotalTime>
  <Words>863</Words>
  <Application>Microsoft Office PowerPoint</Application>
  <PresentationFormat>On-screen Show (4:3)</PresentationFormat>
  <Paragraphs>43</Paragraphs>
  <Slides>11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Arial Black</vt:lpstr>
      <vt:lpstr>Calibri</vt:lpstr>
      <vt:lpstr>Prompt</vt:lpstr>
      <vt:lpstr>Essential</vt:lpstr>
      <vt:lpstr>PowerPoint Presentation</vt:lpstr>
      <vt:lpstr>PowerPoint Presentation</vt:lpstr>
      <vt:lpstr>Figure 7.1</vt:lpstr>
      <vt:lpstr>Figure 7.2</vt:lpstr>
      <vt:lpstr>Figure 7.3</vt:lpstr>
      <vt:lpstr>Figure 7.4</vt:lpstr>
      <vt:lpstr>Figure 7.5</vt:lpstr>
      <vt:lpstr>Figure 7.6</vt:lpstr>
      <vt:lpstr>Figure 7.7</vt:lpstr>
      <vt:lpstr>Figure 7.8</vt:lpstr>
      <vt:lpstr>PowerPoint Presentation</vt:lpstr>
    </vt:vector>
  </TitlesOfParts>
  <Company>WNI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Physics</dc:title>
  <dc:creator>Spuddy McSpare</dc:creator>
  <cp:lastModifiedBy>Brite, Tammy</cp:lastModifiedBy>
  <cp:revision>58</cp:revision>
  <cp:lastPrinted>2017-08-10T06:42:01Z</cp:lastPrinted>
  <dcterms:created xsi:type="dcterms:W3CDTF">2012-06-04T02:13:36Z</dcterms:created>
  <dcterms:modified xsi:type="dcterms:W3CDTF">2018-02-23T22:35:30Z</dcterms:modified>
</cp:coreProperties>
</file>