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27"/>
  </p:notesMasterIdLst>
  <p:handoutMasterIdLst>
    <p:handoutMasterId r:id="rId28"/>
  </p:handoutMasterIdLst>
  <p:sldIdLst>
    <p:sldId id="256" r:id="rId2"/>
    <p:sldId id="305" r:id="rId3"/>
    <p:sldId id="283" r:id="rId4"/>
    <p:sldId id="284" r:id="rId5"/>
    <p:sldId id="285" r:id="rId6"/>
    <p:sldId id="286" r:id="rId7"/>
    <p:sldId id="287" r:id="rId8"/>
    <p:sldId id="288" r:id="rId9"/>
    <p:sldId id="289" r:id="rId10"/>
    <p:sldId id="293" r:id="rId11"/>
    <p:sldId id="290" r:id="rId12"/>
    <p:sldId id="291" r:id="rId13"/>
    <p:sldId id="292" r:id="rId14"/>
    <p:sldId id="296" r:id="rId15"/>
    <p:sldId id="294" r:id="rId16"/>
    <p:sldId id="295" r:id="rId17"/>
    <p:sldId id="297" r:id="rId18"/>
    <p:sldId id="298" r:id="rId19"/>
    <p:sldId id="299" r:id="rId20"/>
    <p:sldId id="300" r:id="rId21"/>
    <p:sldId id="303" r:id="rId22"/>
    <p:sldId id="301" r:id="rId23"/>
    <p:sldId id="302" r:id="rId24"/>
    <p:sldId id="281" r:id="rId25"/>
    <p:sldId id="30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82C5"/>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9" autoAdjust="0"/>
    <p:restoredTop sz="94600" autoAdjust="0"/>
  </p:normalViewPr>
  <p:slideViewPr>
    <p:cSldViewPr snapToGrid="0" snapToObjects="1">
      <p:cViewPr varScale="1">
        <p:scale>
          <a:sx n="82" d="100"/>
          <a:sy n="82" d="100"/>
        </p:scale>
        <p:origin x="1566" y="78"/>
      </p:cViewPr>
      <p:guideLst>
        <p:guide orient="horz" pos="2160"/>
        <p:guide pos="2865"/>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8D041A-73BB-E643-A8C7-50D88C2F22F5}" type="datetimeFigureOut">
              <a:rPr lang="en-US" smtClean="0"/>
              <a:t>2/23/2018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6EFEC5-3018-A548-B247-453C6EC1EC1A}" type="slidenum">
              <a:rPr lang="en-US" smtClean="0"/>
              <a:t>‹#›</a:t>
            </a:fld>
            <a:endParaRPr lang="en-US"/>
          </a:p>
        </p:txBody>
      </p:sp>
    </p:spTree>
    <p:extLst>
      <p:ext uri="{BB962C8B-B14F-4D97-AF65-F5344CB8AC3E}">
        <p14:creationId xmlns:p14="http://schemas.microsoft.com/office/powerpoint/2010/main" val="1330057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C4D34-3716-436D-9C6D-A4E5D7EE01B1}" type="datetimeFigureOut">
              <a:rPr lang="en-US" smtClean="0"/>
              <a:t>2/23/2018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B9D62A-23BF-4E97-81C4-68EFFFB5E3DC}" type="slidenum">
              <a:rPr lang="en-US" smtClean="0"/>
              <a:t>‹#›</a:t>
            </a:fld>
            <a:endParaRPr lang="en-US"/>
          </a:p>
        </p:txBody>
      </p:sp>
    </p:spTree>
    <p:extLst>
      <p:ext uri="{BB962C8B-B14F-4D97-AF65-F5344CB8AC3E}">
        <p14:creationId xmlns:p14="http://schemas.microsoft.com/office/powerpoint/2010/main" val="3398249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2252586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lvl1pPr>
              <a:defRPr>
                <a:solidFill>
                  <a:srgbClr val="6CB255"/>
                </a:solidFill>
              </a:defRPr>
            </a:lvl1pPr>
          </a:lstStyle>
          <a:p>
            <a:r>
              <a:rPr lang="en-US" dirty="0"/>
              <a:t>Click to edit</a:t>
            </a:r>
          </a:p>
        </p:txBody>
      </p:sp>
      <p:sp>
        <p:nvSpPr>
          <p:cNvPr id="5" name="Date Placeholder 4"/>
          <p:cNvSpPr>
            <a:spLocks noGrp="1"/>
          </p:cNvSpPr>
          <p:nvPr>
            <p:ph type="dt" sz="half" idx="10"/>
          </p:nvPr>
        </p:nvSpPr>
        <p:spPr/>
        <p:txBody>
          <a:bodyPr/>
          <a:lstStyle/>
          <a:p>
            <a:fld id="{79B19C71-EC74-44AF-B27E-FC7DC3C3A61D}" type="datetime4">
              <a:rPr lang="en-US" smtClean="0"/>
              <a:pPr/>
              <a:t>February 23, 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a:p>
        </p:txBody>
      </p:sp>
      <p:sp>
        <p:nvSpPr>
          <p:cNvPr id="9" name="Picture Placeholder 8"/>
          <p:cNvSpPr>
            <a:spLocks noGrp="1"/>
          </p:cNvSpPr>
          <p:nvPr>
            <p:ph type="pic" sz="quarter" idx="13"/>
          </p:nvPr>
        </p:nvSpPr>
        <p:spPr>
          <a:xfrm>
            <a:off x="457199" y="1107618"/>
            <a:ext cx="4031619" cy="4607689"/>
          </a:xfrm>
        </p:spPr>
        <p:txBody>
          <a:bodyPr/>
          <a:lstStyle/>
          <a:p>
            <a:endParaRPr lang="en-US" dirty="0"/>
          </a:p>
        </p:txBody>
      </p:sp>
      <p:sp>
        <p:nvSpPr>
          <p:cNvPr id="11" name="Text Placeholder 10"/>
          <p:cNvSpPr>
            <a:spLocks noGrp="1"/>
          </p:cNvSpPr>
          <p:nvPr>
            <p:ph type="body" sz="quarter" idx="14"/>
          </p:nvPr>
        </p:nvSpPr>
        <p:spPr>
          <a:xfrm>
            <a:off x="4606925" y="1107618"/>
            <a:ext cx="3913188" cy="4607382"/>
          </a:xfrm>
        </p:spPr>
        <p:txBody>
          <a:bodyPr/>
          <a:lstStyle>
            <a:lvl1pPr>
              <a:buClr>
                <a:schemeClr val="tx2">
                  <a:lumMod val="60000"/>
                  <a:lumOff val="40000"/>
                </a:schemeClr>
              </a:buClr>
              <a:defRPr>
                <a:solidFill>
                  <a:schemeClr val="tx1"/>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February 23,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457200" y="241326"/>
            <a:ext cx="8062912" cy="659535"/>
          </a:xfrm>
        </p:spPr>
        <p:txBody>
          <a:bodyPr/>
          <a:lstStyle>
            <a:lvl1pPr>
              <a:defRPr>
                <a:solidFill>
                  <a:srgbClr val="6CB255"/>
                </a:solidFill>
              </a:defRPr>
            </a:lvl1p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a:lstStyle/>
          <a:p>
            <a:endParaRPr lang="en-US"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buClr>
                <a:schemeClr val="tx2">
                  <a:lumMod val="60000"/>
                  <a:lumOff val="40000"/>
                </a:schemeClr>
              </a:buClr>
              <a:defRPr sz="3200"/>
            </a:lvl1pPr>
            <a:lvl2pPr marL="788670" indent="-514350">
              <a:buClr>
                <a:srgbClr val="6CB255"/>
              </a:buClr>
              <a:buFont typeface="+mj-lt"/>
              <a:buAutoNum type="alphaLcParenR"/>
              <a:defRPr sz="2800"/>
            </a:lvl2pPr>
            <a:lvl3pPr marL="1371600" indent="-457200">
              <a:buClr>
                <a:srgbClr val="6CB255"/>
              </a:buClr>
              <a:buFont typeface="+mj-lt"/>
              <a:buAutoNum type="alphaLcParenR"/>
              <a:defRPr sz="2400"/>
            </a:lvl3pPr>
            <a:lvl4pPr marL="1828800" indent="-457200">
              <a:buClr>
                <a:srgbClr val="6CB255"/>
              </a:buClr>
              <a:buFont typeface="+mj-lt"/>
              <a:buAutoNum type="alphaLcParenR"/>
              <a:defRPr sz="2000"/>
            </a:lvl4pPr>
            <a:lvl5pPr marL="2286000" indent="-457200">
              <a:buClr>
                <a:srgbClr val="6CB255"/>
              </a:buClr>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Clr>
                <a:schemeClr val="tx2">
                  <a:lumMod val="60000"/>
                  <a:lumOff val="40000"/>
                </a:schemeClr>
              </a:buCl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buClr>
                <a:schemeClr val="tx2">
                  <a:lumMod val="60000"/>
                  <a:lumOff val="40000"/>
                </a:schemeClr>
              </a:buClr>
              <a:defRPr/>
            </a:lvl1pPr>
          </a:lstStyle>
          <a:p>
            <a:fld id="{6EAD5615-7F4F-4584-84D5-CC95918C321F}" type="datetime4">
              <a:rPr lang="en-US" smtClean="0"/>
              <a:pPr/>
              <a:t>February 23, 2018</a:t>
            </a:fld>
            <a:endParaRPr lang="en-US"/>
          </a:p>
        </p:txBody>
      </p:sp>
      <p:sp>
        <p:nvSpPr>
          <p:cNvPr id="6" name="Footer Placeholder 5"/>
          <p:cNvSpPr>
            <a:spLocks noGrp="1"/>
          </p:cNvSpPr>
          <p:nvPr>
            <p:ph type="ftr" sz="quarter" idx="11"/>
          </p:nvPr>
        </p:nvSpPr>
        <p:spPr/>
        <p:txBody>
          <a:bodyPr/>
          <a:lstStyle>
            <a:lvl1pPr>
              <a:buClr>
                <a:schemeClr val="tx2">
                  <a:lumMod val="60000"/>
                  <a:lumOff val="40000"/>
                </a:schemeClr>
              </a:buClr>
              <a:defRPr/>
            </a:lvl1pPr>
          </a:lstStyle>
          <a:p>
            <a:endParaRPr lang="en-US"/>
          </a:p>
        </p:txBody>
      </p:sp>
      <p:sp>
        <p:nvSpPr>
          <p:cNvPr id="7" name="Slide Number Placeholder 6"/>
          <p:cNvSpPr>
            <a:spLocks noGrp="1"/>
          </p:cNvSpPr>
          <p:nvPr>
            <p:ph type="sldNum" sz="quarter" idx="12"/>
          </p:nvPr>
        </p:nvSpPr>
        <p:spPr/>
        <p:txBody>
          <a:bodyPr/>
          <a:lstStyle>
            <a:lvl1pPr>
              <a:buClr>
                <a:schemeClr val="tx2">
                  <a:lumMod val="60000"/>
                  <a:lumOff val="40000"/>
                </a:schemeClr>
              </a:buClr>
              <a:defRPr/>
            </a:lvl1pPr>
          </a:lstStyle>
          <a:p>
            <a:fld id="{F38DF745-7D3F-47F4-83A3-874385CFAA69}" type="slidenum">
              <a:rPr lang="en-US" smtClean="0"/>
              <a:pPr/>
              <a:t>‹#›</a:t>
            </a:fld>
            <a:endParaRPr lang="en-US"/>
          </a:p>
        </p:txBody>
      </p:sp>
      <p:sp>
        <p:nvSpPr>
          <p:cNvPr id="9" name="Title 1"/>
          <p:cNvSpPr>
            <a:spLocks noGrp="1"/>
          </p:cNvSpPr>
          <p:nvPr>
            <p:ph type="title"/>
          </p:nvPr>
        </p:nvSpPr>
        <p:spPr>
          <a:xfrm>
            <a:off x="457200" y="241326"/>
            <a:ext cx="8062912" cy="659535"/>
          </a:xfrm>
        </p:spPr>
        <p:txBody>
          <a:bodyPr/>
          <a:lstStyle>
            <a:lvl1pPr>
              <a:buClr>
                <a:schemeClr val="tx2">
                  <a:lumMod val="60000"/>
                  <a:lumOff val="40000"/>
                </a:schemeClr>
              </a:buClr>
              <a:defRPr>
                <a:solidFill>
                  <a:srgbClr val="6CB255"/>
                </a:solidFill>
              </a:defRPr>
            </a:lvl1pPr>
          </a:lstStyle>
          <a:p>
            <a:r>
              <a:rPr lang="en-US" dirty="0"/>
              <a:t>Click to edit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992767"/>
            <a:ext cx="8520600" cy="27368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3778833"/>
            <a:ext cx="8520600" cy="10568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58389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7D0EFEE-2756-4A20-BF2A-63F0A94F99AC}" type="datetime4">
              <a:rPr lang="en-US" smtClean="0"/>
              <a:pPr/>
              <a:t>February 23, 2018</a:t>
            </a:fld>
            <a:endParaRPr lang="en-US"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rot="16200000">
            <a:off x="8044814" y="683895"/>
            <a:ext cx="1315721" cy="365125"/>
          </a:xfrm>
          <a:prstGeom prst="rect">
            <a:avLst/>
          </a:prstGeom>
        </p:spPr>
        <p:txBody>
          <a:bodyPr vert="horz" lIns="91440" tIns="45720" rIns="91440" bIns="45720" rtlCol="0" anchor="ctr"/>
          <a:lstStyle>
            <a:lvl1pPr algn="r">
              <a:defRPr sz="2400" b="1">
                <a:solidFill>
                  <a:srgbClr val="FFFFFF"/>
                </a:solidFill>
              </a:defRPr>
            </a:lvl1pPr>
          </a:lstStyle>
          <a:p>
            <a:fld id="{F38DF745-7D3F-47F4-83A3-874385CFAA6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16" r:id="rId1"/>
    <p:sldLayoutId id="2147483914" r:id="rId2"/>
    <p:sldLayoutId id="2147483920" r:id="rId3"/>
    <p:sldLayoutId id="2147483913" r:id="rId4"/>
    <p:sldLayoutId id="2147483921" r:id="rId5"/>
  </p:sldLayoutIdLst>
  <p:hf sldNum="0" hdr="0" ftr="0" dt="0"/>
  <p:txStyles>
    <p:titleStyle>
      <a:lvl1pPr algn="l" defTabSz="914400" rtl="0" eaLnBrk="1" latinLnBrk="0" hangingPunct="1">
        <a:spcBef>
          <a:spcPct val="0"/>
        </a:spcBef>
        <a:buNone/>
        <a:defRPr sz="2400" kern="1200" cap="all" spc="-60" baseline="0">
          <a:solidFill>
            <a:srgbClr val="6CB255"/>
          </a:solidFill>
          <a:latin typeface="+mj-lt"/>
          <a:ea typeface="+mj-ea"/>
          <a:cs typeface="+mj-cs"/>
        </a:defRPr>
      </a:lvl1pPr>
    </p:titleStyle>
    <p:bodyStyle>
      <a:lvl1pPr marL="0" indent="0" algn="l" defTabSz="914400" rtl="0" eaLnBrk="1" latinLnBrk="0" hangingPunct="1">
        <a:spcBef>
          <a:spcPct val="20000"/>
        </a:spcBef>
        <a:spcAft>
          <a:spcPts val="600"/>
        </a:spcAft>
        <a:buClr>
          <a:srgbClr val="6CB255"/>
        </a:buClr>
        <a:buFont typeface="Arial" pitchFamily="34" charset="0"/>
        <a:buNone/>
        <a:defRPr sz="2000" b="0" kern="1200">
          <a:solidFill>
            <a:schemeClr val="tx1"/>
          </a:solidFill>
          <a:latin typeface="+mn-lt"/>
          <a:ea typeface="+mn-ea"/>
          <a:cs typeface="+mn-cs"/>
        </a:defRPr>
      </a:lvl1pPr>
      <a:lvl2pPr marL="457200" indent="-182880" algn="l" defTabSz="914400" rtl="0" eaLnBrk="1" latinLnBrk="0" hangingPunct="1">
        <a:spcBef>
          <a:spcPct val="20000"/>
        </a:spcBef>
        <a:buClr>
          <a:srgbClr val="6CB255"/>
        </a:buClr>
        <a:buFont typeface="Arial" pitchFamily="34" charset="0"/>
        <a:buChar char="•"/>
        <a:defRPr sz="2000" kern="1200">
          <a:solidFill>
            <a:srgbClr val="000000"/>
          </a:solidFill>
          <a:latin typeface="+mn-lt"/>
          <a:ea typeface="+mn-ea"/>
          <a:cs typeface="+mn-cs"/>
        </a:defRPr>
      </a:lvl2pPr>
      <a:lvl3pPr marL="1143000" indent="-228600" algn="l" defTabSz="914400" rtl="0" eaLnBrk="1" latinLnBrk="0" hangingPunct="1">
        <a:spcBef>
          <a:spcPct val="20000"/>
        </a:spcBef>
        <a:buClr>
          <a:srgbClr val="6CB255"/>
        </a:buClr>
        <a:buFont typeface="Arial" pitchFamily="34" charset="0"/>
        <a:buChar char="•"/>
        <a:defRPr sz="1800" kern="1200">
          <a:solidFill>
            <a:srgbClr val="000000"/>
          </a:solidFill>
          <a:latin typeface="+mn-lt"/>
          <a:ea typeface="+mn-ea"/>
          <a:cs typeface="+mn-cs"/>
        </a:defRPr>
      </a:lvl3pPr>
      <a:lvl4pPr marL="1600200" indent="-228600" algn="l" defTabSz="914400" rtl="0" eaLnBrk="1" latinLnBrk="0" hangingPunct="1">
        <a:spcBef>
          <a:spcPct val="20000"/>
        </a:spcBef>
        <a:buClr>
          <a:srgbClr val="6CB255"/>
        </a:buClr>
        <a:buFont typeface="Arial" pitchFamily="34" charset="0"/>
        <a:buChar char="•"/>
        <a:defRPr sz="1800" kern="1200">
          <a:solidFill>
            <a:srgbClr val="000000"/>
          </a:solidFill>
          <a:latin typeface="+mn-lt"/>
          <a:ea typeface="+mn-ea"/>
          <a:cs typeface="+mn-cs"/>
        </a:defRPr>
      </a:lvl4pPr>
      <a:lvl5pPr marL="2057400" indent="-228600" algn="l" defTabSz="914400" rtl="0" eaLnBrk="1" latinLnBrk="0" hangingPunct="1">
        <a:spcBef>
          <a:spcPct val="20000"/>
        </a:spcBef>
        <a:buClr>
          <a:srgbClr val="6CB255"/>
        </a:buClr>
        <a:buFont typeface="Arial" pitchFamily="34" charset="0"/>
        <a:buChar char="•"/>
        <a:defRPr sz="1800" kern="1200" baseline="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open-sourceinstructionalmaterials@tea.texas.gov"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Texas Education Agency&#10;Advanced Placement&#10;Macroeconomics for AP Courses&#10;PowerPoint Slides"/>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22443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11.8</a:t>
            </a:r>
          </a:p>
        </p:txBody>
      </p:sp>
      <p:pic>
        <p:nvPicPr>
          <p:cNvPr id="2" name="Picture Placeholder 1" descr="A graph is shown plotting Aggregate Expenditure along the y-axis and Real GDP (Y) along the x-axis. The y-axis has tick marks noted at $2000, $4000, $6000, $8000, and $10,000. The x-axis also has tick marks noting these same increments. A line extends from slightly above the origin, upward and to the right, and has dots marking every $1000 on average. This line is labeled Consumption functio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7359" r="-37359"/>
          <a:stretch>
            <a:fillRect/>
          </a:stretch>
        </p:blipFill>
        <p:spPr/>
      </p:pic>
      <p:sp>
        <p:nvSpPr>
          <p:cNvPr id="7" name="Text Placeholder 6"/>
          <p:cNvSpPr>
            <a:spLocks noGrp="1"/>
          </p:cNvSpPr>
          <p:nvPr>
            <p:ph type="body" sz="quarter" idx="14"/>
          </p:nvPr>
        </p:nvSpPr>
        <p:spPr/>
        <p:txBody>
          <a:bodyPr>
            <a:noAutofit/>
          </a:bodyPr>
          <a:lstStyle/>
          <a:p>
            <a:r>
              <a:rPr lang="en-US" sz="1400" b="1" dirty="0">
                <a:solidFill>
                  <a:srgbClr val="6CB255"/>
                </a:solidFill>
              </a:rPr>
              <a:t>The Consumption Function</a:t>
            </a:r>
          </a:p>
          <a:p>
            <a:r>
              <a:rPr lang="en-US" sz="1400" dirty="0"/>
              <a:t>In the expenditure-output model, how does consumption increase with the level of national income? Output on the horizontal axis is conceptually the same as national income because the value of all final output produced and sold must be income to someone, somewhere in the economy. At a national income level of zero, $600 is consumed. Then, each time income rises by $1,000, consumption rises by $800, because, in this example, the marginal propensity to consume is 0.8.</a:t>
            </a:r>
          </a:p>
        </p:txBody>
      </p:sp>
    </p:spTree>
    <p:extLst>
      <p:ext uri="{BB962C8B-B14F-4D97-AF65-F5344CB8AC3E}">
        <p14:creationId xmlns:p14="http://schemas.microsoft.com/office/powerpoint/2010/main" val="1432026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11.9</a:t>
            </a:r>
          </a:p>
        </p:txBody>
      </p:sp>
      <p:pic>
        <p:nvPicPr>
          <p:cNvPr id="2" name="Picture Placeholder 1" descr="A graph is shown plotting Aggregate Expenditure along the y-axis and Real GDP (Y) along the x-axis. The y-axis has tick marks noted at $2000, $4000, $6000, $8000, and $10,000. The x-axis also has tick marks noting these same increments. A horizontal line extends from the y-axis to the right at the value of $500 and is labeled Investment functio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8035" r="-28035"/>
          <a:stretch>
            <a:fillRect/>
          </a:stretch>
        </p:blipFill>
        <p:spPr/>
      </p:pic>
      <p:sp>
        <p:nvSpPr>
          <p:cNvPr id="7" name="Text Placeholder 6"/>
          <p:cNvSpPr>
            <a:spLocks noGrp="1"/>
          </p:cNvSpPr>
          <p:nvPr>
            <p:ph type="body" sz="quarter" idx="14"/>
          </p:nvPr>
        </p:nvSpPr>
        <p:spPr/>
        <p:txBody>
          <a:bodyPr>
            <a:noAutofit/>
          </a:bodyPr>
          <a:lstStyle/>
          <a:p>
            <a:r>
              <a:rPr lang="en-US" sz="1400" b="1" dirty="0">
                <a:solidFill>
                  <a:srgbClr val="6CB255"/>
                </a:solidFill>
              </a:rPr>
              <a:t>The Investment Function</a:t>
            </a:r>
          </a:p>
          <a:p>
            <a:r>
              <a:rPr lang="en-US" sz="1400" dirty="0"/>
              <a:t>The investment function is drawn as a flat line because investment is based on interest rates and expectations about the future, and so it does not change with the level of current national income. In this example, investment expenditures are at a level of 500. However, changes in factors such as technological opportunities, expectations about near-term economic growth, and interest rates would all cause the investment function to shift upward or downward.</a:t>
            </a:r>
          </a:p>
        </p:txBody>
      </p:sp>
    </p:spTree>
    <p:extLst>
      <p:ext uri="{BB962C8B-B14F-4D97-AF65-F5344CB8AC3E}">
        <p14:creationId xmlns:p14="http://schemas.microsoft.com/office/powerpoint/2010/main" val="588024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11.10</a:t>
            </a:r>
          </a:p>
        </p:txBody>
      </p:sp>
      <p:pic>
        <p:nvPicPr>
          <p:cNvPr id="2" name="Picture Placeholder 1" descr="A graph is shown plotting Aggregate Expenditure along the y-axis and Real GDP (Y) along the x-axis. The y-axis has tick marks noted at $2000, $4000, $6000, $8000, and $10,000. The x-axis also has tick marks noting these same increments. A horizontal line extends from the y-axis to the right at the value of $1300 and is labeled Government spendin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0655" r="-30655"/>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The Government Spending Function</a:t>
            </a:r>
          </a:p>
          <a:p>
            <a:r>
              <a:rPr lang="en-US" sz="1500" dirty="0"/>
              <a:t>The level of government spending is determined by political factors, not by the level of real GDP in a given year. Thus, government spending is drawn as a horizontal line. In this example, government spending is at a level of $1,300. Congressional decisions to increase government spending cause this horizontal line to shift upward whereas decisions to reduce spending would cause it to shift downward.</a:t>
            </a:r>
          </a:p>
        </p:txBody>
      </p:sp>
    </p:spTree>
    <p:extLst>
      <p:ext uri="{BB962C8B-B14F-4D97-AF65-F5344CB8AC3E}">
        <p14:creationId xmlns:p14="http://schemas.microsoft.com/office/powerpoint/2010/main" val="1291114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11.11</a:t>
            </a:r>
          </a:p>
        </p:txBody>
      </p:sp>
      <p:pic>
        <p:nvPicPr>
          <p:cNvPr id="2" name="Picture Placeholder 1" descr="A graph is shown plotting Aggregate Expenditure along the y-axis and Real GDP (Y) along the x-axis. The y-axis has tick marks noted at $2000, $4000, $6000, $8000, and $10,000. The x-axis also has tick marks noting these same increments. A line extends from slightly above the origin, upward and to the right, and has dots marking every $1000 on average. This line is labeled Consumption before taxes. Another line with similar dots extends from the same point but at a slightly lesser slope and is labeled Consumption after taxe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9192" r="-39192"/>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The Consumption Function before and after Taxes</a:t>
            </a:r>
          </a:p>
          <a:p>
            <a:r>
              <a:rPr lang="en-US" sz="1600" dirty="0"/>
              <a:t>The upper line repeats the consumption function from </a:t>
            </a:r>
            <a:r>
              <a:rPr lang="en-US" sz="1600" b="1" dirty="0">
                <a:solidFill>
                  <a:srgbClr val="6CB255"/>
                </a:solidFill>
              </a:rPr>
              <a:t>Figure 11.8</a:t>
            </a:r>
            <a:r>
              <a:rPr lang="en-US" sz="1600" dirty="0"/>
              <a:t>. The lower line shows the consumption function if taxes must first be paid on income, and then consumption is based on after-tax income.</a:t>
            </a:r>
          </a:p>
        </p:txBody>
      </p:sp>
    </p:spTree>
    <p:extLst>
      <p:ext uri="{BB962C8B-B14F-4D97-AF65-F5344CB8AC3E}">
        <p14:creationId xmlns:p14="http://schemas.microsoft.com/office/powerpoint/2010/main" val="367136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11.12</a:t>
            </a:r>
          </a:p>
        </p:txBody>
      </p:sp>
      <p:pic>
        <p:nvPicPr>
          <p:cNvPr id="2" name="Picture Placeholder 1" descr="Two graphs are shown plotting Aggregate Expenditure along the y-axis and Real GDP (Y) along the x-axis. The y-axis has tick marks noted at $2000, $4000, $6000, $8000, and $10,000. The x-axis also has tick marks noting these same increments. The left graph, titled The export function, has a horizontal line extending from the y-axis to the right at the value of $840. A horizontal line extends from the y-axis to the right at the value of $1300 and is labeled Government spending. The graph on the right, labeled The import function, also has tick marks for -$2000 and -$4000 on the y-axis. As Real GDP increases, Aggregate Expenditure decrease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6870" r="-6870"/>
          <a:stretch>
            <a:fillRect/>
          </a:stretch>
        </p:blipFill>
        <p:spPr>
          <a:xfrm>
            <a:off x="457199" y="988700"/>
            <a:ext cx="8062913" cy="3500071"/>
          </a:xfrm>
        </p:spPr>
      </p:pic>
      <p:sp>
        <p:nvSpPr>
          <p:cNvPr id="7" name="Text Placeholder 6"/>
          <p:cNvSpPr>
            <a:spLocks noGrp="1"/>
          </p:cNvSpPr>
          <p:nvPr>
            <p:ph type="body" sz="quarter" idx="14"/>
          </p:nvPr>
        </p:nvSpPr>
        <p:spPr>
          <a:xfrm>
            <a:off x="457200" y="4673161"/>
            <a:ext cx="8062912" cy="1166382"/>
          </a:xfrm>
        </p:spPr>
        <p:txBody>
          <a:bodyPr>
            <a:noAutofit/>
          </a:bodyPr>
          <a:lstStyle/>
          <a:p>
            <a:r>
              <a:rPr lang="en-US" sz="1300" b="1" dirty="0">
                <a:solidFill>
                  <a:srgbClr val="6CB255"/>
                </a:solidFill>
              </a:rPr>
              <a:t>The Export and Import Functions</a:t>
            </a:r>
          </a:p>
          <a:p>
            <a:pPr marL="342900" indent="-342900">
              <a:buAutoNum type="alphaLcParenBoth"/>
            </a:pPr>
            <a:r>
              <a:rPr lang="en-US" sz="1300" dirty="0"/>
              <a:t>The export function is drawn as a horizontal line because exports are determined by the buying power of other countries and thus do not change with the size of the domestic economy. In this example, exports are set at $840. However, exports can shift upward or downward, depending on buying patterns in other countries.</a:t>
            </a:r>
          </a:p>
          <a:p>
            <a:pPr marL="342900" indent="-342900">
              <a:buAutoNum type="alphaLcParenBoth"/>
            </a:pPr>
            <a:r>
              <a:rPr lang="en-US" sz="1300" dirty="0"/>
              <a:t>The import function is drawn in negative territory because expenditures on imported products are subtracted from expenditures in the domestic economy. In this example, the marginal propensity to import is 0.1, so imports are calculated by multiplying the level of income by –0.1.</a:t>
            </a:r>
          </a:p>
        </p:txBody>
      </p:sp>
    </p:spTree>
    <p:extLst>
      <p:ext uri="{BB962C8B-B14F-4D97-AF65-F5344CB8AC3E}">
        <p14:creationId xmlns:p14="http://schemas.microsoft.com/office/powerpoint/2010/main" val="3743746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11.13</a:t>
            </a:r>
          </a:p>
        </p:txBody>
      </p:sp>
      <p:pic>
        <p:nvPicPr>
          <p:cNvPr id="2" name="Picture Placeholder 1" descr="A graph is shown plotting Aggregate Expenditure along the y-axis and Real GDP (Y) along the x-axis. The y-axis has tick marks noted at $2000, $4000, $6000, $8000, and $10,000. The x-axis also has tick marks noting these same increments. A line extends from the origin, upward and to the right at 45 degrees. Another line extends from around $3000 on the y-axis, and intersects the other line when Aggregate expenditure and Real GDP both equal $6000."/>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2260" r="-22260"/>
          <a:stretch>
            <a:fillRect/>
          </a:stretch>
        </p:blipFill>
        <p:spPr/>
      </p:pic>
      <p:sp>
        <p:nvSpPr>
          <p:cNvPr id="7" name="Text Placeholder 6"/>
          <p:cNvSpPr>
            <a:spLocks noGrp="1"/>
          </p:cNvSpPr>
          <p:nvPr>
            <p:ph type="body" sz="quarter" idx="14"/>
          </p:nvPr>
        </p:nvSpPr>
        <p:spPr/>
        <p:txBody>
          <a:bodyPr>
            <a:noAutofit/>
          </a:bodyPr>
          <a:lstStyle/>
          <a:p>
            <a:r>
              <a:rPr lang="en-US" sz="1400" b="1" dirty="0">
                <a:solidFill>
                  <a:srgbClr val="6CB255"/>
                </a:solidFill>
              </a:rPr>
              <a:t>A Keynesian Cross Diagram</a:t>
            </a:r>
          </a:p>
          <a:p>
            <a:r>
              <a:rPr lang="en-US" sz="1400" dirty="0"/>
              <a:t>Each combination of national income and aggregate expenditure—after-tax consumption, government spending, investment, exports, and imports—is graphed. Equilibrium occurs when aggregate expenditure is equal to national income. This occurs where the aggregate expenditure schedule crosses the 45° line, at a real GDP of $6,000. Potential GDP in this example is $7,000, so equilibrium is occurring at a level of output or real GDP below the potential GDP level.</a:t>
            </a:r>
          </a:p>
        </p:txBody>
      </p:sp>
    </p:spTree>
    <p:extLst>
      <p:ext uri="{BB962C8B-B14F-4D97-AF65-F5344CB8AC3E}">
        <p14:creationId xmlns:p14="http://schemas.microsoft.com/office/powerpoint/2010/main" val="3791925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11.14</a:t>
            </a:r>
          </a:p>
        </p:txBody>
      </p:sp>
      <p:pic>
        <p:nvPicPr>
          <p:cNvPr id="2" name="Picture Placeholder 1" descr="A graph is shown plotting Aggregate Expenditure on the y-axis and Real GDP on the x-axis. A line extends from the origin at a 45 degree angle. At point L, output is less than aggregate expenditure. At point H, output is greater than aggregate expenditur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2146" r="-42146"/>
          <a:stretch>
            <a:fillRect/>
          </a:stretch>
        </p:blipFill>
        <p:spPr/>
      </p:pic>
      <p:sp>
        <p:nvSpPr>
          <p:cNvPr id="7" name="Text Placeholder 6"/>
          <p:cNvSpPr>
            <a:spLocks noGrp="1"/>
          </p:cNvSpPr>
          <p:nvPr>
            <p:ph type="body" sz="quarter" idx="14"/>
          </p:nvPr>
        </p:nvSpPr>
        <p:spPr/>
        <p:txBody>
          <a:bodyPr>
            <a:noAutofit/>
          </a:bodyPr>
          <a:lstStyle/>
          <a:p>
            <a:r>
              <a:rPr lang="en-US" sz="1300" b="1" dirty="0">
                <a:solidFill>
                  <a:srgbClr val="6CB255"/>
                </a:solidFill>
              </a:rPr>
              <a:t>Equilibrium in the Keynesian Cross Diagram</a:t>
            </a:r>
          </a:p>
          <a:p>
            <a:r>
              <a:rPr lang="en-US" sz="1300" dirty="0"/>
              <a:t>If output is above the equilibrium level, at H, then the real output is greater than the aggregate expenditure in the economy. This pattern cannot hold, because it would means goods are produced, but are piling up unsold. If output is below the equilibrium level, at L, then aggregate expenditure is greater than output. This pattern cannot hold either, because it means spending exceeds the number of goods being produced. Only point E can be at equilibrium, where output, or national income and aggregate expenditure, are equal. Equilibrium (E) must lie on the 45° line, which is the set of points where national income and aggregate expenditure are equal.</a:t>
            </a:r>
          </a:p>
        </p:txBody>
      </p:sp>
    </p:spTree>
    <p:extLst>
      <p:ext uri="{BB962C8B-B14F-4D97-AF65-F5344CB8AC3E}">
        <p14:creationId xmlns:p14="http://schemas.microsoft.com/office/powerpoint/2010/main" val="3406575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11.15</a:t>
            </a:r>
          </a:p>
        </p:txBody>
      </p:sp>
      <p:pic>
        <p:nvPicPr>
          <p:cNvPr id="2" name="Picture Placeholder 1" descr="Two graphs are shown plotting Aggregate Expenditure in dollars along the y-axis and Real GDP in billions of constant dollars along the x-axis. The y-axis has tick marks noted at $2000, $4000, $6000, $8000, and $10,000. The x-axis also has tick marks noting these same increments. The left graph is a policy to address a recessionary gap, and the right column is a policy to address an inflationary gap."/>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537" r="-1537"/>
          <a:stretch>
            <a:fillRect/>
          </a:stretch>
        </p:blipFill>
        <p:spPr>
          <a:xfrm>
            <a:off x="457199" y="1122386"/>
            <a:ext cx="8062913" cy="3500071"/>
          </a:xfrm>
        </p:spPr>
      </p:pic>
      <p:sp>
        <p:nvSpPr>
          <p:cNvPr id="7" name="Text Placeholder 6"/>
          <p:cNvSpPr>
            <a:spLocks noGrp="1"/>
          </p:cNvSpPr>
          <p:nvPr>
            <p:ph type="body" sz="quarter" idx="14"/>
          </p:nvPr>
        </p:nvSpPr>
        <p:spPr>
          <a:xfrm>
            <a:off x="457200" y="4843982"/>
            <a:ext cx="8062912" cy="1166382"/>
          </a:xfrm>
        </p:spPr>
        <p:txBody>
          <a:bodyPr>
            <a:noAutofit/>
          </a:bodyPr>
          <a:lstStyle/>
          <a:p>
            <a:r>
              <a:rPr lang="en-US" sz="1250" b="1" dirty="0">
                <a:solidFill>
                  <a:srgbClr val="6CB255"/>
                </a:solidFill>
              </a:rPr>
              <a:t>Addressing Recessionary and Inflationary Gaps</a:t>
            </a:r>
          </a:p>
          <a:p>
            <a:pPr marL="342900" indent="-342900">
              <a:buAutoNum type="alphaLcParenBoth"/>
            </a:pPr>
            <a:r>
              <a:rPr lang="en-US" sz="1250" dirty="0"/>
              <a:t>If equilibrium occurs at an output below potential GDP, then a recessionary gap exists. The policy solution to a recessionary gap is to shift the aggregate expenditure schedule up from AE</a:t>
            </a:r>
            <a:r>
              <a:rPr lang="en-US" sz="1250" baseline="-25000" dirty="0"/>
              <a:t>0</a:t>
            </a:r>
            <a:r>
              <a:rPr lang="en-US" sz="1250" dirty="0"/>
              <a:t> to AE</a:t>
            </a:r>
            <a:r>
              <a:rPr lang="en-US" sz="1250" baseline="-25000" dirty="0"/>
              <a:t>1</a:t>
            </a:r>
            <a:r>
              <a:rPr lang="en-US" sz="1250" dirty="0"/>
              <a:t> using policies such as tax cuts or government spending increases. Then, the new equilibrium, E</a:t>
            </a:r>
            <a:r>
              <a:rPr lang="en-US" sz="1250" baseline="-25000" dirty="0"/>
              <a:t>1</a:t>
            </a:r>
            <a:r>
              <a:rPr lang="en-US" sz="1250" dirty="0"/>
              <a:t>, occurs at potential GDP.</a:t>
            </a:r>
          </a:p>
          <a:p>
            <a:pPr marL="342900" indent="-342900">
              <a:buAutoNum type="alphaLcParenBoth"/>
            </a:pPr>
            <a:r>
              <a:rPr lang="en-US" sz="1250" dirty="0"/>
              <a:t>If equilibrium occurs at an output above potential GDP, then an inflationary gap exists. The policy solution to an inflationary gap is to shift the aggregate expenditure schedule down from AE</a:t>
            </a:r>
            <a:r>
              <a:rPr lang="en-US" sz="1250" baseline="-25000" dirty="0"/>
              <a:t>0</a:t>
            </a:r>
            <a:r>
              <a:rPr lang="en-US" sz="1250" dirty="0"/>
              <a:t> to AE</a:t>
            </a:r>
            <a:r>
              <a:rPr lang="en-US" sz="1250" baseline="-25000" dirty="0"/>
              <a:t>1</a:t>
            </a:r>
            <a:r>
              <a:rPr lang="en-US" sz="1250" dirty="0"/>
              <a:t> using policies such as tax increases or spending cuts. Then, the new equilibrium, E</a:t>
            </a:r>
            <a:r>
              <a:rPr lang="en-US" sz="1250" baseline="-25000" dirty="0"/>
              <a:t>1</a:t>
            </a:r>
            <a:r>
              <a:rPr lang="en-US" sz="1250" dirty="0"/>
              <a:t>, occurs at potential GDP.</a:t>
            </a:r>
          </a:p>
        </p:txBody>
      </p:sp>
    </p:spTree>
    <p:extLst>
      <p:ext uri="{BB962C8B-B14F-4D97-AF65-F5344CB8AC3E}">
        <p14:creationId xmlns:p14="http://schemas.microsoft.com/office/powerpoint/2010/main" val="897977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11.16</a:t>
            </a:r>
          </a:p>
        </p:txBody>
      </p:sp>
      <p:pic>
        <p:nvPicPr>
          <p:cNvPr id="2" name="Picture Placeholder 1" descr="A graph is shown. The y-axis is labeled Cumulative Increase in Aggregate Expenditure from Original Increase of $100 in Government Spending. The x-axis is labeled Round. The y-axis has tick marks at 50, 100, 150, 200, and 250. The x-axis has tick marks at 5, 10, 15, 20, 25, 30, and 35. A line extends steeply upward from the origin and begins leveling off at 100, and even more at 150, then becomes almost completely level around 200 and continues approaching 250 as x approaches infinit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721" r="-5721"/>
          <a:stretch>
            <a:fillRect/>
          </a:stretch>
        </p:blipFill>
        <p:spPr/>
      </p:pic>
      <p:sp>
        <p:nvSpPr>
          <p:cNvPr id="7" name="Text Placeholder 6"/>
          <p:cNvSpPr>
            <a:spLocks noGrp="1"/>
          </p:cNvSpPr>
          <p:nvPr>
            <p:ph type="body" sz="quarter" idx="14"/>
          </p:nvPr>
        </p:nvSpPr>
        <p:spPr/>
        <p:txBody>
          <a:bodyPr>
            <a:noAutofit/>
          </a:bodyPr>
          <a:lstStyle/>
          <a:p>
            <a:r>
              <a:rPr lang="en-US" sz="1300" b="1" dirty="0">
                <a:solidFill>
                  <a:srgbClr val="6CB255"/>
                </a:solidFill>
              </a:rPr>
              <a:t>The Multiplier Effect</a:t>
            </a:r>
          </a:p>
          <a:p>
            <a:r>
              <a:rPr lang="en-US" sz="1300" dirty="0"/>
              <a:t>An original increase of government spending of $100 causes a rise in aggregate expenditure of $100. But that $100 is income to others in the economy, and after they save, pay taxes, and buy imports, they spend $53 of that $100 in a second round. In turn, that $53 is income to others. Thus, the original government spending of $100 is multiplied by these cycles of spending, but the impact of each successive cycle gets smaller and smaller. Given the numbers in this example, the original government spending increase of $100 raises aggregate expenditure by $213; therefore, the multiplier in this example is $213/$100 = 2.13.</a:t>
            </a:r>
          </a:p>
        </p:txBody>
      </p:sp>
    </p:spTree>
    <p:extLst>
      <p:ext uri="{BB962C8B-B14F-4D97-AF65-F5344CB8AC3E}">
        <p14:creationId xmlns:p14="http://schemas.microsoft.com/office/powerpoint/2010/main" val="2579791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11.17</a:t>
            </a:r>
          </a:p>
        </p:txBody>
      </p:sp>
      <p:pic>
        <p:nvPicPr>
          <p:cNvPr id="2" name="Picture Placeholder 1" descr="Two graphs are shown plotting Aggregate Expenditure in dollars along the y-axis and Real GDP in billions of constant dollars along the x-axis. The y-axis has tick marks noted at $200, $400, $600, $800, and $1000. The x-axis has tick marks noting 200, 400, 600, 700, 800, and 1000. A line extends from the origin at a 45 degree angle upward and to the right. A vertical line extends from 800 on the x-axis and is labeled Potential GDP. The recessionary gap is the space between 700 and 800 on the x-axi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5985" r="-45985"/>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The Multiplier Effect in an Expenditure-Output Model</a:t>
            </a:r>
          </a:p>
          <a:p>
            <a:r>
              <a:rPr lang="en-US" sz="1600" dirty="0"/>
              <a:t>The power of the multiplier effect is that an increase in expenditure has a larger increase on the equilibrium output. The increase in expenditure is the vertical increase from AE</a:t>
            </a:r>
            <a:r>
              <a:rPr lang="en-US" sz="1600" baseline="-25000" dirty="0"/>
              <a:t>0</a:t>
            </a:r>
            <a:r>
              <a:rPr lang="en-US" sz="1600" dirty="0"/>
              <a:t> to AE</a:t>
            </a:r>
            <a:r>
              <a:rPr lang="en-US" sz="1600" baseline="-25000" dirty="0"/>
              <a:t>1</a:t>
            </a:r>
            <a:r>
              <a:rPr lang="en-US" sz="1600" dirty="0"/>
              <a:t>. However, the increase in equilibrium output, shown on the horizontal axis, is clearly larger.</a:t>
            </a:r>
          </a:p>
        </p:txBody>
      </p:sp>
    </p:spTree>
    <p:extLst>
      <p:ext uri="{BB962C8B-B14F-4D97-AF65-F5344CB8AC3E}">
        <p14:creationId xmlns:p14="http://schemas.microsoft.com/office/powerpoint/2010/main" val="4175243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4"/>
          </p:nvPr>
        </p:nvSpPr>
        <p:spPr>
          <a:xfrm>
            <a:off x="498872" y="2451961"/>
            <a:ext cx="8062912" cy="3598783"/>
          </a:xfrm>
          <a:effectLst>
            <a:reflection endPos="0" dir="5400000" sy="-100000" algn="bl" rotWithShape="0"/>
          </a:effectLst>
        </p:spPr>
        <p:txBody>
          <a:bodyPr anchor="ctr">
            <a:noAutofit/>
          </a:bodyPr>
          <a:lstStyle/>
          <a:p>
            <a:pPr algn="just"/>
            <a:r>
              <a:rPr lang="en-US" sz="1600" dirty="0">
                <a:solidFill>
                  <a:schemeClr val="tx1"/>
                </a:solidFill>
              </a:rPr>
              <a:t>This instructional material is provided through a Texas Education Agency (TEA) initiative to provide high-quality open-source instructional materials to districts free of charge. It was created by OpenStax under a contract with the TEA. For more detail on the initiative, its funding, and this overall project, please see the textbook preface.</a:t>
            </a:r>
          </a:p>
          <a:p>
            <a:pPr algn="just"/>
            <a:r>
              <a:rPr lang="en-US" sz="1600" dirty="0">
                <a:solidFill>
                  <a:schemeClr val="tx1"/>
                </a:solidFill>
              </a:rPr>
              <a:t> </a:t>
            </a:r>
          </a:p>
          <a:p>
            <a:pPr algn="just"/>
            <a:r>
              <a:rPr lang="en-US" sz="1600" dirty="0">
                <a:solidFill>
                  <a:schemeClr val="tx1"/>
                </a:solidFill>
              </a:rPr>
              <a:t>The images within this PowerPoint file are intended for classroom use and other educational applications. </a:t>
            </a:r>
          </a:p>
          <a:p>
            <a:pPr algn="just"/>
            <a:r>
              <a:rPr lang="en-US" sz="1600" dirty="0">
                <a:solidFill>
                  <a:schemeClr val="tx1"/>
                </a:solidFill>
              </a:rPr>
              <a:t>While all of the images are openly licensed, their sources vary. If reusing, sharing, or redistributing these images, proper attribution must given to the original copyright holder of the material. Credit lines at the end of each image caption indicate the entity or individual to be credited. If an image has no credit line, it is copyrighted by OpenStax and should be attributed to OpenStax, Rice University.</a:t>
            </a:r>
          </a:p>
        </p:txBody>
      </p:sp>
      <p:sp>
        <p:nvSpPr>
          <p:cNvPr id="3" name="Title 4"/>
          <p:cNvSpPr txBox="1">
            <a:spLocks/>
          </p:cNvSpPr>
          <p:nvPr/>
        </p:nvSpPr>
        <p:spPr>
          <a:xfrm>
            <a:off x="498872" y="772083"/>
            <a:ext cx="8062912" cy="659535"/>
          </a:xfrm>
          <a:prstGeom prst="rect">
            <a:avLst/>
          </a:prstGeom>
        </p:spPr>
        <p:txBody>
          <a:bodyPr/>
          <a:lstStyle>
            <a:lvl1pPr algn="l" defTabSz="914400" rtl="0" eaLnBrk="1" latinLnBrk="0" hangingPunct="1">
              <a:spcBef>
                <a:spcPct val="0"/>
              </a:spcBef>
              <a:buNone/>
              <a:defRPr sz="2400" kern="1200" cap="all" spc="-60" baseline="0">
                <a:solidFill>
                  <a:srgbClr val="6CB255"/>
                </a:solidFill>
                <a:latin typeface="+mj-lt"/>
                <a:ea typeface="+mj-ea"/>
                <a:cs typeface="+mj-cs"/>
              </a:defRPr>
            </a:lvl1pPr>
          </a:lstStyle>
          <a:p>
            <a:pPr algn="ctr"/>
            <a:r>
              <a:rPr lang="en-US" sz="3600" dirty="0"/>
              <a:t>Macroeconomics</a:t>
            </a:r>
          </a:p>
        </p:txBody>
      </p:sp>
      <p:sp>
        <p:nvSpPr>
          <p:cNvPr id="6" name="Rectangle 5"/>
          <p:cNvSpPr/>
          <p:nvPr/>
        </p:nvSpPr>
        <p:spPr>
          <a:xfrm>
            <a:off x="497447" y="1474600"/>
            <a:ext cx="8065007" cy="738664"/>
          </a:xfrm>
          <a:prstGeom prst="rect">
            <a:avLst/>
          </a:prstGeom>
        </p:spPr>
        <p:txBody>
          <a:bodyPr wrap="square">
            <a:spAutoFit/>
          </a:bodyPr>
          <a:lstStyle/>
          <a:p>
            <a:pPr algn="ctr"/>
            <a:r>
              <a:rPr lang="en-US" sz="2400" b="1" dirty="0">
                <a:solidFill>
                  <a:srgbClr val="212F62"/>
                </a:solidFill>
              </a:rPr>
              <a:t>Chapter 11 </a:t>
            </a:r>
            <a:r>
              <a:rPr lang="en-US" sz="2400" b="1" dirty="0">
                <a:solidFill>
                  <a:srgbClr val="212F62"/>
                </a:solidFill>
                <a:ea typeface="Arial"/>
                <a:cs typeface="Arial"/>
              </a:rPr>
              <a:t>The Keynesian Perspective</a:t>
            </a:r>
          </a:p>
          <a:p>
            <a:pPr algn="ctr"/>
            <a:r>
              <a:rPr lang="en-US" dirty="0">
                <a:ea typeface="Arial"/>
                <a:cs typeface="Arial"/>
              </a:rPr>
              <a:t>PowerPoint</a:t>
            </a:r>
            <a:r>
              <a:rPr lang="en-US" dirty="0"/>
              <a:t> Image Slideshow</a:t>
            </a:r>
          </a:p>
        </p:txBody>
      </p:sp>
    </p:spTree>
    <p:extLst>
      <p:ext uri="{BB962C8B-B14F-4D97-AF65-F5344CB8AC3E}">
        <p14:creationId xmlns:p14="http://schemas.microsoft.com/office/powerpoint/2010/main" val="3736732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11.18</a:t>
            </a:r>
          </a:p>
        </p:txBody>
      </p:sp>
      <p:pic>
        <p:nvPicPr>
          <p:cNvPr id="2" name="Picture Placeholder 1" descr="The graph shows three aggregate demand curves to represent different zones: the Keynesian zone, intermediate zone, and neoclassical zone. The Keynesian is furthest to the left as well as the lowest; the intermediate zone is the center of the three curves; the neoclassical zone is the furthest to the right as well as the highest."/>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l="-25804" r="-25804"/>
          <a:stretch>
            <a:fillRect/>
          </a:stretch>
        </p:blipFill>
        <p:spPr>
          <a:xfrm>
            <a:off x="457200" y="988700"/>
            <a:ext cx="8062913" cy="3500071"/>
          </a:xfrm>
        </p:spPr>
      </p:pic>
      <p:sp>
        <p:nvSpPr>
          <p:cNvPr id="7" name="Text Placeholder 6"/>
          <p:cNvSpPr>
            <a:spLocks noGrp="1"/>
          </p:cNvSpPr>
          <p:nvPr>
            <p:ph type="body" sz="quarter" idx="14"/>
          </p:nvPr>
        </p:nvSpPr>
        <p:spPr>
          <a:xfrm>
            <a:off x="457200" y="4636026"/>
            <a:ext cx="8062912" cy="1166382"/>
          </a:xfrm>
        </p:spPr>
        <p:txBody>
          <a:bodyPr>
            <a:noAutofit/>
          </a:bodyPr>
          <a:lstStyle/>
          <a:p>
            <a:r>
              <a:rPr lang="en-US" sz="1200" b="1" dirty="0">
                <a:solidFill>
                  <a:srgbClr val="6CB255"/>
                </a:solidFill>
              </a:rPr>
              <a:t>Keynes, Neoclassical, and Intermediate Zones in the Aggregate Supply Curve</a:t>
            </a:r>
          </a:p>
          <a:p>
            <a:r>
              <a:rPr lang="en-US" sz="1200" dirty="0"/>
              <a:t>Near equilibrium Ek, in the Keynesian zone at the far left of the SRAS curve, small shifts in AD, either to the right or to the left, will affect the output level Yk, but do not much affect the price level. In the Keynesian zone, AD largely determines the quantity of output. Near equilibrium En, in the neoclassical zone, at the far right of the SRAS curve, small shifts in aggregate demand, either to the right or to the left, have relatively little effect on the output level Yn, but instead will have a greater effect on the price level. In the neoclassical zone, the near-vertical SRAS curve close to the level of potential GDP, as represented by the long run aggregate supply (LRAS) line, largely determines the quantity of output. In the intermediate zone around equilibrium Ei, movement in aggregate demand to the right increases both the output level and the price level, whereas a movement in aggregate demand to the left decreases both the output level and the price level.</a:t>
            </a:r>
          </a:p>
        </p:txBody>
      </p:sp>
    </p:spTree>
    <p:extLst>
      <p:ext uri="{BB962C8B-B14F-4D97-AF65-F5344CB8AC3E}">
        <p14:creationId xmlns:p14="http://schemas.microsoft.com/office/powerpoint/2010/main" val="126225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11.19</a:t>
            </a:r>
          </a:p>
        </p:txBody>
      </p:sp>
      <p:pic>
        <p:nvPicPr>
          <p:cNvPr id="2" name="Picture Placeholder 1" descr="The graph provides a visual representation of the Phillips curve with a downward-sloping curv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5648" r="-35648"/>
          <a:stretch>
            <a:fillRect/>
          </a:stretch>
        </p:blipFill>
        <p:spPr/>
      </p:pic>
      <p:sp>
        <p:nvSpPr>
          <p:cNvPr id="7" name="Text Placeholder 6"/>
          <p:cNvSpPr>
            <a:spLocks noGrp="1"/>
          </p:cNvSpPr>
          <p:nvPr>
            <p:ph type="body" sz="quarter" idx="14"/>
          </p:nvPr>
        </p:nvSpPr>
        <p:spPr/>
        <p:txBody>
          <a:bodyPr>
            <a:noAutofit/>
          </a:bodyPr>
          <a:lstStyle/>
          <a:p>
            <a:r>
              <a:rPr lang="en-US" sz="1550" b="1" dirty="0">
                <a:solidFill>
                  <a:srgbClr val="6CB255"/>
                </a:solidFill>
              </a:rPr>
              <a:t>A Keynesian Phillips Curve Tradeoff between Unemployment and Inflation</a:t>
            </a:r>
          </a:p>
          <a:p>
            <a:r>
              <a:rPr lang="en-US" sz="1550" dirty="0"/>
              <a:t>A Phillips curve illustrates a tradeoff between the unemployment rate and the inflation rate; if one is higher, the other must be lower. For example, point A illustrates an inflation rate of 5 percent and an unemployment rate of 4 percent. If the government attempts to reduce inflation to 2 percent, then it will experience a rise in unemployment to 7 percent, as shown at point B.</a:t>
            </a:r>
          </a:p>
        </p:txBody>
      </p:sp>
    </p:spTree>
    <p:extLst>
      <p:ext uri="{BB962C8B-B14F-4D97-AF65-F5344CB8AC3E}">
        <p14:creationId xmlns:p14="http://schemas.microsoft.com/office/powerpoint/2010/main" val="1782915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11.20</a:t>
            </a:r>
          </a:p>
        </p:txBody>
      </p:sp>
      <p:pic>
        <p:nvPicPr>
          <p:cNvPr id="2" name="Picture Placeholder 1" descr="The Phillips Curve shows a clear negative relationship between the unemployment rate and the inflation rate over the period 1960-69."/>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6576" r="-46576"/>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The Phillips Curve from 1960–1969</a:t>
            </a:r>
          </a:p>
          <a:p>
            <a:r>
              <a:rPr lang="en-US" sz="1600" dirty="0"/>
              <a:t>This chart shows the negative relationship between unemployment and inflation.</a:t>
            </a:r>
          </a:p>
        </p:txBody>
      </p:sp>
    </p:spTree>
    <p:extLst>
      <p:ext uri="{BB962C8B-B14F-4D97-AF65-F5344CB8AC3E}">
        <p14:creationId xmlns:p14="http://schemas.microsoft.com/office/powerpoint/2010/main" val="3725251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11.21</a:t>
            </a:r>
          </a:p>
        </p:txBody>
      </p:sp>
      <p:pic>
        <p:nvPicPr>
          <p:cNvPr id="2" name="Picture Placeholder 1" descr="The tradeoff between unemployment and inflation appeared to break down during the 1970s as the Phillips Curve shifted out to the right, meaning a given unemployment rate corresponds to a variety of rates of inflation and vice versa."/>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6576" r="-46576"/>
          <a:stretch>
            <a:fillRect/>
          </a:stretch>
        </p:blipFill>
        <p:spPr/>
      </p:pic>
      <p:sp>
        <p:nvSpPr>
          <p:cNvPr id="7" name="Text Placeholder 6"/>
          <p:cNvSpPr>
            <a:spLocks noGrp="1"/>
          </p:cNvSpPr>
          <p:nvPr>
            <p:ph type="body" sz="quarter" idx="14"/>
          </p:nvPr>
        </p:nvSpPr>
        <p:spPr/>
        <p:txBody>
          <a:bodyPr>
            <a:normAutofit/>
          </a:bodyPr>
          <a:lstStyle/>
          <a:p>
            <a:r>
              <a:rPr lang="nl-NL" sz="1600" b="1" dirty="0">
                <a:solidFill>
                  <a:srgbClr val="6CB255"/>
                </a:solidFill>
              </a:rPr>
              <a:t>U.S. Phillips Curve, 1960–1979</a:t>
            </a:r>
          </a:p>
          <a:p>
            <a:r>
              <a:rPr lang="en-US" sz="1600" dirty="0"/>
              <a:t>The tradeoff between unemployment and inflation appeared to break down during the 1970; the Phillips curve has shifted out to the right.</a:t>
            </a:r>
          </a:p>
        </p:txBody>
      </p:sp>
    </p:spTree>
    <p:extLst>
      <p:ext uri="{BB962C8B-B14F-4D97-AF65-F5344CB8AC3E}">
        <p14:creationId xmlns:p14="http://schemas.microsoft.com/office/powerpoint/2010/main" val="1244204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11.22</a:t>
            </a:r>
          </a:p>
        </p:txBody>
      </p:sp>
      <p:pic>
        <p:nvPicPr>
          <p:cNvPr id="2" name="Picture Placeholder 1" descr="The graph shows three possible downward-sloping AD curves, an upward-sloping AS curve, and a vertical, straight potential GDP lin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2778" r="-52778"/>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Fighting Recession and Inflation with Keynesian Policy</a:t>
            </a:r>
          </a:p>
          <a:p>
            <a:r>
              <a:rPr lang="en-US" sz="1500" dirty="0"/>
              <a:t>If an economy is in recession, with an equilibrium at Er, then the Keynesian response is to enact a policy to shift aggregate demand to the right, from ADr toward ADf. If an economy is experiencing inflationary pressures with an equilibrium at Ei, then the Keynesian response is to enact a policy response to shift aggregate demand to the left, from ADi toward ADf.</a:t>
            </a:r>
          </a:p>
        </p:txBody>
      </p:sp>
    </p:spTree>
    <p:extLst>
      <p:ext uri="{BB962C8B-B14F-4D97-AF65-F5344CB8AC3E}">
        <p14:creationId xmlns:p14="http://schemas.microsoft.com/office/powerpoint/2010/main" val="3643499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p:nvPr/>
        </p:nvSpPr>
        <p:spPr>
          <a:xfrm>
            <a:off x="516600" y="1384200"/>
            <a:ext cx="8038500" cy="41535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en" sz="2400" b="1">
                <a:solidFill>
                  <a:srgbClr val="222E65"/>
                </a:solidFill>
                <a:latin typeface="Prompt"/>
                <a:ea typeface="Prompt"/>
                <a:cs typeface="Prompt"/>
                <a:sym typeface="Prompt"/>
              </a:rPr>
              <a:t>Instructional Support Ancillaries for TEA AP</a:t>
            </a:r>
            <a:r>
              <a:rPr lang="en" sz="2400" b="1" baseline="30000">
                <a:solidFill>
                  <a:srgbClr val="222E65"/>
                </a:solidFill>
                <a:latin typeface="Prompt"/>
                <a:ea typeface="Prompt"/>
                <a:cs typeface="Prompt"/>
                <a:sym typeface="Prompt"/>
              </a:rPr>
              <a:t>®</a:t>
            </a:r>
            <a:r>
              <a:rPr lang="en" sz="2400" b="1">
                <a:solidFill>
                  <a:srgbClr val="222E65"/>
                </a:solidFill>
                <a:latin typeface="Prompt"/>
                <a:ea typeface="Prompt"/>
                <a:cs typeface="Prompt"/>
                <a:sym typeface="Prompt"/>
              </a:rPr>
              <a:t> Macroeconomics</a:t>
            </a:r>
            <a:endParaRPr sz="2400" b="1">
              <a:solidFill>
                <a:srgbClr val="222E65"/>
              </a:solidFill>
              <a:latin typeface="Prompt"/>
              <a:ea typeface="Prompt"/>
              <a:cs typeface="Prompt"/>
              <a:sym typeface="Prompt"/>
            </a:endParaRPr>
          </a:p>
          <a:p>
            <a:pPr>
              <a:lnSpc>
                <a:spcPct val="115000"/>
              </a:lnSpc>
              <a:spcBef>
                <a:spcPts val="300"/>
              </a:spcBef>
              <a:buClr>
                <a:schemeClr val="dk1"/>
              </a:buClr>
              <a:buSzPts val="1100"/>
            </a:pPr>
            <a:r>
              <a:rPr lang="en" sz="1100">
                <a:solidFill>
                  <a:schemeClr val="dk1"/>
                </a:solidFill>
                <a:latin typeface="Prompt"/>
                <a:ea typeface="Prompt"/>
                <a:cs typeface="Prompt"/>
                <a:sym typeface="Prompt"/>
              </a:rPr>
              <a:t>The following materials are available to support instruction of TEA AP</a:t>
            </a:r>
            <a:r>
              <a:rPr lang="en" sz="1100" baseline="30000">
                <a:solidFill>
                  <a:schemeClr val="dk1"/>
                </a:solidFill>
                <a:latin typeface="Prompt"/>
                <a:ea typeface="Prompt"/>
                <a:cs typeface="Prompt"/>
                <a:sym typeface="Prompt"/>
              </a:rPr>
              <a:t>®</a:t>
            </a:r>
            <a:r>
              <a:rPr lang="en" sz="1100">
                <a:solidFill>
                  <a:schemeClr val="dk1"/>
                </a:solidFill>
                <a:latin typeface="Prompt"/>
                <a:ea typeface="Prompt"/>
                <a:cs typeface="Prompt"/>
                <a:sym typeface="Prompt"/>
              </a:rPr>
              <a:t> Macroeconomics: </a:t>
            </a:r>
            <a:endParaRPr sz="1100" i="1">
              <a:solidFill>
                <a:schemeClr val="dk1"/>
              </a:solidFill>
              <a:latin typeface="Prompt"/>
              <a:ea typeface="Prompt"/>
              <a:cs typeface="Prompt"/>
              <a:sym typeface="Prompt"/>
            </a:endParaRPr>
          </a:p>
          <a:p>
            <a:pPr marL="457200" indent="-298450">
              <a:lnSpc>
                <a:spcPct val="115000"/>
              </a:lnSpc>
              <a:spcBef>
                <a:spcPts val="300"/>
              </a:spcBef>
              <a:buClr>
                <a:schemeClr val="dk1"/>
              </a:buClr>
              <a:buSzPts val="1100"/>
              <a:buFont typeface="Prompt"/>
              <a:buChar char="●"/>
            </a:pPr>
            <a:r>
              <a:rPr lang="en" sz="1100" i="1">
                <a:solidFill>
                  <a:schemeClr val="dk1"/>
                </a:solidFill>
                <a:latin typeface="Prompt"/>
                <a:ea typeface="Prompt"/>
                <a:cs typeface="Prompt"/>
                <a:sym typeface="Prompt"/>
              </a:rPr>
              <a:t>TEA AP</a:t>
            </a:r>
            <a:r>
              <a:rPr lang="en" sz="1100" i="1" baseline="30000">
                <a:solidFill>
                  <a:schemeClr val="dk1"/>
                </a:solidFill>
                <a:latin typeface="Prompt"/>
                <a:ea typeface="Prompt"/>
                <a:cs typeface="Prompt"/>
                <a:sym typeface="Prompt"/>
              </a:rPr>
              <a:t>®</a:t>
            </a:r>
            <a:r>
              <a:rPr lang="en" sz="1100" i="1">
                <a:solidFill>
                  <a:schemeClr val="dk1"/>
                </a:solidFill>
                <a:latin typeface="Prompt"/>
                <a:ea typeface="Prompt"/>
                <a:cs typeface="Prompt"/>
                <a:sym typeface="Prompt"/>
              </a:rPr>
              <a:t> Macroeconomics PowerPoint Slides</a:t>
            </a:r>
            <a:endParaRPr sz="1100" i="1">
              <a:solidFill>
                <a:schemeClr val="dk1"/>
              </a:solidFill>
              <a:latin typeface="Prompt"/>
              <a:ea typeface="Prompt"/>
              <a:cs typeface="Prompt"/>
              <a:sym typeface="Prompt"/>
            </a:endParaRPr>
          </a:p>
          <a:p>
            <a:pPr marL="457200" indent="-298450">
              <a:lnSpc>
                <a:spcPct val="115000"/>
              </a:lnSpc>
              <a:spcBef>
                <a:spcPts val="300"/>
              </a:spcBef>
              <a:buClr>
                <a:schemeClr val="dk1"/>
              </a:buClr>
              <a:buSzPts val="1100"/>
              <a:buFont typeface="Prompt"/>
              <a:buChar char="●"/>
            </a:pPr>
            <a:r>
              <a:rPr lang="en" sz="1100" i="1">
                <a:solidFill>
                  <a:schemeClr val="dk1"/>
                </a:solidFill>
                <a:latin typeface="Prompt"/>
                <a:ea typeface="Prompt"/>
                <a:cs typeface="Prompt"/>
                <a:sym typeface="Prompt"/>
              </a:rPr>
              <a:t>TEA AP</a:t>
            </a:r>
            <a:r>
              <a:rPr lang="en" sz="1100" i="1" baseline="30000">
                <a:solidFill>
                  <a:schemeClr val="dk1"/>
                </a:solidFill>
                <a:latin typeface="Prompt"/>
                <a:ea typeface="Prompt"/>
                <a:cs typeface="Prompt"/>
                <a:sym typeface="Prompt"/>
              </a:rPr>
              <a:t>®</a:t>
            </a:r>
            <a:r>
              <a:rPr lang="en" sz="1100" i="1">
                <a:solidFill>
                  <a:schemeClr val="dk1"/>
                </a:solidFill>
                <a:latin typeface="Prompt"/>
                <a:ea typeface="Prompt"/>
                <a:cs typeface="Prompt"/>
                <a:sym typeface="Prompt"/>
              </a:rPr>
              <a:t> Macroeconomics Instructor’s Solution Manual</a:t>
            </a:r>
            <a:endParaRPr sz="1100" i="1">
              <a:solidFill>
                <a:schemeClr val="dk1"/>
              </a:solidFill>
              <a:latin typeface="Prompt"/>
              <a:ea typeface="Prompt"/>
              <a:cs typeface="Prompt"/>
              <a:sym typeface="Prompt"/>
            </a:endParaRPr>
          </a:p>
          <a:p>
            <a:pPr marL="457200" indent="-298450">
              <a:lnSpc>
                <a:spcPct val="115000"/>
              </a:lnSpc>
              <a:spcBef>
                <a:spcPts val="300"/>
              </a:spcBef>
              <a:buClr>
                <a:schemeClr val="dk1"/>
              </a:buClr>
              <a:buSzPts val="1100"/>
              <a:buFont typeface="Prompt"/>
              <a:buChar char="●"/>
            </a:pPr>
            <a:r>
              <a:rPr lang="en" sz="1100" i="1">
                <a:solidFill>
                  <a:schemeClr val="dk1"/>
                </a:solidFill>
                <a:latin typeface="Prompt"/>
                <a:ea typeface="Prompt"/>
                <a:cs typeface="Prompt"/>
                <a:sym typeface="Prompt"/>
              </a:rPr>
              <a:t>TEA AP</a:t>
            </a:r>
            <a:r>
              <a:rPr lang="en" sz="1100" i="1" baseline="30000">
                <a:solidFill>
                  <a:schemeClr val="dk1"/>
                </a:solidFill>
                <a:latin typeface="Prompt"/>
                <a:ea typeface="Prompt"/>
                <a:cs typeface="Prompt"/>
                <a:sym typeface="Prompt"/>
              </a:rPr>
              <a:t>®</a:t>
            </a:r>
            <a:r>
              <a:rPr lang="en" sz="1100" i="1">
                <a:solidFill>
                  <a:schemeClr val="dk1"/>
                </a:solidFill>
                <a:latin typeface="Prompt"/>
                <a:ea typeface="Prompt"/>
                <a:cs typeface="Prompt"/>
                <a:sym typeface="Prompt"/>
              </a:rPr>
              <a:t> Macroeconomics Alignment Map</a:t>
            </a:r>
            <a:endParaRPr sz="1100" i="1">
              <a:solidFill>
                <a:schemeClr val="dk1"/>
              </a:solidFill>
              <a:latin typeface="Prompt"/>
              <a:ea typeface="Prompt"/>
              <a:cs typeface="Prompt"/>
              <a:sym typeface="Prompt"/>
            </a:endParaRPr>
          </a:p>
          <a:p>
            <a:pPr>
              <a:lnSpc>
                <a:spcPct val="115000"/>
              </a:lnSpc>
              <a:spcBef>
                <a:spcPts val="300"/>
              </a:spcBef>
              <a:buClr>
                <a:schemeClr val="dk1"/>
              </a:buClr>
              <a:buSzPts val="1100"/>
            </a:pPr>
            <a:r>
              <a:rPr lang="en" sz="1100">
                <a:solidFill>
                  <a:schemeClr val="dk1"/>
                </a:solidFill>
                <a:latin typeface="Prompt"/>
                <a:ea typeface="Prompt"/>
                <a:cs typeface="Prompt"/>
                <a:sym typeface="Prompt"/>
              </a:rPr>
              <a:t>If you are an instructor and want to obtain these ancillaries, please use your official school email to send a request to the TEA using the following email address:</a:t>
            </a:r>
            <a:endParaRPr sz="1100">
              <a:solidFill>
                <a:schemeClr val="dk1"/>
              </a:solidFill>
              <a:latin typeface="Prompt"/>
              <a:ea typeface="Prompt"/>
              <a:cs typeface="Prompt"/>
              <a:sym typeface="Prompt"/>
            </a:endParaRPr>
          </a:p>
          <a:p>
            <a:pPr>
              <a:lnSpc>
                <a:spcPct val="115000"/>
              </a:lnSpc>
              <a:spcBef>
                <a:spcPts val="300"/>
              </a:spcBef>
              <a:buClr>
                <a:schemeClr val="dk1"/>
              </a:buClr>
              <a:buSzPts val="1100"/>
            </a:pPr>
            <a:r>
              <a:rPr lang="en" sz="1100" u="sng">
                <a:solidFill>
                  <a:srgbClr val="1155CC"/>
                </a:solidFill>
                <a:latin typeface="Prompt"/>
                <a:ea typeface="Prompt"/>
                <a:cs typeface="Prompt"/>
                <a:sym typeface="Prompt"/>
                <a:hlinkClick r:id="rId3"/>
              </a:rPr>
              <a:t>open-sourceinstructionalmaterials@tea.texas.gov</a:t>
            </a:r>
            <a:endParaRPr sz="1100">
              <a:solidFill>
                <a:schemeClr val="dk1"/>
              </a:solidFill>
              <a:latin typeface="Prompt"/>
              <a:ea typeface="Prompt"/>
              <a:cs typeface="Prompt"/>
              <a:sym typeface="Prompt"/>
            </a:endParaRPr>
          </a:p>
          <a:p>
            <a:pPr>
              <a:lnSpc>
                <a:spcPct val="115000"/>
              </a:lnSpc>
              <a:spcBef>
                <a:spcPts val="300"/>
              </a:spcBef>
              <a:spcAft>
                <a:spcPts val="300"/>
              </a:spcAft>
              <a:buClr>
                <a:schemeClr val="dk1"/>
              </a:buClr>
              <a:buSzPts val="1100"/>
            </a:pPr>
            <a:r>
              <a:rPr lang="en" sz="1100">
                <a:solidFill>
                  <a:schemeClr val="dk1"/>
                </a:solidFill>
                <a:latin typeface="Prompt"/>
                <a:ea typeface="Prompt"/>
                <a:cs typeface="Prompt"/>
                <a:sym typeface="Prompt"/>
              </a:rPr>
              <a:t>Please include information about the title for which you need ancillary materials.</a:t>
            </a:r>
            <a:endParaRPr/>
          </a:p>
        </p:txBody>
      </p:sp>
    </p:spTree>
    <p:extLst>
      <p:ext uri="{BB962C8B-B14F-4D97-AF65-F5344CB8AC3E}">
        <p14:creationId xmlns:p14="http://schemas.microsoft.com/office/powerpoint/2010/main" val="2467730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11.1</a:t>
            </a:r>
          </a:p>
        </p:txBody>
      </p:sp>
      <p:pic>
        <p:nvPicPr>
          <p:cNvPr id="2" name="Picture Placeholder 1" descr="The image shows a “Foreclosure” sign in the foreground and the tops of a couple of houses in the background."/>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l="-11578" r="-11578"/>
          <a:stretch>
            <a:fillRect/>
          </a:stretch>
        </p:blipFill>
        <p:spPr/>
      </p:pic>
      <p:sp>
        <p:nvSpPr>
          <p:cNvPr id="7" name="Text Placeholder 6"/>
          <p:cNvSpPr>
            <a:spLocks noGrp="1"/>
          </p:cNvSpPr>
          <p:nvPr>
            <p:ph type="body" sz="quarter" idx="14"/>
          </p:nvPr>
        </p:nvSpPr>
        <p:spPr/>
        <p:txBody>
          <a:bodyPr>
            <a:noAutofit/>
          </a:bodyPr>
          <a:lstStyle/>
          <a:p>
            <a:pPr>
              <a:lnSpc>
                <a:spcPct val="110000"/>
              </a:lnSpc>
            </a:pPr>
            <a:r>
              <a:rPr lang="en-US" sz="1600" b="1" dirty="0">
                <a:solidFill>
                  <a:srgbClr val="6CB255"/>
                </a:solidFill>
              </a:rPr>
              <a:t>Signs of a Recession</a:t>
            </a:r>
          </a:p>
          <a:p>
            <a:pPr>
              <a:lnSpc>
                <a:spcPct val="110000"/>
              </a:lnSpc>
            </a:pPr>
            <a:r>
              <a:rPr lang="en-US" sz="1600" dirty="0"/>
              <a:t>Home foreclosures were just one of the many signs and symptoms of the recent Great Recession. During that time, many businesses closed and many people lost their jobs. (modification of work by Taber Andrew Bain/Flickr Creative Commons)</a:t>
            </a:r>
          </a:p>
        </p:txBody>
      </p:sp>
    </p:spTree>
    <p:extLst>
      <p:ext uri="{BB962C8B-B14F-4D97-AF65-F5344CB8AC3E}">
        <p14:creationId xmlns:p14="http://schemas.microsoft.com/office/powerpoint/2010/main" val="75729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11.2</a:t>
            </a:r>
          </a:p>
        </p:txBody>
      </p:sp>
      <p:pic>
        <p:nvPicPr>
          <p:cNvPr id="2" name="Picture Placeholder 1" descr="The line graph shows how GDP percentages have fluctuated since 1930 with the highest percentage in the early 1940s and the lowest percentage in the early 1930s (closely followed by the mid 1940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9252" r="-9252"/>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U.S. Gross Domestic Product, Percent Changes 1930–2014</a:t>
            </a:r>
          </a:p>
          <a:p>
            <a:r>
              <a:rPr lang="en-US" sz="1600" dirty="0"/>
              <a:t>The chart tracks the percent change in GDP since 1930. The magnitude of both recessions and peaks was quite large between 1930 and 1945. (Source: Bureau of Economic Analysis, n.d.)</a:t>
            </a:r>
          </a:p>
        </p:txBody>
      </p:sp>
    </p:spTree>
    <p:extLst>
      <p:ext uri="{BB962C8B-B14F-4D97-AF65-F5344CB8AC3E}">
        <p14:creationId xmlns:p14="http://schemas.microsoft.com/office/powerpoint/2010/main" val="1022522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11.3</a:t>
            </a:r>
          </a:p>
        </p:txBody>
      </p:sp>
      <p:pic>
        <p:nvPicPr>
          <p:cNvPr id="2" name="Picture Placeholder 1" descr="Keynesian view of the AD/AS model shows that with a horizontal AS, a decrease in demand leads to a decrease in output, but no decrease in price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8814" r="-18814"/>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The Keynesian AD/AS Model</a:t>
            </a:r>
          </a:p>
          <a:p>
            <a:r>
              <a:rPr lang="en-US" sz="1600" dirty="0"/>
              <a:t>The Keynesian view of the aggregate demand/aggregate supply (AD/AS) model uses an short run aggregate supply (SRAS) curve, which is horizontal at levels of output below potential, and vertical at potential output. Thus, when beginning from potential output, any decrease in AD affects only output, but not prices; any increase in AD affects only prices, not output.</a:t>
            </a:r>
          </a:p>
        </p:txBody>
      </p:sp>
    </p:spTree>
    <p:extLst>
      <p:ext uri="{BB962C8B-B14F-4D97-AF65-F5344CB8AC3E}">
        <p14:creationId xmlns:p14="http://schemas.microsoft.com/office/powerpoint/2010/main" val="2077215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11.4</a:t>
            </a:r>
          </a:p>
        </p:txBody>
      </p:sp>
      <p:pic>
        <p:nvPicPr>
          <p:cNvPr id="2" name="Picture Placeholder 1" descr="The two graphs show how sticky wages have varying effects based on whether the market is a labor market or a goods market."/>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905" b="-2905"/>
          <a:stretch>
            <a:fillRect/>
          </a:stretch>
        </p:blipFill>
        <p:spPr/>
      </p:pic>
      <p:sp>
        <p:nvSpPr>
          <p:cNvPr id="7" name="Text Placeholder 6"/>
          <p:cNvSpPr>
            <a:spLocks noGrp="1"/>
          </p:cNvSpPr>
          <p:nvPr>
            <p:ph type="body" sz="quarter" idx="14"/>
          </p:nvPr>
        </p:nvSpPr>
        <p:spPr>
          <a:xfrm>
            <a:off x="457200" y="4769712"/>
            <a:ext cx="8062912" cy="1166382"/>
          </a:xfrm>
        </p:spPr>
        <p:txBody>
          <a:bodyPr>
            <a:noAutofit/>
          </a:bodyPr>
          <a:lstStyle/>
          <a:p>
            <a:r>
              <a:rPr lang="en-US" sz="1300" b="1" dirty="0">
                <a:solidFill>
                  <a:srgbClr val="6CB255"/>
                </a:solidFill>
              </a:rPr>
              <a:t>Sticky Prices and Falling Demand in the Labor and Goods Market</a:t>
            </a:r>
          </a:p>
          <a:p>
            <a:r>
              <a:rPr lang="en-US" sz="1300" dirty="0"/>
              <a:t>In both </a:t>
            </a:r>
            <a:r>
              <a:rPr lang="en-US" sz="1300" dirty="0">
                <a:solidFill>
                  <a:srgbClr val="6CB255"/>
                </a:solidFill>
              </a:rPr>
              <a:t>(a) </a:t>
            </a:r>
            <a:r>
              <a:rPr lang="en-US" sz="1300" dirty="0"/>
              <a:t>and </a:t>
            </a:r>
            <a:r>
              <a:rPr lang="en-US" sz="1300" dirty="0">
                <a:solidFill>
                  <a:srgbClr val="6CB255"/>
                </a:solidFill>
              </a:rPr>
              <a:t>(b)</a:t>
            </a:r>
            <a:r>
              <a:rPr lang="en-US" sz="1300" dirty="0"/>
              <a:t>, demand shifts left from D</a:t>
            </a:r>
            <a:r>
              <a:rPr lang="en-US" sz="1300" baseline="-25000" dirty="0"/>
              <a:t>0</a:t>
            </a:r>
            <a:r>
              <a:rPr lang="en-US" sz="1300" dirty="0"/>
              <a:t> to D</a:t>
            </a:r>
            <a:r>
              <a:rPr lang="en-US" sz="1300" baseline="-25000" dirty="0"/>
              <a:t>1</a:t>
            </a:r>
            <a:r>
              <a:rPr lang="en-US" sz="1300" dirty="0"/>
              <a:t>. However, the wage in </a:t>
            </a:r>
            <a:r>
              <a:rPr lang="en-US" sz="1300" dirty="0">
                <a:solidFill>
                  <a:srgbClr val="6CB255"/>
                </a:solidFill>
              </a:rPr>
              <a:t>(a)</a:t>
            </a:r>
            <a:r>
              <a:rPr lang="en-US" sz="1300" dirty="0"/>
              <a:t> and the price in </a:t>
            </a:r>
            <a:r>
              <a:rPr lang="en-US" sz="1300" dirty="0">
                <a:solidFill>
                  <a:srgbClr val="6CB255"/>
                </a:solidFill>
              </a:rPr>
              <a:t>(b)</a:t>
            </a:r>
            <a:r>
              <a:rPr lang="en-US" sz="1300" dirty="0"/>
              <a:t> do not decline immediately. In </a:t>
            </a:r>
            <a:r>
              <a:rPr lang="en-US" sz="1300" dirty="0">
                <a:solidFill>
                  <a:srgbClr val="6CB255"/>
                </a:solidFill>
              </a:rPr>
              <a:t>(a)</a:t>
            </a:r>
            <a:r>
              <a:rPr lang="en-US" sz="1300" dirty="0"/>
              <a:t>, the quantity demanded of labor at the original wage (W</a:t>
            </a:r>
            <a:r>
              <a:rPr lang="en-US" sz="1300" baseline="-25000" dirty="0"/>
              <a:t>0</a:t>
            </a:r>
            <a:r>
              <a:rPr lang="en-US" sz="1300" dirty="0"/>
              <a:t>) is Q</a:t>
            </a:r>
            <a:r>
              <a:rPr lang="en-US" sz="1300" baseline="-25000" dirty="0"/>
              <a:t>0</a:t>
            </a:r>
            <a:r>
              <a:rPr lang="en-US" sz="1300" dirty="0"/>
              <a:t>, but with the new demand curve for labor (D</a:t>
            </a:r>
            <a:r>
              <a:rPr lang="en-US" sz="1300" baseline="-25000" dirty="0"/>
              <a:t>1</a:t>
            </a:r>
            <a:r>
              <a:rPr lang="en-US" sz="1300" dirty="0"/>
              <a:t>), it will be Q</a:t>
            </a:r>
            <a:r>
              <a:rPr lang="en-US" sz="1300" baseline="-25000" dirty="0"/>
              <a:t>1</a:t>
            </a:r>
            <a:r>
              <a:rPr lang="en-US" sz="1300" dirty="0"/>
              <a:t>. Similarly, in </a:t>
            </a:r>
            <a:r>
              <a:rPr lang="en-US" sz="1300" dirty="0">
                <a:solidFill>
                  <a:srgbClr val="6CB255"/>
                </a:solidFill>
              </a:rPr>
              <a:t>(b)</a:t>
            </a:r>
            <a:r>
              <a:rPr lang="en-US" sz="1300" dirty="0"/>
              <a:t>, the quantity demanded of goods at the original price (P</a:t>
            </a:r>
            <a:r>
              <a:rPr lang="en-US" sz="1300" baseline="-25000" dirty="0"/>
              <a:t>0</a:t>
            </a:r>
            <a:r>
              <a:rPr lang="en-US" sz="1300" dirty="0"/>
              <a:t>) is Q</a:t>
            </a:r>
            <a:r>
              <a:rPr lang="en-US" sz="1300" baseline="-25000" dirty="0"/>
              <a:t>0</a:t>
            </a:r>
            <a:r>
              <a:rPr lang="en-US" sz="1300" dirty="0"/>
              <a:t>, but at the new demand curve (D</a:t>
            </a:r>
            <a:r>
              <a:rPr lang="en-US" sz="1300" baseline="-25000" dirty="0"/>
              <a:t>1</a:t>
            </a:r>
            <a:r>
              <a:rPr lang="en-US" sz="1300" dirty="0"/>
              <a:t>), it will be Q</a:t>
            </a:r>
            <a:r>
              <a:rPr lang="en-US" sz="1300" baseline="-25000" dirty="0"/>
              <a:t>1</a:t>
            </a:r>
            <a:r>
              <a:rPr lang="en-US" sz="1300" dirty="0"/>
              <a:t>. An excess supply of labor will exist, which is called </a:t>
            </a:r>
            <a:r>
              <a:rPr lang="en-US" sz="1300" i="1" dirty="0"/>
              <a:t>unemployment</a:t>
            </a:r>
            <a:r>
              <a:rPr lang="en-US" sz="1300" dirty="0"/>
              <a:t>. An excess supply of goods will also exist, in which the quantity demanded is substantially less than the quantity supplied. Thus, sticky wages and sticky prices, combined with a drop in demand, bring about unemployment and recession.</a:t>
            </a:r>
          </a:p>
        </p:txBody>
      </p:sp>
    </p:spTree>
    <p:extLst>
      <p:ext uri="{BB962C8B-B14F-4D97-AF65-F5344CB8AC3E}">
        <p14:creationId xmlns:p14="http://schemas.microsoft.com/office/powerpoint/2010/main" val="3491215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11.5</a:t>
            </a:r>
          </a:p>
        </p:txBody>
      </p:sp>
      <p:pic>
        <p:nvPicPr>
          <p:cNvPr id="2" name="Picture Placeholder 1" descr="The chart on the left shows that the majority of jobs lost during the recession were from people working mid-wage occupations (60%). The chart on the right shows that the majority of jobs gained during the recovery were from people working lower-wage occupations (58%)."/>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8071" r="-8071"/>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Jobs Lost/Gained in the Recession/Recovery</a:t>
            </a:r>
          </a:p>
          <a:p>
            <a:r>
              <a:rPr lang="en-US" sz="1600" dirty="0"/>
              <a:t>Data in the aftermath of the Great Recession suggest that jobs lost were in mid-wage occupations whereas jobs gained were in low-wage occupations.</a:t>
            </a:r>
          </a:p>
        </p:txBody>
      </p:sp>
    </p:spTree>
    <p:extLst>
      <p:ext uri="{BB962C8B-B14F-4D97-AF65-F5344CB8AC3E}">
        <p14:creationId xmlns:p14="http://schemas.microsoft.com/office/powerpoint/2010/main" val="653632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11.6</a:t>
            </a:r>
          </a:p>
        </p:txBody>
      </p:sp>
      <p:pic>
        <p:nvPicPr>
          <p:cNvPr id="2" name="Picture Placeholder 1" descr="The graph shows three aggregate demand curves and one aggregate supply curve. The aggregate curve farthest to the left represents an economy in a recessio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8814" r="-18814"/>
          <a:stretch>
            <a:fillRect/>
          </a:stretch>
        </p:blipFill>
        <p:spPr/>
      </p:pic>
      <p:sp>
        <p:nvSpPr>
          <p:cNvPr id="7" name="Text Placeholder 6"/>
          <p:cNvSpPr>
            <a:spLocks noGrp="1"/>
          </p:cNvSpPr>
          <p:nvPr>
            <p:ph type="body" sz="quarter" idx="14"/>
          </p:nvPr>
        </p:nvSpPr>
        <p:spPr/>
        <p:txBody>
          <a:bodyPr>
            <a:noAutofit/>
          </a:bodyPr>
          <a:lstStyle/>
          <a:p>
            <a:r>
              <a:rPr lang="en-US" sz="1400" b="1" dirty="0">
                <a:solidFill>
                  <a:srgbClr val="6CB255"/>
                </a:solidFill>
              </a:rPr>
              <a:t>A Keynesian Perspective of Recession</a:t>
            </a:r>
          </a:p>
          <a:p>
            <a:r>
              <a:rPr lang="en-US" sz="1400" dirty="0"/>
              <a:t>The equilibrium (E</a:t>
            </a:r>
            <a:r>
              <a:rPr lang="en-US" sz="1400" baseline="-25000" dirty="0"/>
              <a:t>0</a:t>
            </a:r>
            <a:r>
              <a:rPr lang="en-US" sz="1400" dirty="0"/>
              <a:t>) illustrates the two key assumptions behind Keynesian economics. The importance of aggregate demand is shown because this equilibrium is a recession that has occurred because aggregate demand is at AD</a:t>
            </a:r>
            <a:r>
              <a:rPr lang="en-US" sz="1400" baseline="-25000" dirty="0"/>
              <a:t>1</a:t>
            </a:r>
            <a:r>
              <a:rPr lang="en-US" sz="1400" dirty="0"/>
              <a:t> instead of AD</a:t>
            </a:r>
            <a:r>
              <a:rPr lang="en-US" sz="1400" baseline="-25000" dirty="0"/>
              <a:t>0</a:t>
            </a:r>
            <a:r>
              <a:rPr lang="en-US" sz="1400" dirty="0"/>
              <a:t>. The importance of sticky wages and prices is shown because of the assumption of fixed wages and prices, which make the SRAS curve flat below potential GDP. Thus, when AD falls, the intersection at E</a:t>
            </a:r>
            <a:r>
              <a:rPr lang="en-US" sz="1400" baseline="-25000" dirty="0"/>
              <a:t>1</a:t>
            </a:r>
            <a:r>
              <a:rPr lang="en-US" sz="1400" dirty="0"/>
              <a:t> occurs in the flat portion of the SRAS curve, where the price level does not change.</a:t>
            </a:r>
          </a:p>
        </p:txBody>
      </p:sp>
    </p:spTree>
    <p:extLst>
      <p:ext uri="{BB962C8B-B14F-4D97-AF65-F5344CB8AC3E}">
        <p14:creationId xmlns:p14="http://schemas.microsoft.com/office/powerpoint/2010/main" val="983321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11.7</a:t>
            </a:r>
          </a:p>
        </p:txBody>
      </p:sp>
      <p:sp>
        <p:nvSpPr>
          <p:cNvPr id="7" name="Text Placeholder 6"/>
          <p:cNvSpPr>
            <a:spLocks noGrp="1"/>
          </p:cNvSpPr>
          <p:nvPr>
            <p:ph type="body" sz="quarter" idx="14"/>
          </p:nvPr>
        </p:nvSpPr>
        <p:spPr/>
        <p:txBody>
          <a:bodyPr>
            <a:noAutofit/>
          </a:bodyPr>
          <a:lstStyle/>
          <a:p>
            <a:r>
              <a:rPr lang="en-US" sz="1300" b="1" dirty="0">
                <a:solidFill>
                  <a:srgbClr val="6CB255"/>
                </a:solidFill>
              </a:rPr>
              <a:t>The Expenditure-Output Diagram</a:t>
            </a:r>
          </a:p>
          <a:p>
            <a:r>
              <a:rPr lang="en-US" sz="1300" dirty="0"/>
              <a:t>The aggregate expenditure-output model shows aggregate expenditures on the vertical axis and real GDP on the horizontal axis. A vertical line shows potential GDP where full employment occurs. The 45° line shows all points where aggregate expenditures and output are equal. The aggregate expenditure schedule shows how total spending or aggregate expenditure increases as output or real GDP rises. The intersection of the aggregate expenditure schedule and the 45° line is the equilibrium. Equilibrium occurs at E</a:t>
            </a:r>
            <a:r>
              <a:rPr lang="en-US" sz="1300" baseline="-25000" dirty="0"/>
              <a:t>0</a:t>
            </a:r>
            <a:r>
              <a:rPr lang="en-US" sz="1300" dirty="0"/>
              <a:t>, where aggregate expenditure (AE</a:t>
            </a:r>
            <a:r>
              <a:rPr lang="en-US" sz="1300" baseline="-25000" dirty="0"/>
              <a:t>0</a:t>
            </a:r>
            <a:r>
              <a:rPr lang="en-US" sz="1300" dirty="0"/>
              <a:t>) is equal to the output level (Y</a:t>
            </a:r>
            <a:r>
              <a:rPr lang="en-US" sz="1300" baseline="-25000" dirty="0"/>
              <a:t>0</a:t>
            </a:r>
            <a:r>
              <a:rPr lang="en-US" sz="1300" dirty="0"/>
              <a:t>).</a:t>
            </a:r>
          </a:p>
        </p:txBody>
      </p:sp>
      <p:pic>
        <p:nvPicPr>
          <p:cNvPr id="4" name="Picture Placeholder 3" descr="A graph is shown plotting Aggregate Expenditure on the y-axis and Real DGP on the x-axis. A line extends from the origin at 45 degrees. On this line is a point E sub zero, with a dashed line extending to the y-axis to the left. The label along the y-axis is A E sub zero. Another dashed line extends from E sub zero downward to the x-axis, and the label along the x-axis is Y sub zero. Running parallel to this second dashed line is a solid line slightly to the right extending upward from the x-axis, labeled Potential GDP. Another solid line extends from the y-axis at a point higher than the origin, and through E sub zero. This line is labeled Aggregate expenditur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866" r="-21866"/>
          <a:stretch>
            <a:fillRect/>
          </a:stretch>
        </p:blipFill>
        <p:spPr/>
      </p:pic>
    </p:spTree>
    <p:extLst>
      <p:ext uri="{BB962C8B-B14F-4D97-AF65-F5344CB8AC3E}">
        <p14:creationId xmlns:p14="http://schemas.microsoft.com/office/powerpoint/2010/main" val="10936435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415</TotalTime>
  <Words>2163</Words>
  <Application>Microsoft Office PowerPoint</Application>
  <PresentationFormat>On-screen Show (4:3)</PresentationFormat>
  <Paragraphs>83</Paragraphs>
  <Slides>25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Arial Black</vt:lpstr>
      <vt:lpstr>Calibri</vt:lpstr>
      <vt:lpstr>Prompt</vt:lpstr>
      <vt:lpstr>Essential</vt:lpstr>
      <vt:lpstr>PowerPoint Presentation</vt:lpstr>
      <vt:lpstr>PowerPoint Presentation</vt:lpstr>
      <vt:lpstr>Figure 11.1</vt:lpstr>
      <vt:lpstr>Figure 11.2</vt:lpstr>
      <vt:lpstr>Figure 11.3</vt:lpstr>
      <vt:lpstr>Figure 11.4</vt:lpstr>
      <vt:lpstr>Figure 11.5</vt:lpstr>
      <vt:lpstr>Figure 11.6</vt:lpstr>
      <vt:lpstr>Figure 11.7</vt:lpstr>
      <vt:lpstr>Figure 11.8</vt:lpstr>
      <vt:lpstr>Figure 11.9</vt:lpstr>
      <vt:lpstr>Figure 11.10</vt:lpstr>
      <vt:lpstr>Figure 11.11</vt:lpstr>
      <vt:lpstr>Figure 11.12</vt:lpstr>
      <vt:lpstr>Figure 11.13</vt:lpstr>
      <vt:lpstr>Figure 11.14</vt:lpstr>
      <vt:lpstr>Figure 11.15</vt:lpstr>
      <vt:lpstr>Figure 11.16</vt:lpstr>
      <vt:lpstr>Figure 11.17</vt:lpstr>
      <vt:lpstr>Figure 11.18</vt:lpstr>
      <vt:lpstr>Figure 11.19</vt:lpstr>
      <vt:lpstr>Figure 11.20</vt:lpstr>
      <vt:lpstr>Figure 11.21</vt:lpstr>
      <vt:lpstr>Figure 11.22</vt:lpstr>
      <vt:lpstr>PowerPoint Presentation</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dc:title>
  <dc:creator>Spuddy McSpare</dc:creator>
  <cp:lastModifiedBy>Brite, Tammy</cp:lastModifiedBy>
  <cp:revision>81</cp:revision>
  <dcterms:created xsi:type="dcterms:W3CDTF">2012-06-04T02:13:36Z</dcterms:created>
  <dcterms:modified xsi:type="dcterms:W3CDTF">2018-02-23T22:36:45Z</dcterms:modified>
</cp:coreProperties>
</file>