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7"/>
  </p:notesMasterIdLst>
  <p:handoutMasterIdLst>
    <p:handoutMasterId r:id="rId18"/>
  </p:handoutMasterIdLst>
  <p:sldIdLst>
    <p:sldId id="256" r:id="rId2"/>
    <p:sldId id="295" r:id="rId3"/>
    <p:sldId id="283" r:id="rId4"/>
    <p:sldId id="284" r:id="rId5"/>
    <p:sldId id="285" r:id="rId6"/>
    <p:sldId id="286" r:id="rId7"/>
    <p:sldId id="287" r:id="rId8"/>
    <p:sldId id="281" r:id="rId9"/>
    <p:sldId id="288" r:id="rId10"/>
    <p:sldId id="290" r:id="rId11"/>
    <p:sldId id="282" r:id="rId12"/>
    <p:sldId id="292" r:id="rId13"/>
    <p:sldId id="293" r:id="rId14"/>
    <p:sldId id="294" r:id="rId15"/>
    <p:sldId id="29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998FA0-6D39-44D0-9C2F-E2C7AC243D71}"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9C2DBE-E5C8-4FC6-A1FC-82177D871C20}" type="slidenum">
              <a:rPr lang="en-US" smtClean="0"/>
              <a:t>‹#›</a:t>
            </a:fld>
            <a:endParaRPr lang="en-US"/>
          </a:p>
        </p:txBody>
      </p:sp>
    </p:spTree>
    <p:extLst>
      <p:ext uri="{BB962C8B-B14F-4D97-AF65-F5344CB8AC3E}">
        <p14:creationId xmlns:p14="http://schemas.microsoft.com/office/powerpoint/2010/main" val="4197383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435410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20440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15.8</a:t>
            </a:r>
          </a:p>
        </p:txBody>
      </p:sp>
      <p:pic>
        <p:nvPicPr>
          <p:cNvPr id="2" name="Picture Placeholder 1" descr="The graph shows how supply and demand would change if the pesos experienced inflat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348" r="-48348"/>
          <a:stretch>
            <a:fillRect/>
          </a:stretch>
        </p:blipFill>
        <p:spPr>
          <a:xfrm>
            <a:off x="457199" y="1044946"/>
            <a:ext cx="8062913" cy="3500071"/>
          </a:xfrm>
        </p:spPr>
      </p:pic>
      <p:sp>
        <p:nvSpPr>
          <p:cNvPr id="7" name="Text Placeholder 6"/>
          <p:cNvSpPr>
            <a:spLocks noGrp="1"/>
          </p:cNvSpPr>
          <p:nvPr>
            <p:ph type="body" sz="quarter" idx="14"/>
          </p:nvPr>
        </p:nvSpPr>
        <p:spPr>
          <a:xfrm>
            <a:off x="457200" y="4727822"/>
            <a:ext cx="8062912" cy="1166382"/>
          </a:xfrm>
        </p:spPr>
        <p:txBody>
          <a:bodyPr>
            <a:noAutofit/>
          </a:bodyPr>
          <a:lstStyle/>
          <a:p>
            <a:r>
              <a:rPr lang="en-US" sz="1500" b="1" dirty="0">
                <a:solidFill>
                  <a:srgbClr val="6CB255"/>
                </a:solidFill>
              </a:rPr>
              <a:t>Exchange Rate Markets React to Higher Inflation</a:t>
            </a:r>
          </a:p>
          <a:p>
            <a:r>
              <a:rPr lang="en-US" sz="1500" dirty="0"/>
              <a:t>If a currency is experiencing relatively high inflation, then its buying power is decreasing and international investors will be less eager to hold it. Thus, a rise in inflation in the Mexican peso would lead demand to shift from D</a:t>
            </a:r>
            <a:r>
              <a:rPr lang="en-US" sz="1500" baseline="-25000" dirty="0"/>
              <a:t>0</a:t>
            </a:r>
            <a:r>
              <a:rPr lang="en-US" sz="1500" dirty="0"/>
              <a:t> to D</a:t>
            </a:r>
            <a:r>
              <a:rPr lang="en-US" sz="1500" baseline="-25000" dirty="0"/>
              <a:t>1</a:t>
            </a:r>
            <a:r>
              <a:rPr lang="en-US" sz="1500" dirty="0"/>
              <a:t>, and supply to increase from S</a:t>
            </a:r>
            <a:r>
              <a:rPr lang="en-US" sz="1500" baseline="-25000" dirty="0"/>
              <a:t>0</a:t>
            </a:r>
            <a:r>
              <a:rPr lang="en-US" sz="1500" dirty="0"/>
              <a:t> to S</a:t>
            </a:r>
            <a:r>
              <a:rPr lang="en-US" sz="1500" baseline="-25000" dirty="0"/>
              <a:t>1</a:t>
            </a:r>
            <a:r>
              <a:rPr lang="en-US" sz="1500" dirty="0"/>
              <a:t>. Both movements in demand and supply would cause the currency to depreciate. The effect on the quantity traded is drawn here as a decrease, but in truth it could be an increase or no change, depending on the actual movements of demand and supply.</a:t>
            </a:r>
          </a:p>
        </p:txBody>
      </p:sp>
    </p:spTree>
    <p:extLst>
      <p:ext uri="{BB962C8B-B14F-4D97-AF65-F5344CB8AC3E}">
        <p14:creationId xmlns:p14="http://schemas.microsoft.com/office/powerpoint/2010/main" val="3069436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pPr algn="r"/>
            <a:r>
              <a:rPr lang="en-US" sz="2400" dirty="0"/>
              <a:t>Figure 15.9</a:t>
            </a:r>
          </a:p>
        </p:txBody>
      </p:sp>
      <p:pic>
        <p:nvPicPr>
          <p:cNvPr id="2" name="Picture Placeholder 1" descr="The chart shows two scenarios resulting from international borrowing."/>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7683" b="-7683"/>
          <a:stretch>
            <a:fillRect/>
          </a:stretch>
        </p:blipFill>
        <p:spPr>
          <a:xfrm>
            <a:off x="4489450" y="1108075"/>
            <a:ext cx="4030663" cy="5256213"/>
          </a:xfrm>
        </p:spPr>
      </p:pic>
      <p:sp>
        <p:nvSpPr>
          <p:cNvPr id="14" name="Text Placeholder 13"/>
          <p:cNvSpPr>
            <a:spLocks noGrp="1"/>
          </p:cNvSpPr>
          <p:nvPr>
            <p:ph type="body" sz="quarter" idx="14"/>
          </p:nvPr>
        </p:nvSpPr>
        <p:spPr>
          <a:xfrm>
            <a:off x="457200" y="1107617"/>
            <a:ext cx="3913188" cy="5256973"/>
          </a:xfrm>
        </p:spPr>
        <p:txBody>
          <a:bodyPr>
            <a:noAutofit/>
          </a:bodyPr>
          <a:lstStyle/>
          <a:p>
            <a:r>
              <a:rPr lang="en-US" sz="1600" b="1" dirty="0">
                <a:solidFill>
                  <a:srgbClr val="6CB255"/>
                </a:solidFill>
              </a:rPr>
              <a:t>International Borrowing</a:t>
            </a:r>
          </a:p>
          <a:p>
            <a:r>
              <a:rPr lang="en-US" sz="1600" dirty="0"/>
              <a:t>The scenario of international borrowing on the left is a success story, but the scenario on the right shows what happens when the exchange rate weakens.</a:t>
            </a:r>
          </a:p>
        </p:txBody>
      </p:sp>
    </p:spTree>
    <p:extLst>
      <p:ext uri="{BB962C8B-B14F-4D97-AF65-F5344CB8AC3E}">
        <p14:creationId xmlns:p14="http://schemas.microsoft.com/office/powerpoint/2010/main" val="1352444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15.10</a:t>
            </a:r>
          </a:p>
        </p:txBody>
      </p:sp>
      <p:pic>
        <p:nvPicPr>
          <p:cNvPr id="2" name="Picture Placeholder 1" descr="The graph shows several options of exchange rate polici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5579" b="-25579"/>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A Spectrum of Exchange Rate Policies</a:t>
            </a:r>
          </a:p>
          <a:p>
            <a:r>
              <a:rPr lang="en-US" sz="1600" dirty="0"/>
              <a:t>A nation may adopt one of a variety of exchange rate regimes, from floating rates in which the foreign exchange market determines the rates to pegged rates where governments intervene to manage the value of the exchange rate to a common currency where the nation adopts the currency of another country or group of countries.</a:t>
            </a:r>
          </a:p>
        </p:txBody>
      </p:sp>
    </p:spTree>
    <p:extLst>
      <p:ext uri="{BB962C8B-B14F-4D97-AF65-F5344CB8AC3E}">
        <p14:creationId xmlns:p14="http://schemas.microsoft.com/office/powerpoint/2010/main" val="3004622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15.11</a:t>
            </a:r>
          </a:p>
        </p:txBody>
      </p:sp>
      <p:pic>
        <p:nvPicPr>
          <p:cNvPr id="2" name="Picture Placeholder 1" descr="The graph shows how the U.S. dollar as compared to the Chinese yen since 2001. The line's variations represent the volatility of exchange rat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668" r="-10668"/>
          <a:stretch>
            <a:fillRect/>
          </a:stretch>
        </p:blipFill>
        <p:spPr>
          <a:xfrm>
            <a:off x="457199" y="1083666"/>
            <a:ext cx="8062913" cy="3500071"/>
          </a:xfrm>
        </p:spPr>
      </p:pic>
      <p:sp>
        <p:nvSpPr>
          <p:cNvPr id="7" name="Text Placeholder 6"/>
          <p:cNvSpPr>
            <a:spLocks noGrp="1"/>
          </p:cNvSpPr>
          <p:nvPr>
            <p:ph type="body" sz="quarter" idx="14"/>
          </p:nvPr>
        </p:nvSpPr>
        <p:spPr>
          <a:xfrm>
            <a:off x="457200" y="4727822"/>
            <a:ext cx="8062912" cy="1166382"/>
          </a:xfrm>
        </p:spPr>
        <p:txBody>
          <a:bodyPr>
            <a:noAutofit/>
          </a:bodyPr>
          <a:lstStyle/>
          <a:p>
            <a:r>
              <a:rPr lang="en-US" sz="1600" b="1" dirty="0">
                <a:solidFill>
                  <a:srgbClr val="6CB255"/>
                </a:solidFill>
                <a:cs typeface="Arial"/>
              </a:rPr>
              <a:t>U.S. Dollar Exchange Rate in Japanese Yen</a:t>
            </a:r>
          </a:p>
          <a:p>
            <a:r>
              <a:rPr lang="en-US" sz="1600" dirty="0">
                <a:cs typeface="Arial"/>
              </a:rPr>
              <a:t>Even seemingly stable exchange rates such as the Japanese yen to the U.S. dollar can vary when closely looked at over time. This figure shows a relatively stable rate between 2011 and 2013. In 2013, there was a drastic depreciation of the yen—relative to the U.S. dollar—by about 14 percent and again at the end of the year in 2014, also by about 14 percent. (Federal Reserve Bank of St. Louis, n.</a:t>
            </a:r>
            <a:r>
              <a:rPr lang="mr-IN" sz="1600" dirty="0">
                <a:cs typeface="Arial"/>
              </a:rPr>
              <a:t>d</a:t>
            </a:r>
            <a:r>
              <a:rPr lang="en-US" sz="1600" dirty="0">
                <a:cs typeface="Arial"/>
              </a:rPr>
              <a:t>.)</a:t>
            </a:r>
          </a:p>
        </p:txBody>
      </p:sp>
    </p:spTree>
    <p:extLst>
      <p:ext uri="{BB962C8B-B14F-4D97-AF65-F5344CB8AC3E}">
        <p14:creationId xmlns:p14="http://schemas.microsoft.com/office/powerpoint/2010/main" val="3728722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15.12</a:t>
            </a:r>
          </a:p>
        </p:txBody>
      </p:sp>
      <p:pic>
        <p:nvPicPr>
          <p:cNvPr id="2" name="Picture Placeholder 1" descr="The graph shows the affects of placing an exchange rate either below (left graph) or above (right graph) the equilibrium."/>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745" b="-3745"/>
          <a:stretch>
            <a:fillRect/>
          </a:stretch>
        </p:blipFill>
        <p:spPr/>
      </p:pic>
      <p:sp>
        <p:nvSpPr>
          <p:cNvPr id="7" name="Text Placeholder 6"/>
          <p:cNvSpPr>
            <a:spLocks noGrp="1"/>
          </p:cNvSpPr>
          <p:nvPr>
            <p:ph type="body" sz="quarter" idx="14"/>
          </p:nvPr>
        </p:nvSpPr>
        <p:spPr>
          <a:xfrm>
            <a:off x="457200" y="4805262"/>
            <a:ext cx="8062912" cy="1166382"/>
          </a:xfrm>
        </p:spPr>
        <p:txBody>
          <a:bodyPr>
            <a:noAutofit/>
          </a:bodyPr>
          <a:lstStyle/>
          <a:p>
            <a:r>
              <a:rPr lang="en-US" sz="1600" b="1" dirty="0">
                <a:solidFill>
                  <a:srgbClr val="6CB255"/>
                </a:solidFill>
              </a:rPr>
              <a:t>Pegging an Exchange Rate</a:t>
            </a:r>
          </a:p>
          <a:p>
            <a:pPr marL="342900" indent="-342900">
              <a:buAutoNum type="alphaLcParenBoth"/>
            </a:pPr>
            <a:r>
              <a:rPr lang="en-US" sz="1600" dirty="0"/>
              <a:t>If an exchange rate is pegged below what would otherwise be the equilibrium, then the quantity demanded (QD) of the currency exceeds the quantity supplied (QS). </a:t>
            </a:r>
          </a:p>
          <a:p>
            <a:pPr marL="342900" indent="-342900">
              <a:buAutoNum type="alphaLcParenBoth"/>
            </a:pPr>
            <a:r>
              <a:rPr lang="en-US" sz="1600" dirty="0"/>
              <a:t>If an exchange rate is pegged above what would otherwise be the equilibrium, then the quantity supplied of the currency exceeds the quantity demanded.</a:t>
            </a:r>
          </a:p>
        </p:txBody>
      </p:sp>
    </p:spTree>
    <p:extLst>
      <p:ext uri="{BB962C8B-B14F-4D97-AF65-F5344CB8AC3E}">
        <p14:creationId xmlns:p14="http://schemas.microsoft.com/office/powerpoint/2010/main" val="1249119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2521898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695603" y="1397160"/>
            <a:ext cx="7669450" cy="1107996"/>
          </a:xfrm>
          <a:prstGeom prst="rect">
            <a:avLst/>
          </a:prstGeom>
        </p:spPr>
        <p:txBody>
          <a:bodyPr wrap="square">
            <a:spAutoFit/>
          </a:bodyPr>
          <a:lstStyle/>
          <a:p>
            <a:pPr algn="ctr"/>
            <a:r>
              <a:rPr lang="en-US" sz="2400" b="1" dirty="0">
                <a:solidFill>
                  <a:srgbClr val="212F62"/>
                </a:solidFill>
              </a:rPr>
              <a:t>Chapter 15 </a:t>
            </a:r>
            <a:r>
              <a:rPr lang="en-US" sz="2400" b="1" dirty="0">
                <a:solidFill>
                  <a:srgbClr val="212F62"/>
                </a:solidFill>
                <a:ea typeface="Arial"/>
                <a:cs typeface="Arial"/>
              </a:rPr>
              <a:t>Exchange Rates and International Capital Flows</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524067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15.1</a:t>
            </a:r>
          </a:p>
        </p:txBody>
      </p:sp>
      <p:pic>
        <p:nvPicPr>
          <p:cNvPr id="2" name="Picture Placeholder 1" descr="This photo shows U.S. currenc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4679" r="-14679"/>
          <a:stretch>
            <a:fillRect/>
          </a:stretch>
        </p:blipFill>
        <p:spPr>
          <a:xfrm>
            <a:off x="457200" y="1122386"/>
            <a:ext cx="8062913" cy="3500071"/>
          </a:xfrm>
        </p:spPr>
      </p:pic>
      <p:sp>
        <p:nvSpPr>
          <p:cNvPr id="7" name="Text Placeholder 6"/>
          <p:cNvSpPr>
            <a:spLocks noGrp="1"/>
          </p:cNvSpPr>
          <p:nvPr>
            <p:ph type="body" sz="quarter" idx="14"/>
          </p:nvPr>
        </p:nvSpPr>
        <p:spPr/>
        <p:txBody>
          <a:bodyPr>
            <a:normAutofit/>
          </a:bodyPr>
          <a:lstStyle/>
          <a:p>
            <a:r>
              <a:rPr lang="en-US" sz="1600" b="1" dirty="0">
                <a:solidFill>
                  <a:srgbClr val="6CB255"/>
                </a:solidFill>
              </a:rPr>
              <a:t>Trade Around the World</a:t>
            </a:r>
          </a:p>
          <a:p>
            <a:r>
              <a:rPr lang="en-US" sz="1600" dirty="0"/>
              <a:t>Is a trade deficit between the United States and the European Union good or bad for the U.S. economy? (modification of work by Milad Mosapoor/Wikimedia Commons)</a:t>
            </a:r>
          </a:p>
        </p:txBody>
      </p:sp>
    </p:spTree>
    <p:extLst>
      <p:ext uri="{BB962C8B-B14F-4D97-AF65-F5344CB8AC3E}">
        <p14:creationId xmlns:p14="http://schemas.microsoft.com/office/powerpoint/2010/main" val="2960219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15.2</a:t>
            </a:r>
          </a:p>
        </p:txBody>
      </p:sp>
      <p:pic>
        <p:nvPicPr>
          <p:cNvPr id="2" name="Picture Placeholder 1" descr="The chart shows the chain of events that investors would hope for based on whether or not they believed currency would appreciate or depreciat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4991" r="-34991"/>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A Portfolio Investor Trying to Benefit From Exchange Rate Movements</a:t>
            </a:r>
          </a:p>
          <a:p>
            <a:r>
              <a:rPr lang="en-US" sz="1600" dirty="0"/>
              <a:t>Expectations of the future value of a currency can drive demand and supply of that currency in foreign exchange markets.</a:t>
            </a:r>
          </a:p>
        </p:txBody>
      </p:sp>
    </p:spTree>
    <p:extLst>
      <p:ext uri="{BB962C8B-B14F-4D97-AF65-F5344CB8AC3E}">
        <p14:creationId xmlns:p14="http://schemas.microsoft.com/office/powerpoint/2010/main" val="3259728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15.3</a:t>
            </a:r>
          </a:p>
        </p:txBody>
      </p:sp>
      <p:pic>
        <p:nvPicPr>
          <p:cNvPr id="2" name="Picture Placeholder 1" descr="The top graph shows the exchange rate from Canadian dollars to U.S. dollars since 1980. The bottom graph shows the exchange rate from U.S. dollars to Canadian dollars since 1980."/>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4463" b="-4463"/>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550" b="1" dirty="0">
                <a:solidFill>
                  <a:srgbClr val="6CB255"/>
                </a:solidFill>
              </a:rPr>
              <a:t>Strengthen or Appreciate Versus Weaken or Depreciate</a:t>
            </a:r>
          </a:p>
          <a:p>
            <a:r>
              <a:rPr lang="en-US" sz="1550" dirty="0"/>
              <a:t>Exchange rates tend to fluctuate substantially, even between bordering companies such as the United States and Canada. By looking closely at the time values—the years vary slightly on these graphs—it is clear that the values in part </a:t>
            </a:r>
            <a:r>
              <a:rPr lang="en-US" sz="1550" dirty="0">
                <a:solidFill>
                  <a:srgbClr val="6CB255"/>
                </a:solidFill>
              </a:rPr>
              <a:t>(a)</a:t>
            </a:r>
            <a:r>
              <a:rPr lang="en-US" sz="1550" dirty="0"/>
              <a:t> are a mirror image of those in part </a:t>
            </a:r>
            <a:r>
              <a:rPr lang="en-US" sz="1550" dirty="0">
                <a:solidFill>
                  <a:srgbClr val="6CB255"/>
                </a:solidFill>
              </a:rPr>
              <a:t>(b)</a:t>
            </a:r>
            <a:r>
              <a:rPr lang="en-US" sz="1550" dirty="0"/>
              <a:t>, which demonstrates that the depreciation of one currency correlates to the appreciation of the other and vice versa. This means that when comparing the exchange rates between two countries, in this case, the United States and Canada the depreciation or weakening of one currency—the U.S. dollar for this example—indicates the appreciation or strengthening of the other currency—the Canadian dollar for this example. (Federal Reserve Bank of St. Louis, n.d.)</a:t>
            </a:r>
          </a:p>
        </p:txBody>
      </p:sp>
    </p:spTree>
    <p:extLst>
      <p:ext uri="{BB962C8B-B14F-4D97-AF65-F5344CB8AC3E}">
        <p14:creationId xmlns:p14="http://schemas.microsoft.com/office/powerpoint/2010/main" val="2607229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Figure 15.4</a:t>
            </a:r>
          </a:p>
        </p:txBody>
      </p:sp>
      <p:pic>
        <p:nvPicPr>
          <p:cNvPr id="2" name="Picture Placeholder 1" descr="The chart shows how different groups of people will react to both a stronger and a weaker U.S. dolla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7534" r="-17534"/>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How Do Exchange Rate Movements Affect Each Group?</a:t>
            </a:r>
          </a:p>
          <a:p>
            <a:r>
              <a:rPr lang="en-US" sz="1600" dirty="0"/>
              <a:t>Exchange rate movements affect exporters, tourists, and international investors in different ways.</a:t>
            </a:r>
          </a:p>
        </p:txBody>
      </p:sp>
    </p:spTree>
    <p:extLst>
      <p:ext uri="{BB962C8B-B14F-4D97-AF65-F5344CB8AC3E}">
        <p14:creationId xmlns:p14="http://schemas.microsoft.com/office/powerpoint/2010/main" val="1944556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15.5</a:t>
            </a:r>
          </a:p>
        </p:txBody>
      </p:sp>
      <p:pic>
        <p:nvPicPr>
          <p:cNvPr id="2" name="Picture Placeholder 1" descr="The left graph shows the supply and demand for exchanging U.S. dollars for pesos. The right graph shows the supply and demand for exchanging pesos to U.S. dollar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9006" r="-9006"/>
          <a:stretch>
            <a:fillRect/>
          </a:stretch>
        </p:blipFill>
        <p:spPr>
          <a:xfrm>
            <a:off x="457199" y="1083666"/>
            <a:ext cx="8062913" cy="3500071"/>
          </a:xfrm>
        </p:spPr>
      </p:pic>
      <p:sp>
        <p:nvSpPr>
          <p:cNvPr id="7" name="Text Placeholder 6"/>
          <p:cNvSpPr>
            <a:spLocks noGrp="1"/>
          </p:cNvSpPr>
          <p:nvPr>
            <p:ph type="body" sz="quarter" idx="14"/>
          </p:nvPr>
        </p:nvSpPr>
        <p:spPr>
          <a:xfrm>
            <a:off x="457200" y="4805262"/>
            <a:ext cx="8062912" cy="1166382"/>
          </a:xfrm>
        </p:spPr>
        <p:txBody>
          <a:bodyPr>
            <a:noAutofit/>
          </a:bodyPr>
          <a:lstStyle/>
          <a:p>
            <a:r>
              <a:rPr lang="en-US" sz="1400" b="1" dirty="0">
                <a:solidFill>
                  <a:srgbClr val="6CB255"/>
                </a:solidFill>
              </a:rPr>
              <a:t>Demand and Supply for the U.S. Dollar and Mexican Peso Exchange Rate</a:t>
            </a:r>
          </a:p>
          <a:p>
            <a:pPr marL="342900" indent="-342900">
              <a:buAutoNum type="alphaLcParenBoth"/>
            </a:pPr>
            <a:r>
              <a:rPr lang="en-US" sz="1400" dirty="0"/>
              <a:t>The quantity measured on the horizontal axis is in U.S. dollars, and the exchange rate on the vertical axis is the price of U.S. dollars measured in Mexican pesos. </a:t>
            </a:r>
          </a:p>
          <a:p>
            <a:pPr marL="342900" indent="-342900">
              <a:buAutoNum type="alphaLcParenBoth"/>
            </a:pPr>
            <a:r>
              <a:rPr lang="en-US" sz="1400" dirty="0"/>
              <a:t>The quantity measured on the horizontal axis is in Mexican pesos, whereas the exchange rate on the vertical axis is the price of Mexican pesos measured in U.S. dollars. In both graphs, the equilibrium exchange rate occurs at point E, which is the intersection of the demand curve (D) and the supply curve (S).</a:t>
            </a:r>
          </a:p>
        </p:txBody>
      </p:sp>
    </p:spTree>
    <p:extLst>
      <p:ext uri="{BB962C8B-B14F-4D97-AF65-F5344CB8AC3E}">
        <p14:creationId xmlns:p14="http://schemas.microsoft.com/office/powerpoint/2010/main" val="2435465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15.6</a:t>
            </a:r>
          </a:p>
        </p:txBody>
      </p:sp>
      <p:pic>
        <p:nvPicPr>
          <p:cNvPr id="2" name="Picture Placeholder 1" descr="The graph shows how supply and demand would change if the exchange rate for pesos was predicted to strengthe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7166" r="-57166"/>
          <a:stretch>
            <a:fillRect/>
          </a:stretch>
        </p:blipFill>
        <p:spPr>
          <a:xfrm>
            <a:off x="457199" y="1044946"/>
            <a:ext cx="8062913" cy="3500071"/>
          </a:xfrm>
        </p:spPr>
      </p:pic>
      <p:sp>
        <p:nvSpPr>
          <p:cNvPr id="7" name="Text Placeholder 6"/>
          <p:cNvSpPr>
            <a:spLocks noGrp="1"/>
          </p:cNvSpPr>
          <p:nvPr>
            <p:ph type="body" sz="quarter" idx="14"/>
          </p:nvPr>
        </p:nvSpPr>
        <p:spPr>
          <a:xfrm>
            <a:off x="457200" y="4727822"/>
            <a:ext cx="8062912" cy="1166382"/>
          </a:xfrm>
        </p:spPr>
        <p:txBody>
          <a:bodyPr>
            <a:noAutofit/>
          </a:bodyPr>
          <a:lstStyle/>
          <a:p>
            <a:r>
              <a:rPr lang="en-US" sz="1500" b="1" dirty="0">
                <a:solidFill>
                  <a:srgbClr val="6CB255"/>
                </a:solidFill>
              </a:rPr>
              <a:t>Exchange Rate Market for Mexican Peso Reacts to Expectations About Future Exchange Rates</a:t>
            </a:r>
          </a:p>
          <a:p>
            <a:r>
              <a:rPr lang="en-US" sz="1500" dirty="0"/>
              <a:t>An announcement that the peso exchange rate is likely to strengthen in the future will lead to greater demand for the peso in the present from investors who wish to benefit from the appreciation. Similarly, it will make investors less likely to supply pesos to the foreign exchange market. Both the shift of demand to the right and the shift of supply to the left cause an immediate appreciation in the exchange rate.</a:t>
            </a:r>
          </a:p>
        </p:txBody>
      </p:sp>
    </p:spTree>
    <p:extLst>
      <p:ext uri="{BB962C8B-B14F-4D97-AF65-F5344CB8AC3E}">
        <p14:creationId xmlns:p14="http://schemas.microsoft.com/office/powerpoint/2010/main" val="3643499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15.7</a:t>
            </a:r>
          </a:p>
        </p:txBody>
      </p:sp>
      <p:pic>
        <p:nvPicPr>
          <p:cNvPr id="3" name="Picture Placeholder 2" descr="The graph shows how supply and demand would change if the U.S. dollar brought a higher rate of retur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64282" r="-64282"/>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Exchange Rate Market for U.S. Dollars Reacts to Higher Interest Rates</a:t>
            </a:r>
          </a:p>
          <a:p>
            <a:r>
              <a:rPr lang="en-US" sz="1600" dirty="0"/>
              <a:t>A higher rate of return for U.S. dollars makes holding dollars more attractive. Thus, the demand for dollars in the foreign exchange market shifts to the right, from D</a:t>
            </a:r>
            <a:r>
              <a:rPr lang="en-US" sz="1600" baseline="-25000" dirty="0"/>
              <a:t>0</a:t>
            </a:r>
            <a:r>
              <a:rPr lang="en-US" sz="1600" dirty="0"/>
              <a:t> to D</a:t>
            </a:r>
            <a:r>
              <a:rPr lang="en-US" sz="1600" baseline="-25000" dirty="0"/>
              <a:t>1</a:t>
            </a:r>
            <a:r>
              <a:rPr lang="en-US" sz="1600" dirty="0"/>
              <a:t> while the supply of dollars shifts to the left, from S</a:t>
            </a:r>
            <a:r>
              <a:rPr lang="en-US" sz="1600" baseline="-25000" dirty="0"/>
              <a:t>0</a:t>
            </a:r>
            <a:r>
              <a:rPr lang="en-US" sz="1600" dirty="0"/>
              <a:t> to S</a:t>
            </a:r>
            <a:r>
              <a:rPr lang="en-US" sz="1600" baseline="-25000" dirty="0"/>
              <a:t>1</a:t>
            </a:r>
            <a:r>
              <a:rPr lang="en-US" sz="1600" dirty="0"/>
              <a:t>. The new equilibrium (E</a:t>
            </a:r>
            <a:r>
              <a:rPr lang="en-US" sz="1600" baseline="-25000" dirty="0"/>
              <a:t>1</a:t>
            </a:r>
            <a:r>
              <a:rPr lang="en-US" sz="1600" dirty="0"/>
              <a:t>) has a higher exchange rate than does the original equilibrium (E</a:t>
            </a:r>
            <a:r>
              <a:rPr lang="en-US" sz="1600" baseline="-25000" dirty="0"/>
              <a:t>0</a:t>
            </a:r>
            <a:r>
              <a:rPr lang="en-US" sz="1600" dirty="0"/>
              <a:t>), but in this example, the equilibrium quantity traded does not change.</a:t>
            </a:r>
          </a:p>
        </p:txBody>
      </p:sp>
    </p:spTree>
    <p:extLst>
      <p:ext uri="{BB962C8B-B14F-4D97-AF65-F5344CB8AC3E}">
        <p14:creationId xmlns:p14="http://schemas.microsoft.com/office/powerpoint/2010/main" val="28814565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330</TotalTime>
  <Words>1104</Words>
  <Application>Microsoft Office PowerPoint</Application>
  <PresentationFormat>On-screen Show (4:3)</PresentationFormat>
  <Paragraphs>53</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Arial Black</vt:lpstr>
      <vt:lpstr>Calibri</vt:lpstr>
      <vt:lpstr>Prompt</vt:lpstr>
      <vt:lpstr>Essential</vt:lpstr>
      <vt:lpstr>PowerPoint Presentation</vt:lpstr>
      <vt:lpstr>PowerPoint Presentation</vt:lpstr>
      <vt:lpstr>Figure 15.1</vt:lpstr>
      <vt:lpstr>Figure 15.2</vt:lpstr>
      <vt:lpstr>Figure 15.3</vt:lpstr>
      <vt:lpstr>Figure 15.4</vt:lpstr>
      <vt:lpstr>Figure 15.5</vt:lpstr>
      <vt:lpstr>Figure 15.6</vt:lpstr>
      <vt:lpstr>Figure 15.7</vt:lpstr>
      <vt:lpstr>Figure 15.8</vt:lpstr>
      <vt:lpstr>Figure 15.9</vt:lpstr>
      <vt:lpstr>Figure 15.10</vt:lpstr>
      <vt:lpstr>Figure 15.11</vt:lpstr>
      <vt:lpstr>Figure 15.12</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61</cp:revision>
  <cp:lastPrinted>2017-08-10T09:04:08Z</cp:lastPrinted>
  <dcterms:created xsi:type="dcterms:W3CDTF">2012-06-04T02:13:36Z</dcterms:created>
  <dcterms:modified xsi:type="dcterms:W3CDTF">2018-02-23T22:38:07Z</dcterms:modified>
</cp:coreProperties>
</file>