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12" r:id="rId1"/>
  </p:sldMasterIdLst>
  <p:notesMasterIdLst>
    <p:notesMasterId r:id="rId8"/>
  </p:notesMasterIdLst>
  <p:handoutMasterIdLst>
    <p:handoutMasterId r:id="rId9"/>
  </p:handoutMasterIdLst>
  <p:sldIdLst>
    <p:sldId id="256" r:id="rId2"/>
    <p:sldId id="285" r:id="rId3"/>
    <p:sldId id="283" r:id="rId4"/>
    <p:sldId id="280" r:id="rId5"/>
    <p:sldId id="281" r:id="rId6"/>
    <p:sldId id="286" r:id="rId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482C5"/>
    <a:srgbClr val="E5D419"/>
    <a:srgbClr val="6CB255"/>
    <a:srgbClr val="212F62"/>
    <a:srgbClr val="72A510"/>
    <a:srgbClr val="A4EC1A"/>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599" autoAdjust="0"/>
    <p:restoredTop sz="94600" autoAdjust="0"/>
  </p:normalViewPr>
  <p:slideViewPr>
    <p:cSldViewPr snapToGrid="0" snapToObjects="1">
      <p:cViewPr varScale="1">
        <p:scale>
          <a:sx n="82" d="100"/>
          <a:sy n="82" d="100"/>
        </p:scale>
        <p:origin x="1566" y="7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handoutMaster" Target="handoutMasters/handoutMaster1.xml"/><Relationship Id="rId14" Type="http://schemas.microsoft.com/office/2015/10/relationships/revisionInfo" Target="revisionInfo.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748D041A-73BB-E643-A8C7-50D88C2F22F5}" type="datetimeFigureOut">
              <a:rPr lang="en-US" smtClean="0"/>
              <a:t>2/23/2018</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D36EFEC5-3018-A548-B247-453C6EC1EC1A}" type="slidenum">
              <a:rPr lang="en-US" smtClean="0"/>
              <a:t>‹#›</a:t>
            </a:fld>
            <a:endParaRPr lang="en-US"/>
          </a:p>
        </p:txBody>
      </p:sp>
    </p:spTree>
    <p:extLst>
      <p:ext uri="{BB962C8B-B14F-4D97-AF65-F5344CB8AC3E}">
        <p14:creationId xmlns:p14="http://schemas.microsoft.com/office/powerpoint/2010/main" val="133005721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36BC699-795E-4D16-9A84-11F0B4C53582}" type="datetimeFigureOut">
              <a:rPr lang="en-US" smtClean="0"/>
              <a:t>2/23/2018</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1473181-6F77-4791-B729-28E800758823}" type="slidenum">
              <a:rPr lang="en-US" smtClean="0"/>
              <a:t>‹#›</a:t>
            </a:fld>
            <a:endParaRPr lang="en-US"/>
          </a:p>
        </p:txBody>
      </p:sp>
    </p:spTree>
    <p:extLst>
      <p:ext uri="{BB962C8B-B14F-4D97-AF65-F5344CB8AC3E}">
        <p14:creationId xmlns:p14="http://schemas.microsoft.com/office/powerpoint/2010/main" val="386892705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
        <p:cNvGrpSpPr/>
        <p:nvPr/>
      </p:nvGrpSpPr>
      <p:grpSpPr>
        <a:xfrm>
          <a:off x="0" y="0"/>
          <a:ext cx="0" cy="0"/>
          <a:chOff x="0" y="0"/>
          <a:chExt cx="0" cy="0"/>
        </a:xfrm>
      </p:grpSpPr>
      <p:sp>
        <p:nvSpPr>
          <p:cNvPr id="51" name="Shape 51"/>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52" name="Shape 52"/>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Tree>
    <p:extLst>
      <p:ext uri="{BB962C8B-B14F-4D97-AF65-F5344CB8AC3E}">
        <p14:creationId xmlns:p14="http://schemas.microsoft.com/office/powerpoint/2010/main" val="259732096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41326"/>
            <a:ext cx="8062912" cy="659535"/>
          </a:xfrm>
        </p:spPr>
        <p:txBody>
          <a:bodyPr/>
          <a:lstStyle>
            <a:lvl1pPr>
              <a:defRPr>
                <a:solidFill>
                  <a:srgbClr val="6CB255"/>
                </a:solidFill>
              </a:defRPr>
            </a:lvl1pPr>
          </a:lstStyle>
          <a:p>
            <a:r>
              <a:rPr lang="en-US" dirty="0"/>
              <a:t>Click to edit</a:t>
            </a:r>
          </a:p>
        </p:txBody>
      </p:sp>
      <p:sp>
        <p:nvSpPr>
          <p:cNvPr id="5" name="Date Placeholder 4"/>
          <p:cNvSpPr>
            <a:spLocks noGrp="1"/>
          </p:cNvSpPr>
          <p:nvPr>
            <p:ph type="dt" sz="half" idx="10"/>
          </p:nvPr>
        </p:nvSpPr>
        <p:spPr/>
        <p:txBody>
          <a:bodyPr/>
          <a:lstStyle/>
          <a:p>
            <a:fld id="{79B19C71-EC74-44AF-B27E-FC7DC3C3A61D}" type="datetime4">
              <a:rPr lang="en-US" smtClean="0"/>
              <a:pPr/>
              <a:t>February 23, 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38DF745-7D3F-47F4-83A3-874385CFAA69}" type="slidenum">
              <a:rPr lang="en-US" smtClean="0"/>
              <a:pPr/>
              <a:t>‹#›</a:t>
            </a:fld>
            <a:endParaRPr lang="en-US"/>
          </a:p>
        </p:txBody>
      </p:sp>
      <p:sp>
        <p:nvSpPr>
          <p:cNvPr id="9" name="Picture Placeholder 8"/>
          <p:cNvSpPr>
            <a:spLocks noGrp="1"/>
          </p:cNvSpPr>
          <p:nvPr>
            <p:ph type="pic" sz="quarter" idx="13"/>
          </p:nvPr>
        </p:nvSpPr>
        <p:spPr>
          <a:xfrm>
            <a:off x="457199" y="1107618"/>
            <a:ext cx="4031619" cy="4607689"/>
          </a:xfrm>
        </p:spPr>
        <p:txBody>
          <a:bodyPr/>
          <a:lstStyle/>
          <a:p>
            <a:endParaRPr lang="en-US" dirty="0"/>
          </a:p>
        </p:txBody>
      </p:sp>
      <p:sp>
        <p:nvSpPr>
          <p:cNvPr id="11" name="Text Placeholder 10"/>
          <p:cNvSpPr>
            <a:spLocks noGrp="1"/>
          </p:cNvSpPr>
          <p:nvPr>
            <p:ph type="body" sz="quarter" idx="14"/>
          </p:nvPr>
        </p:nvSpPr>
        <p:spPr>
          <a:xfrm>
            <a:off x="4606925" y="1107618"/>
            <a:ext cx="3913188" cy="4607382"/>
          </a:xfrm>
        </p:spPr>
        <p:txBody>
          <a:bodyPr/>
          <a:lstStyle>
            <a:lvl1pPr>
              <a:buClr>
                <a:schemeClr val="tx2">
                  <a:lumMod val="60000"/>
                  <a:lumOff val="40000"/>
                </a:schemeClr>
              </a:buClr>
              <a:defRPr>
                <a:solidFill>
                  <a:schemeClr val="tx1"/>
                </a:solidFill>
              </a:defRPr>
            </a:lvl1pPr>
            <a:lvl2pPr marL="731520" indent="-457200">
              <a:buClr>
                <a:srgbClr val="6CB255"/>
              </a:buClr>
              <a:buFont typeface="+mj-lt"/>
              <a:buAutoNum type="alphaLcParenR"/>
              <a:defRPr>
                <a:solidFill>
                  <a:schemeClr val="tx1"/>
                </a:solidFill>
              </a:defRPr>
            </a:lvl2pPr>
            <a:lvl3pPr marL="1257300" indent="-342900">
              <a:buClr>
                <a:srgbClr val="6CB255"/>
              </a:buClr>
              <a:buFont typeface="+mj-lt"/>
              <a:buAutoNum type="alphaLcParenR"/>
              <a:defRPr>
                <a:solidFill>
                  <a:schemeClr val="tx1"/>
                </a:solidFill>
              </a:defRPr>
            </a:lvl3pPr>
            <a:lvl4pPr marL="1714500" indent="-342900">
              <a:buClr>
                <a:srgbClr val="6CB255"/>
              </a:buClr>
              <a:buFont typeface="+mj-lt"/>
              <a:buAutoNum type="alphaLcParenR"/>
              <a:defRPr>
                <a:solidFill>
                  <a:schemeClr val="tx1"/>
                </a:solidFill>
              </a:defRPr>
            </a:lvl4pPr>
            <a:lvl5pPr marL="2171700" indent="-342900">
              <a:buClr>
                <a:srgbClr val="6CB255"/>
              </a:buClr>
              <a:buFont typeface="+mj-lt"/>
              <a:buAutoNum type="alphaLcParenR"/>
              <a:defRPr>
                <a:solidFill>
                  <a:schemeClr val="tx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Title and Content">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93333F43-3E86-47E4-BFBB-2476D384E1C6}" type="datetime4">
              <a:rPr lang="en-US" smtClean="0"/>
              <a:pPr/>
              <a:t>February 23, 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38DF745-7D3F-47F4-83A3-874385CFAA69}" type="slidenum">
              <a:rPr lang="en-US" smtClean="0"/>
              <a:pPr/>
              <a:t>‹#›</a:t>
            </a:fld>
            <a:endParaRPr lang="en-US"/>
          </a:p>
        </p:txBody>
      </p:sp>
      <p:sp>
        <p:nvSpPr>
          <p:cNvPr id="7" name="Title 1"/>
          <p:cNvSpPr>
            <a:spLocks noGrp="1"/>
          </p:cNvSpPr>
          <p:nvPr>
            <p:ph type="title"/>
          </p:nvPr>
        </p:nvSpPr>
        <p:spPr>
          <a:xfrm>
            <a:off x="457200" y="241326"/>
            <a:ext cx="8062912" cy="659535"/>
          </a:xfrm>
        </p:spPr>
        <p:txBody>
          <a:bodyPr/>
          <a:lstStyle>
            <a:lvl1pPr>
              <a:defRPr>
                <a:solidFill>
                  <a:srgbClr val="6CB255"/>
                </a:solidFill>
              </a:defRPr>
            </a:lvl1pPr>
          </a:lstStyle>
          <a:p>
            <a:r>
              <a:rPr lang="en-US" dirty="0"/>
              <a:t>Click to edit</a:t>
            </a:r>
          </a:p>
        </p:txBody>
      </p:sp>
      <p:sp>
        <p:nvSpPr>
          <p:cNvPr id="8" name="Picture Placeholder 8"/>
          <p:cNvSpPr>
            <a:spLocks noGrp="1"/>
          </p:cNvSpPr>
          <p:nvPr>
            <p:ph type="pic" sz="quarter" idx="13"/>
          </p:nvPr>
        </p:nvSpPr>
        <p:spPr>
          <a:xfrm>
            <a:off x="457199" y="1122386"/>
            <a:ext cx="8062913" cy="3500071"/>
          </a:xfrm>
        </p:spPr>
        <p:txBody>
          <a:bodyPr/>
          <a:lstStyle/>
          <a:p>
            <a:endParaRPr lang="en-US" dirty="0"/>
          </a:p>
        </p:txBody>
      </p:sp>
      <p:sp>
        <p:nvSpPr>
          <p:cNvPr id="9" name="Text Placeholder 10"/>
          <p:cNvSpPr>
            <a:spLocks noGrp="1"/>
          </p:cNvSpPr>
          <p:nvPr>
            <p:ph type="body" sz="quarter" idx="14"/>
          </p:nvPr>
        </p:nvSpPr>
        <p:spPr>
          <a:xfrm>
            <a:off x="457200" y="4843982"/>
            <a:ext cx="8062912" cy="1166382"/>
          </a:xfrm>
        </p:spPr>
        <p:txBody>
          <a:bodyPr/>
          <a:lstStyle>
            <a:lvl1pPr>
              <a:buClr>
                <a:srgbClr val="6CB255"/>
              </a:buClr>
              <a:defRPr>
                <a:solidFill>
                  <a:srgbClr val="000000"/>
                </a:solidFill>
              </a:defRPr>
            </a:lvl1pPr>
            <a:lvl2pPr marL="731520" indent="-457200">
              <a:buClr>
                <a:srgbClr val="6CB255"/>
              </a:buClr>
              <a:buFont typeface="+mj-lt"/>
              <a:buAutoNum type="alphaLcParenR"/>
              <a:defRPr>
                <a:solidFill>
                  <a:schemeClr val="tx1"/>
                </a:solidFill>
              </a:defRPr>
            </a:lvl2pPr>
            <a:lvl3pPr marL="1257300" indent="-342900">
              <a:buClr>
                <a:srgbClr val="6CB255"/>
              </a:buClr>
              <a:buFont typeface="+mj-lt"/>
              <a:buAutoNum type="alphaLcParenR"/>
              <a:defRPr>
                <a:solidFill>
                  <a:schemeClr val="tx1"/>
                </a:solidFill>
              </a:defRPr>
            </a:lvl3pPr>
            <a:lvl4pPr marL="1714500" indent="-342900">
              <a:buClr>
                <a:srgbClr val="6CB255"/>
              </a:buClr>
              <a:buFont typeface="+mj-lt"/>
              <a:buAutoNum type="alphaLcParenR"/>
              <a:defRPr>
                <a:solidFill>
                  <a:schemeClr val="tx1"/>
                </a:solidFill>
              </a:defRPr>
            </a:lvl4pPr>
            <a:lvl5pPr marL="2171700" indent="-342900">
              <a:buClr>
                <a:srgbClr val="6CB255"/>
              </a:buClr>
              <a:buFont typeface="+mj-lt"/>
              <a:buAutoNum type="alphaLcParenR"/>
              <a:defRPr>
                <a:solidFill>
                  <a:schemeClr val="tx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Content with Caption">
    <p:spTree>
      <p:nvGrpSpPr>
        <p:cNvPr id="1" name=""/>
        <p:cNvGrpSpPr/>
        <p:nvPr/>
      </p:nvGrpSpPr>
      <p:grpSpPr>
        <a:xfrm>
          <a:off x="0" y="0"/>
          <a:ext cx="0" cy="0"/>
          <a:chOff x="0" y="0"/>
          <a:chExt cx="0" cy="0"/>
        </a:xfrm>
      </p:grpSpPr>
      <p:sp>
        <p:nvSpPr>
          <p:cNvPr id="3" name="Content Placeholder 2"/>
          <p:cNvSpPr>
            <a:spLocks noGrp="1"/>
          </p:cNvSpPr>
          <p:nvPr>
            <p:ph idx="1"/>
          </p:nvPr>
        </p:nvSpPr>
        <p:spPr>
          <a:xfrm>
            <a:off x="3575050" y="1600200"/>
            <a:ext cx="5111750" cy="4480560"/>
          </a:xfrm>
        </p:spPr>
        <p:txBody>
          <a:bodyPr/>
          <a:lstStyle>
            <a:lvl1pPr>
              <a:buClr>
                <a:schemeClr val="tx2">
                  <a:lumMod val="60000"/>
                  <a:lumOff val="40000"/>
                </a:schemeClr>
              </a:buClr>
              <a:defRPr sz="3200"/>
            </a:lvl1pPr>
            <a:lvl2pPr marL="788670" indent="-514350">
              <a:buClr>
                <a:srgbClr val="6CB255"/>
              </a:buClr>
              <a:buFont typeface="+mj-lt"/>
              <a:buAutoNum type="alphaLcParenR"/>
              <a:defRPr sz="2800"/>
            </a:lvl2pPr>
            <a:lvl3pPr marL="1371600" indent="-457200">
              <a:buClr>
                <a:srgbClr val="6CB255"/>
              </a:buClr>
              <a:buFont typeface="+mj-lt"/>
              <a:buAutoNum type="alphaLcParenR"/>
              <a:defRPr sz="2400"/>
            </a:lvl3pPr>
            <a:lvl4pPr marL="1828800" indent="-457200">
              <a:buClr>
                <a:srgbClr val="6CB255"/>
              </a:buClr>
              <a:buFont typeface="+mj-lt"/>
              <a:buAutoNum type="alphaLcParenR"/>
              <a:defRPr sz="2000"/>
            </a:lvl4pPr>
            <a:lvl5pPr marL="2286000" indent="-457200">
              <a:buClr>
                <a:srgbClr val="6CB255"/>
              </a:buClr>
              <a:buFont typeface="+mj-lt"/>
              <a:buAutoNum type="alphaLcParenR"/>
              <a:defRPr sz="2000"/>
            </a:lvl5pPr>
            <a:lvl6pPr>
              <a:defRPr sz="2000"/>
            </a:lvl6pPr>
            <a:lvl7pPr>
              <a:defRPr sz="2000"/>
            </a:lvl7pPr>
            <a:lvl8pPr>
              <a:defRPr sz="2000"/>
            </a:lvl8pPr>
            <a:lvl9pPr>
              <a:defRPr sz="20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3"/>
          <p:cNvSpPr>
            <a:spLocks noGrp="1"/>
          </p:cNvSpPr>
          <p:nvPr>
            <p:ph type="body" sz="half" idx="2"/>
          </p:nvPr>
        </p:nvSpPr>
        <p:spPr>
          <a:xfrm>
            <a:off x="457200" y="1600200"/>
            <a:ext cx="3008313" cy="4480560"/>
          </a:xfrm>
        </p:spPr>
        <p:txBody>
          <a:bodyPr>
            <a:normAutofit/>
          </a:bodyPr>
          <a:lstStyle>
            <a:lvl1pPr marL="0" indent="0">
              <a:buClr>
                <a:schemeClr val="tx2">
                  <a:lumMod val="60000"/>
                  <a:lumOff val="40000"/>
                </a:schemeClr>
              </a:buCl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
        <p:nvSpPr>
          <p:cNvPr id="5" name="Date Placeholder 4"/>
          <p:cNvSpPr>
            <a:spLocks noGrp="1"/>
          </p:cNvSpPr>
          <p:nvPr>
            <p:ph type="dt" sz="half" idx="10"/>
          </p:nvPr>
        </p:nvSpPr>
        <p:spPr/>
        <p:txBody>
          <a:bodyPr/>
          <a:lstStyle>
            <a:lvl1pPr>
              <a:buClr>
                <a:schemeClr val="tx2">
                  <a:lumMod val="60000"/>
                  <a:lumOff val="40000"/>
                </a:schemeClr>
              </a:buClr>
              <a:defRPr/>
            </a:lvl1pPr>
          </a:lstStyle>
          <a:p>
            <a:fld id="{6EAD5615-7F4F-4584-84D5-CC95918C321F}" type="datetime4">
              <a:rPr lang="en-US" smtClean="0"/>
              <a:pPr/>
              <a:t>February 23, 2018</a:t>
            </a:fld>
            <a:endParaRPr lang="en-US"/>
          </a:p>
        </p:txBody>
      </p:sp>
      <p:sp>
        <p:nvSpPr>
          <p:cNvPr id="6" name="Footer Placeholder 5"/>
          <p:cNvSpPr>
            <a:spLocks noGrp="1"/>
          </p:cNvSpPr>
          <p:nvPr>
            <p:ph type="ftr" sz="quarter" idx="11"/>
          </p:nvPr>
        </p:nvSpPr>
        <p:spPr/>
        <p:txBody>
          <a:bodyPr/>
          <a:lstStyle>
            <a:lvl1pPr>
              <a:buClr>
                <a:schemeClr val="tx2">
                  <a:lumMod val="60000"/>
                  <a:lumOff val="40000"/>
                </a:schemeClr>
              </a:buClr>
              <a:defRPr/>
            </a:lvl1pPr>
          </a:lstStyle>
          <a:p>
            <a:endParaRPr lang="en-US"/>
          </a:p>
        </p:txBody>
      </p:sp>
      <p:sp>
        <p:nvSpPr>
          <p:cNvPr id="7" name="Slide Number Placeholder 6"/>
          <p:cNvSpPr>
            <a:spLocks noGrp="1"/>
          </p:cNvSpPr>
          <p:nvPr>
            <p:ph type="sldNum" sz="quarter" idx="12"/>
          </p:nvPr>
        </p:nvSpPr>
        <p:spPr/>
        <p:txBody>
          <a:bodyPr/>
          <a:lstStyle>
            <a:lvl1pPr>
              <a:buClr>
                <a:schemeClr val="tx2">
                  <a:lumMod val="60000"/>
                  <a:lumOff val="40000"/>
                </a:schemeClr>
              </a:buClr>
              <a:defRPr/>
            </a:lvl1pPr>
          </a:lstStyle>
          <a:p>
            <a:fld id="{F38DF745-7D3F-47F4-83A3-874385CFAA69}" type="slidenum">
              <a:rPr lang="en-US" smtClean="0"/>
              <a:pPr/>
              <a:t>‹#›</a:t>
            </a:fld>
            <a:endParaRPr lang="en-US"/>
          </a:p>
        </p:txBody>
      </p:sp>
      <p:sp>
        <p:nvSpPr>
          <p:cNvPr id="9" name="Title 1"/>
          <p:cNvSpPr>
            <a:spLocks noGrp="1"/>
          </p:cNvSpPr>
          <p:nvPr>
            <p:ph type="title"/>
          </p:nvPr>
        </p:nvSpPr>
        <p:spPr>
          <a:xfrm>
            <a:off x="457200" y="241326"/>
            <a:ext cx="8062912" cy="659535"/>
          </a:xfrm>
        </p:spPr>
        <p:txBody>
          <a:bodyPr/>
          <a:lstStyle>
            <a:lvl1pPr>
              <a:buClr>
                <a:schemeClr val="tx2">
                  <a:lumMod val="60000"/>
                  <a:lumOff val="40000"/>
                </a:schemeClr>
              </a:buClr>
              <a:defRPr>
                <a:solidFill>
                  <a:srgbClr val="6CB255"/>
                </a:solidFill>
              </a:defRPr>
            </a:lvl1pPr>
          </a:lstStyle>
          <a:p>
            <a:r>
              <a:rPr lang="en-US" dirty="0"/>
              <a:t>Click to edit</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slide" type="title">
  <p:cSld name="1_Title slide">
    <p:spTree>
      <p:nvGrpSpPr>
        <p:cNvPr id="1" name="Shape 9"/>
        <p:cNvGrpSpPr/>
        <p:nvPr/>
      </p:nvGrpSpPr>
      <p:grpSpPr>
        <a:xfrm>
          <a:off x="0" y="0"/>
          <a:ext cx="0" cy="0"/>
          <a:chOff x="0" y="0"/>
          <a:chExt cx="0" cy="0"/>
        </a:xfrm>
      </p:grpSpPr>
      <p:sp>
        <p:nvSpPr>
          <p:cNvPr id="10" name="Shape 10"/>
          <p:cNvSpPr txBox="1">
            <a:spLocks noGrp="1"/>
          </p:cNvSpPr>
          <p:nvPr>
            <p:ph type="ctrTitle"/>
          </p:nvPr>
        </p:nvSpPr>
        <p:spPr>
          <a:xfrm>
            <a:off x="311708" y="992767"/>
            <a:ext cx="8520600" cy="2736800"/>
          </a:xfrm>
          <a:prstGeom prst="rect">
            <a:avLst/>
          </a:prstGeom>
        </p:spPr>
        <p:txBody>
          <a:bodyPr spcFirstLastPara="1" wrap="square" lIns="91425" tIns="91425" rIns="91425" bIns="91425" anchor="b" anchorCtr="0"/>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endParaRPr/>
          </a:p>
        </p:txBody>
      </p:sp>
      <p:sp>
        <p:nvSpPr>
          <p:cNvPr id="11" name="Shape 11"/>
          <p:cNvSpPr txBox="1">
            <a:spLocks noGrp="1"/>
          </p:cNvSpPr>
          <p:nvPr>
            <p:ph type="subTitle" idx="1"/>
          </p:nvPr>
        </p:nvSpPr>
        <p:spPr>
          <a:xfrm>
            <a:off x="311700" y="3778833"/>
            <a:ext cx="8520600" cy="1056800"/>
          </a:xfrm>
          <a:prstGeom prst="rect">
            <a:avLst/>
          </a:prstGeom>
        </p:spPr>
        <p:txBody>
          <a:bodyPr spcFirstLastPara="1" wrap="square" lIns="91425" tIns="91425" rIns="91425" bIns="91425" anchor="t" anchorCtr="0"/>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sp>
        <p:nvSpPr>
          <p:cNvPr id="12" name="Shape 12"/>
          <p:cNvSpPr txBox="1">
            <a:spLocks noGrp="1"/>
          </p:cNvSpPr>
          <p:nvPr>
            <p:ph type="sldNum" idx="12"/>
          </p:nvPr>
        </p:nvSpPr>
        <p:spPr>
          <a:xfrm>
            <a:off x="8472458" y="6217623"/>
            <a:ext cx="548700" cy="524800"/>
          </a:xfrm>
          <a:prstGeom prst="rect">
            <a:avLst/>
          </a:prstGeom>
        </p:spPr>
        <p:txBody>
          <a:bodyPr spcFirstLastPara="1" wrap="square" lIns="91425" tIns="91425" rIns="91425" bIns="91425" anchor="ctr" anchorCtr="0">
            <a:noAutofit/>
          </a:bodyPr>
          <a:lstStyle>
            <a:lvl1pPr lvl="0">
              <a:spcBef>
                <a:spcPts val="0"/>
              </a:spcBef>
              <a:buNone/>
              <a:defRPr/>
            </a:lvl1pPr>
            <a:lvl2pPr lvl="1">
              <a:spcBef>
                <a:spcPts val="0"/>
              </a:spcBef>
              <a:buNone/>
              <a:defRPr/>
            </a:lvl2pPr>
            <a:lvl3pPr lvl="2">
              <a:spcBef>
                <a:spcPts val="0"/>
              </a:spcBef>
              <a:buNone/>
              <a:defRPr/>
            </a:lvl3pPr>
            <a:lvl4pPr lvl="3">
              <a:spcBef>
                <a:spcPts val="0"/>
              </a:spcBef>
              <a:buNone/>
              <a:defRPr/>
            </a:lvl4pPr>
            <a:lvl5pPr lvl="4">
              <a:spcBef>
                <a:spcPts val="0"/>
              </a:spcBef>
              <a:buNone/>
              <a:defRPr/>
            </a:lvl5pPr>
            <a:lvl6pPr lvl="5">
              <a:spcBef>
                <a:spcPts val="0"/>
              </a:spcBef>
              <a:buNone/>
              <a:defRPr/>
            </a:lvl6pPr>
            <a:lvl7pPr lvl="6">
              <a:spcBef>
                <a:spcPts val="0"/>
              </a:spcBef>
              <a:buNone/>
              <a:defRPr/>
            </a:lvl7pPr>
            <a:lvl8pPr lvl="7">
              <a:spcBef>
                <a:spcPts val="0"/>
              </a:spcBef>
              <a:buNone/>
              <a:defRPr/>
            </a:lvl8pPr>
            <a:lvl9pPr lvl="8">
              <a:spcBef>
                <a:spcPts val="0"/>
              </a:spcBef>
              <a:buNone/>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3547175342"/>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152718"/>
            <a:ext cx="5791200" cy="1371600"/>
          </a:xfrm>
          <a:prstGeom prst="rect">
            <a:avLst/>
          </a:prstGeom>
        </p:spPr>
        <p:txBody>
          <a:bodyPr vert="horz" lIns="91440" tIns="45720" rIns="91440" bIns="45720" rtlCol="0" anchor="b">
            <a:normAutofit/>
          </a:bodyPr>
          <a:lstStyle/>
          <a:p>
            <a:r>
              <a:rPr lang="en-US" dirty="0"/>
              <a:t>Click to edit Master title style</a:t>
            </a:r>
          </a:p>
        </p:txBody>
      </p:sp>
      <p:sp>
        <p:nvSpPr>
          <p:cNvPr id="3" name="Text Placeholder 2"/>
          <p:cNvSpPr>
            <a:spLocks noGrp="1"/>
          </p:cNvSpPr>
          <p:nvPr>
            <p:ph type="body" idx="1"/>
          </p:nvPr>
        </p:nvSpPr>
        <p:spPr>
          <a:xfrm>
            <a:off x="457200" y="1752600"/>
            <a:ext cx="7620000" cy="437356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457200" y="6172201"/>
            <a:ext cx="3429000" cy="304800"/>
          </a:xfrm>
          <a:prstGeom prst="rect">
            <a:avLst/>
          </a:prstGeom>
        </p:spPr>
        <p:txBody>
          <a:bodyPr vert="horz" lIns="91440" tIns="45720" rIns="91440" bIns="0" rtlCol="0" anchor="b"/>
          <a:lstStyle>
            <a:lvl1pPr algn="l">
              <a:defRPr sz="1000">
                <a:solidFill>
                  <a:schemeClr val="tx1"/>
                </a:solidFill>
              </a:defRPr>
            </a:lvl1pPr>
          </a:lstStyle>
          <a:p>
            <a:fld id="{17D0EFEE-2756-4A20-BF2A-63F0A94F99AC}" type="datetime4">
              <a:rPr lang="en-US" smtClean="0"/>
              <a:pPr/>
              <a:t>February 23, 2018</a:t>
            </a:fld>
            <a:endParaRPr lang="en-US" dirty="0"/>
          </a:p>
        </p:txBody>
      </p:sp>
      <p:sp>
        <p:nvSpPr>
          <p:cNvPr id="5" name="Footer Placeholder 4"/>
          <p:cNvSpPr>
            <a:spLocks noGrp="1"/>
          </p:cNvSpPr>
          <p:nvPr>
            <p:ph type="ftr" sz="quarter" idx="3"/>
          </p:nvPr>
        </p:nvSpPr>
        <p:spPr>
          <a:xfrm>
            <a:off x="457200" y="6492875"/>
            <a:ext cx="3429000" cy="283845"/>
          </a:xfrm>
          <a:prstGeom prst="rect">
            <a:avLst/>
          </a:prstGeom>
        </p:spPr>
        <p:txBody>
          <a:bodyPr vert="horz" lIns="91440" tIns="45720" rIns="91440" bIns="45720" rtlCol="0" anchor="t"/>
          <a:lstStyle>
            <a:lvl1pPr algn="l">
              <a:defRPr sz="1000">
                <a:solidFill>
                  <a:schemeClr val="tx1"/>
                </a:solidFill>
              </a:defRPr>
            </a:lvl1pPr>
          </a:lstStyle>
          <a:p>
            <a:endParaRPr lang="en-US" dirty="0"/>
          </a:p>
        </p:txBody>
      </p:sp>
      <p:sp>
        <p:nvSpPr>
          <p:cNvPr id="6" name="Slide Number Placeholder 5"/>
          <p:cNvSpPr>
            <a:spLocks noGrp="1"/>
          </p:cNvSpPr>
          <p:nvPr>
            <p:ph type="sldNum" sz="quarter" idx="4"/>
          </p:nvPr>
        </p:nvSpPr>
        <p:spPr>
          <a:xfrm rot="16200000">
            <a:off x="8044814" y="683895"/>
            <a:ext cx="1315721" cy="365125"/>
          </a:xfrm>
          <a:prstGeom prst="rect">
            <a:avLst/>
          </a:prstGeom>
        </p:spPr>
        <p:txBody>
          <a:bodyPr vert="horz" lIns="91440" tIns="45720" rIns="91440" bIns="45720" rtlCol="0" anchor="ctr"/>
          <a:lstStyle>
            <a:lvl1pPr algn="r">
              <a:defRPr sz="2400" b="1">
                <a:solidFill>
                  <a:srgbClr val="FFFFFF"/>
                </a:solidFill>
              </a:defRPr>
            </a:lvl1pPr>
          </a:lstStyle>
          <a:p>
            <a:fld id="{F38DF745-7D3F-47F4-83A3-874385CFAA69}"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916" r:id="rId1"/>
    <p:sldLayoutId id="2147483914" r:id="rId2"/>
    <p:sldLayoutId id="2147483920" r:id="rId3"/>
    <p:sldLayoutId id="2147483913" r:id="rId4"/>
    <p:sldLayoutId id="2147483921" r:id="rId5"/>
  </p:sldLayoutIdLst>
  <p:hf sldNum="0" hdr="0" ftr="0" dt="0"/>
  <p:txStyles>
    <p:titleStyle>
      <a:lvl1pPr algn="l" defTabSz="914400" rtl="0" eaLnBrk="1" latinLnBrk="0" hangingPunct="1">
        <a:spcBef>
          <a:spcPct val="0"/>
        </a:spcBef>
        <a:buNone/>
        <a:defRPr sz="2400" kern="1200" cap="all" spc="-60" baseline="0">
          <a:solidFill>
            <a:srgbClr val="6CB255"/>
          </a:solidFill>
          <a:latin typeface="+mj-lt"/>
          <a:ea typeface="+mj-ea"/>
          <a:cs typeface="+mj-cs"/>
        </a:defRPr>
      </a:lvl1pPr>
    </p:titleStyle>
    <p:bodyStyle>
      <a:lvl1pPr marL="0" indent="0" algn="l" defTabSz="914400" rtl="0" eaLnBrk="1" latinLnBrk="0" hangingPunct="1">
        <a:spcBef>
          <a:spcPct val="20000"/>
        </a:spcBef>
        <a:spcAft>
          <a:spcPts val="600"/>
        </a:spcAft>
        <a:buClr>
          <a:srgbClr val="6CB255"/>
        </a:buClr>
        <a:buFont typeface="Arial" pitchFamily="34" charset="0"/>
        <a:buNone/>
        <a:defRPr sz="2000" b="0" kern="1200">
          <a:solidFill>
            <a:schemeClr val="tx1"/>
          </a:solidFill>
          <a:latin typeface="+mn-lt"/>
          <a:ea typeface="+mn-ea"/>
          <a:cs typeface="+mn-cs"/>
        </a:defRPr>
      </a:lvl1pPr>
      <a:lvl2pPr marL="457200" indent="-182880" algn="l" defTabSz="914400" rtl="0" eaLnBrk="1" latinLnBrk="0" hangingPunct="1">
        <a:spcBef>
          <a:spcPct val="20000"/>
        </a:spcBef>
        <a:buClr>
          <a:srgbClr val="6CB255"/>
        </a:buClr>
        <a:buFont typeface="Arial" pitchFamily="34" charset="0"/>
        <a:buChar char="•"/>
        <a:defRPr sz="2000" kern="1200">
          <a:solidFill>
            <a:srgbClr val="000000"/>
          </a:solidFill>
          <a:latin typeface="+mn-lt"/>
          <a:ea typeface="+mn-ea"/>
          <a:cs typeface="+mn-cs"/>
        </a:defRPr>
      </a:lvl2pPr>
      <a:lvl3pPr marL="1143000" indent="-228600" algn="l" defTabSz="914400" rtl="0" eaLnBrk="1" latinLnBrk="0" hangingPunct="1">
        <a:spcBef>
          <a:spcPct val="20000"/>
        </a:spcBef>
        <a:buClr>
          <a:srgbClr val="6CB255"/>
        </a:buClr>
        <a:buFont typeface="Arial" pitchFamily="34" charset="0"/>
        <a:buChar char="•"/>
        <a:defRPr sz="1800" kern="1200">
          <a:solidFill>
            <a:srgbClr val="000000"/>
          </a:solidFill>
          <a:latin typeface="+mn-lt"/>
          <a:ea typeface="+mn-ea"/>
          <a:cs typeface="+mn-cs"/>
        </a:defRPr>
      </a:lvl3pPr>
      <a:lvl4pPr marL="1600200" indent="-228600" algn="l" defTabSz="914400" rtl="0" eaLnBrk="1" latinLnBrk="0" hangingPunct="1">
        <a:spcBef>
          <a:spcPct val="20000"/>
        </a:spcBef>
        <a:buClr>
          <a:srgbClr val="6CB255"/>
        </a:buClr>
        <a:buFont typeface="Arial" pitchFamily="34" charset="0"/>
        <a:buChar char="•"/>
        <a:defRPr sz="1800" kern="1200">
          <a:solidFill>
            <a:srgbClr val="000000"/>
          </a:solidFill>
          <a:latin typeface="+mn-lt"/>
          <a:ea typeface="+mn-ea"/>
          <a:cs typeface="+mn-cs"/>
        </a:defRPr>
      </a:lvl4pPr>
      <a:lvl5pPr marL="2057400" indent="-228600" algn="l" defTabSz="914400" rtl="0" eaLnBrk="1" latinLnBrk="0" hangingPunct="1">
        <a:spcBef>
          <a:spcPct val="20000"/>
        </a:spcBef>
        <a:buClr>
          <a:srgbClr val="6CB255"/>
        </a:buClr>
        <a:buFont typeface="Arial" pitchFamily="34" charset="0"/>
        <a:buChar char="•"/>
        <a:defRPr sz="1800" kern="1200" baseline="0">
          <a:solidFill>
            <a:srgbClr val="000000"/>
          </a:solidFill>
          <a:latin typeface="+mn-lt"/>
          <a:ea typeface="+mn-ea"/>
          <a:cs typeface="+mn-cs"/>
        </a:defRPr>
      </a:lvl5pPr>
      <a:lvl6pPr marL="25146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6pPr>
      <a:lvl7pPr marL="29718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7pPr>
      <a:lvl8pPr marL="34290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8pPr>
      <a:lvl9pPr marL="38862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mailto:open-sourceinstructionalmaterials@tea.texas.gov" TargetMode="External"/><Relationship Id="rId2" Type="http://schemas.openxmlformats.org/officeDocument/2006/relationships/notesSlide" Target="../notesSlides/notesSlide1.xml"/><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 name="Picture 1" descr="Texas Education Agency&#10;Advanced Placement&#10;Macroeconomics for AP Courses&#10;PowerPoint Slides"/>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132244313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ext Placeholder 13"/>
          <p:cNvSpPr>
            <a:spLocks noGrp="1"/>
          </p:cNvSpPr>
          <p:nvPr>
            <p:ph type="body" sz="quarter" idx="14"/>
          </p:nvPr>
        </p:nvSpPr>
        <p:spPr>
          <a:xfrm>
            <a:off x="498872" y="2451961"/>
            <a:ext cx="8062912" cy="3598783"/>
          </a:xfrm>
          <a:effectLst>
            <a:reflection endPos="0" dir="5400000" sy="-100000" algn="bl" rotWithShape="0"/>
          </a:effectLst>
        </p:spPr>
        <p:txBody>
          <a:bodyPr anchor="ctr">
            <a:noAutofit/>
          </a:bodyPr>
          <a:lstStyle/>
          <a:p>
            <a:pPr algn="just"/>
            <a:r>
              <a:rPr lang="en-US" sz="1600" dirty="0">
                <a:solidFill>
                  <a:schemeClr val="tx1"/>
                </a:solidFill>
              </a:rPr>
              <a:t>This instructional material is provided through a Texas Education Agency (TEA) initiative to provide high-quality open-source instructional materials to districts free of charge. It was created by OpenStax under a contract with the TEA. For more detail on the initiative, its funding, and this overall project, please see the textbook preface.</a:t>
            </a:r>
          </a:p>
          <a:p>
            <a:pPr algn="just"/>
            <a:r>
              <a:rPr lang="en-US" sz="1600" dirty="0">
                <a:solidFill>
                  <a:schemeClr val="tx1"/>
                </a:solidFill>
              </a:rPr>
              <a:t> </a:t>
            </a:r>
          </a:p>
          <a:p>
            <a:pPr algn="just"/>
            <a:r>
              <a:rPr lang="en-US" sz="1600" dirty="0">
                <a:solidFill>
                  <a:schemeClr val="tx1"/>
                </a:solidFill>
              </a:rPr>
              <a:t>The images within this PowerPoint file are intended for classroom use and other educational applications. </a:t>
            </a:r>
          </a:p>
          <a:p>
            <a:pPr algn="just"/>
            <a:r>
              <a:rPr lang="en-US" sz="1600" dirty="0">
                <a:solidFill>
                  <a:schemeClr val="tx1"/>
                </a:solidFill>
              </a:rPr>
              <a:t>While all of the images are openly licensed, their sources vary. If reusing, sharing, or redistributing these images, proper attribution must given to the original copyright holder of the material. Credit lines at the end of each image caption indicate the entity or individual to be credited. If an image has no credit line, it is copyrighted by OpenStax and should be attributed to OpenStax, Rice University.</a:t>
            </a:r>
          </a:p>
        </p:txBody>
      </p:sp>
      <p:sp>
        <p:nvSpPr>
          <p:cNvPr id="3" name="Title 4"/>
          <p:cNvSpPr txBox="1">
            <a:spLocks/>
          </p:cNvSpPr>
          <p:nvPr/>
        </p:nvSpPr>
        <p:spPr>
          <a:xfrm>
            <a:off x="498872" y="772083"/>
            <a:ext cx="8062912" cy="659535"/>
          </a:xfrm>
          <a:prstGeom prst="rect">
            <a:avLst/>
          </a:prstGeom>
        </p:spPr>
        <p:txBody>
          <a:bodyPr/>
          <a:lstStyle>
            <a:lvl1pPr algn="l" defTabSz="914400" rtl="0" eaLnBrk="1" latinLnBrk="0" hangingPunct="1">
              <a:spcBef>
                <a:spcPct val="0"/>
              </a:spcBef>
              <a:buNone/>
              <a:defRPr sz="2400" kern="1200" cap="all" spc="-60" baseline="0">
                <a:solidFill>
                  <a:srgbClr val="6CB255"/>
                </a:solidFill>
                <a:latin typeface="+mj-lt"/>
                <a:ea typeface="+mj-ea"/>
                <a:cs typeface="+mj-cs"/>
              </a:defRPr>
            </a:lvl1pPr>
          </a:lstStyle>
          <a:p>
            <a:pPr algn="ctr"/>
            <a:r>
              <a:rPr lang="en-US" sz="3600" dirty="0"/>
              <a:t>Macroeconomics</a:t>
            </a:r>
          </a:p>
        </p:txBody>
      </p:sp>
      <p:sp>
        <p:nvSpPr>
          <p:cNvPr id="6" name="Rectangle 5"/>
          <p:cNvSpPr/>
          <p:nvPr/>
        </p:nvSpPr>
        <p:spPr>
          <a:xfrm>
            <a:off x="497447" y="1474600"/>
            <a:ext cx="8065007" cy="738664"/>
          </a:xfrm>
          <a:prstGeom prst="rect">
            <a:avLst/>
          </a:prstGeom>
        </p:spPr>
        <p:txBody>
          <a:bodyPr wrap="square">
            <a:spAutoFit/>
          </a:bodyPr>
          <a:lstStyle/>
          <a:p>
            <a:pPr algn="ctr"/>
            <a:r>
              <a:rPr lang="en-US" sz="2400" b="1" dirty="0">
                <a:solidFill>
                  <a:srgbClr val="212F62"/>
                </a:solidFill>
              </a:rPr>
              <a:t>Chapter 9 </a:t>
            </a:r>
            <a:r>
              <a:rPr lang="en-US" sz="2400" b="1" dirty="0">
                <a:solidFill>
                  <a:srgbClr val="212F62"/>
                </a:solidFill>
                <a:ea typeface="Arial"/>
                <a:cs typeface="Arial"/>
              </a:rPr>
              <a:t>The International Trade and Capital Flows</a:t>
            </a:r>
          </a:p>
          <a:p>
            <a:pPr algn="ctr"/>
            <a:r>
              <a:rPr lang="en-US" dirty="0">
                <a:ea typeface="Arial"/>
                <a:cs typeface="Arial"/>
              </a:rPr>
              <a:t>PowerPoint</a:t>
            </a:r>
            <a:r>
              <a:rPr lang="en-US" dirty="0"/>
              <a:t> Image Slideshow</a:t>
            </a:r>
          </a:p>
        </p:txBody>
      </p:sp>
    </p:spTree>
    <p:extLst>
      <p:ext uri="{BB962C8B-B14F-4D97-AF65-F5344CB8AC3E}">
        <p14:creationId xmlns:p14="http://schemas.microsoft.com/office/powerpoint/2010/main" val="124197660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Figure 9.1</a:t>
            </a:r>
          </a:p>
        </p:txBody>
      </p:sp>
      <p:pic>
        <p:nvPicPr>
          <p:cNvPr id="2" name="Picture Placeholder 1" descr="This is a picture of many different currencies from around the world."/>
          <p:cNvPicPr>
            <a:picLocks noGrp="1" noChangeAspect="1"/>
          </p:cNvPicPr>
          <p:nvPr>
            <p:ph type="pic" sz="quarter" idx="13"/>
          </p:nvPr>
        </p:nvPicPr>
        <p:blipFill>
          <a:blip r:embed="rId2" cstate="email">
            <a:extLst>
              <a:ext uri="{28A0092B-C50C-407E-A947-70E740481C1C}">
                <a14:useLocalDpi xmlns:a14="http://schemas.microsoft.com/office/drawing/2010/main" val="0"/>
              </a:ext>
            </a:extLst>
          </a:blip>
          <a:srcRect l="-14532" r="-14532"/>
          <a:stretch>
            <a:fillRect/>
          </a:stretch>
        </p:blipFill>
        <p:spPr/>
      </p:pic>
      <p:sp>
        <p:nvSpPr>
          <p:cNvPr id="7" name="Text Placeholder 6"/>
          <p:cNvSpPr>
            <a:spLocks noGrp="1"/>
          </p:cNvSpPr>
          <p:nvPr>
            <p:ph type="body" sz="quarter" idx="14"/>
          </p:nvPr>
        </p:nvSpPr>
        <p:spPr/>
        <p:txBody>
          <a:bodyPr>
            <a:normAutofit/>
          </a:bodyPr>
          <a:lstStyle/>
          <a:p>
            <a:r>
              <a:rPr lang="en-US" sz="1600" b="1" dirty="0">
                <a:solidFill>
                  <a:srgbClr val="6CB255"/>
                </a:solidFill>
              </a:rPr>
              <a:t>A World of Money</a:t>
            </a:r>
          </a:p>
          <a:p>
            <a:r>
              <a:rPr lang="en-US" sz="1600" dirty="0"/>
              <a:t>We are all part of the global financial system, which includes many different currencies. (modification of work by </a:t>
            </a:r>
            <a:r>
              <a:rPr lang="en-US" sz="1600" dirty="0" err="1"/>
              <a:t>epSos.de</a:t>
            </a:r>
            <a:r>
              <a:rPr lang="en-US" sz="1600" dirty="0"/>
              <a:t>/Flickr Creative Commons)</a:t>
            </a:r>
          </a:p>
        </p:txBody>
      </p:sp>
    </p:spTree>
    <p:extLst>
      <p:ext uri="{BB962C8B-B14F-4D97-AF65-F5344CB8AC3E}">
        <p14:creationId xmlns:p14="http://schemas.microsoft.com/office/powerpoint/2010/main" val="214371049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Title 1"/>
          <p:cNvSpPr>
            <a:spLocks noGrp="1"/>
          </p:cNvSpPr>
          <p:nvPr>
            <p:ph type="title"/>
          </p:nvPr>
        </p:nvSpPr>
        <p:spPr/>
        <p:txBody>
          <a:bodyPr>
            <a:normAutofit/>
          </a:bodyPr>
          <a:lstStyle/>
          <a:p>
            <a:r>
              <a:rPr lang="en-US" sz="2400" dirty="0">
                <a:solidFill>
                  <a:srgbClr val="6CB255"/>
                </a:solidFill>
              </a:rPr>
              <a:t>Figure 9.2</a:t>
            </a:r>
          </a:p>
        </p:txBody>
      </p:sp>
      <p:pic>
        <p:nvPicPr>
          <p:cNvPr id="2" name="Picture Placeholder 1" descr="The first graph shows the current account and merchandise trade balance in nominal dollars. Both lines dropped drastically between 1995 and 2005. In 2013, the current account balance is −422.2, and the merchandise trade balance is −702.284.  The second graph shows the current account and merchandise trade balance as percentages of GDP. Both dropped around 1986, but increased gradually until 1991, when both dropped again with the low around 2005. As of 2013, both current account and merchandise credit are around –2% and –4% of the GDP respectively."/>
          <p:cNvPicPr>
            <a:picLocks noGrp="1" noChangeAspect="1"/>
          </p:cNvPicPr>
          <p:nvPr>
            <p:ph type="pic" sz="quarter" idx="13"/>
          </p:nvPr>
        </p:nvPicPr>
        <p:blipFill>
          <a:blip r:embed="rId2" cstate="email">
            <a:extLst>
              <a:ext uri="{28A0092B-C50C-407E-A947-70E740481C1C}">
                <a14:useLocalDpi xmlns:a14="http://schemas.microsoft.com/office/drawing/2010/main" val="0"/>
              </a:ext>
            </a:extLst>
          </a:blip>
          <a:srcRect l="-8594" r="-8594"/>
          <a:stretch>
            <a:fillRect/>
          </a:stretch>
        </p:blipFill>
        <p:spPr>
          <a:xfrm>
            <a:off x="457200" y="1108075"/>
            <a:ext cx="4032250" cy="5256213"/>
          </a:xfrm>
        </p:spPr>
      </p:pic>
      <p:sp>
        <p:nvSpPr>
          <p:cNvPr id="14" name="Text Placeholder 13"/>
          <p:cNvSpPr>
            <a:spLocks noGrp="1"/>
          </p:cNvSpPr>
          <p:nvPr>
            <p:ph type="body" sz="quarter" idx="14"/>
          </p:nvPr>
        </p:nvSpPr>
        <p:spPr>
          <a:xfrm>
            <a:off x="4606925" y="1107617"/>
            <a:ext cx="3913188" cy="5256973"/>
          </a:xfrm>
        </p:spPr>
        <p:txBody>
          <a:bodyPr>
            <a:noAutofit/>
          </a:bodyPr>
          <a:lstStyle/>
          <a:p>
            <a:r>
              <a:rPr lang="en-US" sz="1600" b="1" dirty="0">
                <a:solidFill>
                  <a:srgbClr val="6CB255"/>
                </a:solidFill>
              </a:rPr>
              <a:t>Current Account Balance and Merchandise Trade Balance, 1960–2013</a:t>
            </a:r>
          </a:p>
          <a:p>
            <a:pPr marL="342900" indent="-342900">
              <a:buClr>
                <a:srgbClr val="6CB255"/>
              </a:buClr>
              <a:buAutoNum type="alphaLcParenBoth"/>
            </a:pPr>
            <a:r>
              <a:rPr lang="en-US" sz="1600" dirty="0"/>
              <a:t>The current account balance and the merchandise trade balance in billions of dollars from 1960 to 2013. If the lines are above zero dollars, the United States was running a positive trade balance and current account balance. If the lines fall below zero dollars, the United States is running a trade deficit and a deficit in its current account balance.</a:t>
            </a:r>
          </a:p>
          <a:p>
            <a:pPr marL="342900" indent="-342900">
              <a:buClr>
                <a:srgbClr val="6CB255"/>
              </a:buClr>
              <a:buAutoNum type="alphaLcParenBoth"/>
            </a:pPr>
            <a:r>
              <a:rPr lang="en-US" sz="1600" dirty="0"/>
              <a:t>These same items—trade balance and current account balance—are shown in relationship to the size of the U.S. economy, or GDP, from 1960 to 2012.</a:t>
            </a:r>
          </a:p>
        </p:txBody>
      </p:sp>
    </p:spTree>
    <p:extLst>
      <p:ext uri="{BB962C8B-B14F-4D97-AF65-F5344CB8AC3E}">
        <p14:creationId xmlns:p14="http://schemas.microsoft.com/office/powerpoint/2010/main" val="184950004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Figure 9.3</a:t>
            </a:r>
          </a:p>
        </p:txBody>
      </p:sp>
      <p:pic>
        <p:nvPicPr>
          <p:cNvPr id="2" name="Picture Placeholder 1" descr="The illustration shows relationships and transactions between a home country (box on the left) and the rest of the world (box on the right). The home country will provide exports, payment for imports, foreign investment, and investment income paid to the rest of the world. The rest of the world will provide payment for exports, imports, investment income received, and investment from abroad to the home country."/>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l="-14975" r="-14975"/>
          <a:stretch>
            <a:fillRect/>
          </a:stretch>
        </p:blipFill>
        <p:spPr/>
      </p:pic>
      <p:sp>
        <p:nvSpPr>
          <p:cNvPr id="7" name="Text Placeholder 6"/>
          <p:cNvSpPr>
            <a:spLocks noGrp="1"/>
          </p:cNvSpPr>
          <p:nvPr>
            <p:ph type="body" sz="quarter" idx="14"/>
          </p:nvPr>
        </p:nvSpPr>
        <p:spPr/>
        <p:txBody>
          <a:bodyPr>
            <a:noAutofit/>
          </a:bodyPr>
          <a:lstStyle/>
          <a:p>
            <a:r>
              <a:rPr lang="en-US" sz="1500" b="1" dirty="0">
                <a:solidFill>
                  <a:srgbClr val="6CB255"/>
                </a:solidFill>
              </a:rPr>
              <a:t>Flow of Investment Goods and Capital</a:t>
            </a:r>
          </a:p>
          <a:p>
            <a:r>
              <a:rPr lang="en-US" sz="1500" dirty="0"/>
              <a:t>Each element of the current account balance involves a flow of financial payments between countries. The top line shows exports of goods and services leaving the home country; the second line shows the money received by the home country for those exports. The third line shows imports received by the home country; the fourth line shows the payments sent abroad by the home country in exchange for these imports.</a:t>
            </a:r>
          </a:p>
        </p:txBody>
      </p:sp>
    </p:spTree>
    <p:extLst>
      <p:ext uri="{BB962C8B-B14F-4D97-AF65-F5344CB8AC3E}">
        <p14:creationId xmlns:p14="http://schemas.microsoft.com/office/powerpoint/2010/main" val="364349967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53"/>
        <p:cNvGrpSpPr/>
        <p:nvPr/>
      </p:nvGrpSpPr>
      <p:grpSpPr>
        <a:xfrm>
          <a:off x="0" y="0"/>
          <a:ext cx="0" cy="0"/>
          <a:chOff x="0" y="0"/>
          <a:chExt cx="0" cy="0"/>
        </a:xfrm>
      </p:grpSpPr>
      <p:sp>
        <p:nvSpPr>
          <p:cNvPr id="54" name="Shape 54"/>
          <p:cNvSpPr txBox="1"/>
          <p:nvPr/>
        </p:nvSpPr>
        <p:spPr>
          <a:xfrm>
            <a:off x="516600" y="1384200"/>
            <a:ext cx="8038500" cy="4153500"/>
          </a:xfrm>
          <a:prstGeom prst="rect">
            <a:avLst/>
          </a:prstGeom>
          <a:noFill/>
          <a:ln>
            <a:noFill/>
          </a:ln>
        </p:spPr>
        <p:txBody>
          <a:bodyPr spcFirstLastPara="1" wrap="square" lIns="91425" tIns="91425" rIns="91425" bIns="91425" anchor="t" anchorCtr="0">
            <a:noAutofit/>
          </a:bodyPr>
          <a:lstStyle/>
          <a:p>
            <a:pPr>
              <a:lnSpc>
                <a:spcPct val="115000"/>
              </a:lnSpc>
              <a:buClr>
                <a:schemeClr val="dk1"/>
              </a:buClr>
              <a:buSzPts val="1100"/>
            </a:pPr>
            <a:r>
              <a:rPr lang="en" sz="2400" b="1">
                <a:solidFill>
                  <a:srgbClr val="222E65"/>
                </a:solidFill>
                <a:latin typeface="Prompt"/>
                <a:ea typeface="Prompt"/>
                <a:cs typeface="Prompt"/>
                <a:sym typeface="Prompt"/>
              </a:rPr>
              <a:t>Instructional Support Ancillaries for TEA AP</a:t>
            </a:r>
            <a:r>
              <a:rPr lang="en" sz="2400" b="1" baseline="30000">
                <a:solidFill>
                  <a:srgbClr val="222E65"/>
                </a:solidFill>
                <a:latin typeface="Prompt"/>
                <a:ea typeface="Prompt"/>
                <a:cs typeface="Prompt"/>
                <a:sym typeface="Prompt"/>
              </a:rPr>
              <a:t>®</a:t>
            </a:r>
            <a:r>
              <a:rPr lang="en" sz="2400" b="1">
                <a:solidFill>
                  <a:srgbClr val="222E65"/>
                </a:solidFill>
                <a:latin typeface="Prompt"/>
                <a:ea typeface="Prompt"/>
                <a:cs typeface="Prompt"/>
                <a:sym typeface="Prompt"/>
              </a:rPr>
              <a:t> Macroeconomics</a:t>
            </a:r>
            <a:endParaRPr sz="2400" b="1">
              <a:solidFill>
                <a:srgbClr val="222E65"/>
              </a:solidFill>
              <a:latin typeface="Prompt"/>
              <a:ea typeface="Prompt"/>
              <a:cs typeface="Prompt"/>
              <a:sym typeface="Prompt"/>
            </a:endParaRPr>
          </a:p>
          <a:p>
            <a:pPr>
              <a:lnSpc>
                <a:spcPct val="115000"/>
              </a:lnSpc>
              <a:spcBef>
                <a:spcPts val="300"/>
              </a:spcBef>
              <a:buClr>
                <a:schemeClr val="dk1"/>
              </a:buClr>
              <a:buSzPts val="1100"/>
            </a:pPr>
            <a:r>
              <a:rPr lang="en" sz="1100">
                <a:solidFill>
                  <a:schemeClr val="dk1"/>
                </a:solidFill>
                <a:latin typeface="Prompt"/>
                <a:ea typeface="Prompt"/>
                <a:cs typeface="Prompt"/>
                <a:sym typeface="Prompt"/>
              </a:rPr>
              <a:t>The following materials are available to support instruction of TEA AP</a:t>
            </a:r>
            <a:r>
              <a:rPr lang="en" sz="1100" baseline="30000">
                <a:solidFill>
                  <a:schemeClr val="dk1"/>
                </a:solidFill>
                <a:latin typeface="Prompt"/>
                <a:ea typeface="Prompt"/>
                <a:cs typeface="Prompt"/>
                <a:sym typeface="Prompt"/>
              </a:rPr>
              <a:t>®</a:t>
            </a:r>
            <a:r>
              <a:rPr lang="en" sz="1100">
                <a:solidFill>
                  <a:schemeClr val="dk1"/>
                </a:solidFill>
                <a:latin typeface="Prompt"/>
                <a:ea typeface="Prompt"/>
                <a:cs typeface="Prompt"/>
                <a:sym typeface="Prompt"/>
              </a:rPr>
              <a:t> Macroeconomics: </a:t>
            </a:r>
            <a:endParaRPr sz="1100" i="1">
              <a:solidFill>
                <a:schemeClr val="dk1"/>
              </a:solidFill>
              <a:latin typeface="Prompt"/>
              <a:ea typeface="Prompt"/>
              <a:cs typeface="Prompt"/>
              <a:sym typeface="Prompt"/>
            </a:endParaRPr>
          </a:p>
          <a:p>
            <a:pPr marL="457200" indent="-298450">
              <a:lnSpc>
                <a:spcPct val="115000"/>
              </a:lnSpc>
              <a:spcBef>
                <a:spcPts val="300"/>
              </a:spcBef>
              <a:buClr>
                <a:schemeClr val="dk1"/>
              </a:buClr>
              <a:buSzPts val="1100"/>
              <a:buFont typeface="Prompt"/>
              <a:buChar char="●"/>
            </a:pPr>
            <a:r>
              <a:rPr lang="en" sz="1100" i="1">
                <a:solidFill>
                  <a:schemeClr val="dk1"/>
                </a:solidFill>
                <a:latin typeface="Prompt"/>
                <a:ea typeface="Prompt"/>
                <a:cs typeface="Prompt"/>
                <a:sym typeface="Prompt"/>
              </a:rPr>
              <a:t>TEA AP</a:t>
            </a:r>
            <a:r>
              <a:rPr lang="en" sz="1100" i="1" baseline="30000">
                <a:solidFill>
                  <a:schemeClr val="dk1"/>
                </a:solidFill>
                <a:latin typeface="Prompt"/>
                <a:ea typeface="Prompt"/>
                <a:cs typeface="Prompt"/>
                <a:sym typeface="Prompt"/>
              </a:rPr>
              <a:t>®</a:t>
            </a:r>
            <a:r>
              <a:rPr lang="en" sz="1100" i="1">
                <a:solidFill>
                  <a:schemeClr val="dk1"/>
                </a:solidFill>
                <a:latin typeface="Prompt"/>
                <a:ea typeface="Prompt"/>
                <a:cs typeface="Prompt"/>
                <a:sym typeface="Prompt"/>
              </a:rPr>
              <a:t> Macroeconomics PowerPoint Slides</a:t>
            </a:r>
            <a:endParaRPr sz="1100" i="1">
              <a:solidFill>
                <a:schemeClr val="dk1"/>
              </a:solidFill>
              <a:latin typeface="Prompt"/>
              <a:ea typeface="Prompt"/>
              <a:cs typeface="Prompt"/>
              <a:sym typeface="Prompt"/>
            </a:endParaRPr>
          </a:p>
          <a:p>
            <a:pPr marL="457200" indent="-298450">
              <a:lnSpc>
                <a:spcPct val="115000"/>
              </a:lnSpc>
              <a:spcBef>
                <a:spcPts val="300"/>
              </a:spcBef>
              <a:buClr>
                <a:schemeClr val="dk1"/>
              </a:buClr>
              <a:buSzPts val="1100"/>
              <a:buFont typeface="Prompt"/>
              <a:buChar char="●"/>
            </a:pPr>
            <a:r>
              <a:rPr lang="en" sz="1100" i="1">
                <a:solidFill>
                  <a:schemeClr val="dk1"/>
                </a:solidFill>
                <a:latin typeface="Prompt"/>
                <a:ea typeface="Prompt"/>
                <a:cs typeface="Prompt"/>
                <a:sym typeface="Prompt"/>
              </a:rPr>
              <a:t>TEA AP</a:t>
            </a:r>
            <a:r>
              <a:rPr lang="en" sz="1100" i="1" baseline="30000">
                <a:solidFill>
                  <a:schemeClr val="dk1"/>
                </a:solidFill>
                <a:latin typeface="Prompt"/>
                <a:ea typeface="Prompt"/>
                <a:cs typeface="Prompt"/>
                <a:sym typeface="Prompt"/>
              </a:rPr>
              <a:t>®</a:t>
            </a:r>
            <a:r>
              <a:rPr lang="en" sz="1100" i="1">
                <a:solidFill>
                  <a:schemeClr val="dk1"/>
                </a:solidFill>
                <a:latin typeface="Prompt"/>
                <a:ea typeface="Prompt"/>
                <a:cs typeface="Prompt"/>
                <a:sym typeface="Prompt"/>
              </a:rPr>
              <a:t> Macroeconomics Instructor’s Solution Manual</a:t>
            </a:r>
            <a:endParaRPr sz="1100" i="1">
              <a:solidFill>
                <a:schemeClr val="dk1"/>
              </a:solidFill>
              <a:latin typeface="Prompt"/>
              <a:ea typeface="Prompt"/>
              <a:cs typeface="Prompt"/>
              <a:sym typeface="Prompt"/>
            </a:endParaRPr>
          </a:p>
          <a:p>
            <a:pPr marL="457200" indent="-298450">
              <a:lnSpc>
                <a:spcPct val="115000"/>
              </a:lnSpc>
              <a:spcBef>
                <a:spcPts val="300"/>
              </a:spcBef>
              <a:buClr>
                <a:schemeClr val="dk1"/>
              </a:buClr>
              <a:buSzPts val="1100"/>
              <a:buFont typeface="Prompt"/>
              <a:buChar char="●"/>
            </a:pPr>
            <a:r>
              <a:rPr lang="en" sz="1100" i="1">
                <a:solidFill>
                  <a:schemeClr val="dk1"/>
                </a:solidFill>
                <a:latin typeface="Prompt"/>
                <a:ea typeface="Prompt"/>
                <a:cs typeface="Prompt"/>
                <a:sym typeface="Prompt"/>
              </a:rPr>
              <a:t>TEA AP</a:t>
            </a:r>
            <a:r>
              <a:rPr lang="en" sz="1100" i="1" baseline="30000">
                <a:solidFill>
                  <a:schemeClr val="dk1"/>
                </a:solidFill>
                <a:latin typeface="Prompt"/>
                <a:ea typeface="Prompt"/>
                <a:cs typeface="Prompt"/>
                <a:sym typeface="Prompt"/>
              </a:rPr>
              <a:t>®</a:t>
            </a:r>
            <a:r>
              <a:rPr lang="en" sz="1100" i="1">
                <a:solidFill>
                  <a:schemeClr val="dk1"/>
                </a:solidFill>
                <a:latin typeface="Prompt"/>
                <a:ea typeface="Prompt"/>
                <a:cs typeface="Prompt"/>
                <a:sym typeface="Prompt"/>
              </a:rPr>
              <a:t> Macroeconomics Alignment Map</a:t>
            </a:r>
            <a:endParaRPr sz="1100" i="1">
              <a:solidFill>
                <a:schemeClr val="dk1"/>
              </a:solidFill>
              <a:latin typeface="Prompt"/>
              <a:ea typeface="Prompt"/>
              <a:cs typeface="Prompt"/>
              <a:sym typeface="Prompt"/>
            </a:endParaRPr>
          </a:p>
          <a:p>
            <a:pPr>
              <a:lnSpc>
                <a:spcPct val="115000"/>
              </a:lnSpc>
              <a:spcBef>
                <a:spcPts val="300"/>
              </a:spcBef>
              <a:buClr>
                <a:schemeClr val="dk1"/>
              </a:buClr>
              <a:buSzPts val="1100"/>
            </a:pPr>
            <a:r>
              <a:rPr lang="en" sz="1100">
                <a:solidFill>
                  <a:schemeClr val="dk1"/>
                </a:solidFill>
                <a:latin typeface="Prompt"/>
                <a:ea typeface="Prompt"/>
                <a:cs typeface="Prompt"/>
                <a:sym typeface="Prompt"/>
              </a:rPr>
              <a:t>If you are an instructor and want to obtain these ancillaries, please use your official school email to send a request to the TEA using the following email address:</a:t>
            </a:r>
            <a:endParaRPr sz="1100">
              <a:solidFill>
                <a:schemeClr val="dk1"/>
              </a:solidFill>
              <a:latin typeface="Prompt"/>
              <a:ea typeface="Prompt"/>
              <a:cs typeface="Prompt"/>
              <a:sym typeface="Prompt"/>
            </a:endParaRPr>
          </a:p>
          <a:p>
            <a:pPr>
              <a:lnSpc>
                <a:spcPct val="115000"/>
              </a:lnSpc>
              <a:spcBef>
                <a:spcPts val="300"/>
              </a:spcBef>
              <a:buClr>
                <a:schemeClr val="dk1"/>
              </a:buClr>
              <a:buSzPts val="1100"/>
            </a:pPr>
            <a:r>
              <a:rPr lang="en" sz="1100" u="sng">
                <a:solidFill>
                  <a:srgbClr val="1155CC"/>
                </a:solidFill>
                <a:latin typeface="Prompt"/>
                <a:ea typeface="Prompt"/>
                <a:cs typeface="Prompt"/>
                <a:sym typeface="Prompt"/>
                <a:hlinkClick r:id="rId3"/>
              </a:rPr>
              <a:t>open-sourceinstructionalmaterials@tea.texas.gov</a:t>
            </a:r>
            <a:endParaRPr sz="1100">
              <a:solidFill>
                <a:schemeClr val="dk1"/>
              </a:solidFill>
              <a:latin typeface="Prompt"/>
              <a:ea typeface="Prompt"/>
              <a:cs typeface="Prompt"/>
              <a:sym typeface="Prompt"/>
            </a:endParaRPr>
          </a:p>
          <a:p>
            <a:pPr>
              <a:lnSpc>
                <a:spcPct val="115000"/>
              </a:lnSpc>
              <a:spcBef>
                <a:spcPts val="300"/>
              </a:spcBef>
              <a:spcAft>
                <a:spcPts val="300"/>
              </a:spcAft>
              <a:buClr>
                <a:schemeClr val="dk1"/>
              </a:buClr>
              <a:buSzPts val="1100"/>
            </a:pPr>
            <a:r>
              <a:rPr lang="en" sz="1100">
                <a:solidFill>
                  <a:schemeClr val="dk1"/>
                </a:solidFill>
                <a:latin typeface="Prompt"/>
                <a:ea typeface="Prompt"/>
                <a:cs typeface="Prompt"/>
                <a:sym typeface="Prompt"/>
              </a:rPr>
              <a:t>Please include information about the title for which you need ancillary materials.</a:t>
            </a:r>
            <a:endParaRPr/>
          </a:p>
        </p:txBody>
      </p:sp>
    </p:spTree>
    <p:extLst>
      <p:ext uri="{BB962C8B-B14F-4D97-AF65-F5344CB8AC3E}">
        <p14:creationId xmlns:p14="http://schemas.microsoft.com/office/powerpoint/2010/main" val="516004063"/>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ssential">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Essential">
      <a:majorFont>
        <a:latin typeface="Arial Black"/>
        <a:ea typeface=""/>
        <a:cs typeface=""/>
        <a:font script="Jpan" typeface="ＭＳ Ｐゴシック"/>
        <a:font script="Hang" typeface="HY견고딕"/>
        <a:font script="Hans" typeface="微软雅黑"/>
        <a:font script="Hant" typeface="微軟正黑體"/>
        <a:font script="Arab" typeface="Tahoma"/>
        <a:font script="Hebr" typeface="Tahoma"/>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Essential">
      <a:fillStyleLst>
        <a:solidFill>
          <a:schemeClr val="phClr"/>
        </a:solidFill>
        <a:gradFill rotWithShape="1">
          <a:gsLst>
            <a:gs pos="0">
              <a:schemeClr val="phClr">
                <a:tint val="60000"/>
                <a:satMod val="250000"/>
              </a:schemeClr>
            </a:gs>
            <a:gs pos="35000">
              <a:schemeClr val="phClr">
                <a:tint val="47000"/>
                <a:satMod val="275000"/>
              </a:schemeClr>
            </a:gs>
            <a:gs pos="100000">
              <a:schemeClr val="phClr">
                <a:tint val="25000"/>
                <a:satMod val="300000"/>
              </a:schemeClr>
            </a:gs>
          </a:gsLst>
          <a:lin ang="16200000" scaled="1"/>
        </a:gradFill>
        <a:solidFill>
          <a:schemeClr val="phClr">
            <a:satMod val="110000"/>
          </a:schemeClr>
        </a:solidFill>
      </a:fillStyleLst>
      <a:lnStyleLst>
        <a:ln w="12700" cap="flat" cmpd="sng" algn="ctr">
          <a:solidFill>
            <a:schemeClr val="phClr">
              <a:shade val="95000"/>
              <a:satMod val="105000"/>
            </a:schemeClr>
          </a:solidFill>
          <a:prstDash val="solid"/>
        </a:ln>
        <a:ln w="28575" cap="flat" cmpd="sng" algn="ctr">
          <a:solidFill>
            <a:schemeClr val="phClr"/>
          </a:solidFill>
          <a:prstDash val="solid"/>
        </a:ln>
        <a:ln w="41275" cap="flat" cmpd="sng" algn="ctr">
          <a:solidFill>
            <a:schemeClr val="phClr"/>
          </a:solidFill>
          <a:prstDash val="solid"/>
        </a:ln>
      </a:lnStyleLst>
      <a:effectStyleLst>
        <a:effectStyle>
          <a:effectLst/>
        </a:effectStyle>
        <a:effectStyle>
          <a:effectLst>
            <a:outerShdw blurRad="39999" dist="23000" algn="bl" rotWithShape="0">
              <a:srgbClr val="000000">
                <a:alpha val="40000"/>
              </a:srgbClr>
            </a:outerShdw>
          </a:effectLst>
        </a:effectStyle>
        <a:effectStyle>
          <a:effectLst>
            <a:outerShdw blurRad="38100" dist="19050" algn="bl" rotWithShape="0">
              <a:srgbClr val="000000">
                <a:alpha val="60000"/>
              </a:srgbClr>
            </a:outerShdw>
          </a:effectLst>
          <a:scene3d>
            <a:camera prst="orthographicFront">
              <a:rot lat="0" lon="0" rev="0"/>
            </a:camera>
            <a:lightRig rig="balanced" dir="l"/>
          </a:scene3d>
          <a:sp3d prstMaterial="plastic">
            <a:bevelT w="38100" h="31750"/>
          </a:sp3d>
        </a:effectStyle>
      </a:effectStyleLst>
      <a:bgFillStyleLst>
        <a:solidFill>
          <a:schemeClr val="phClr"/>
        </a:solidFill>
        <a:blipFill rotWithShape="1">
          <a:blip xmlns:r="http://schemas.openxmlformats.org/officeDocument/2006/relationships" r:embed="rId1">
            <a:duotone>
              <a:schemeClr val="phClr">
                <a:tint val="96000"/>
              </a:schemeClr>
              <a:schemeClr val="phClr">
                <a:shade val="94000"/>
              </a:schemeClr>
            </a:duotone>
          </a:blip>
          <a:tile tx="0" ty="0" sx="100000" sy="100000" flip="none" algn="tl"/>
        </a:blipFill>
        <a:gradFill rotWithShape="1">
          <a:gsLst>
            <a:gs pos="0">
              <a:schemeClr val="phClr">
                <a:tint val="84000"/>
                <a:satMod val="110000"/>
              </a:schemeClr>
            </a:gs>
            <a:gs pos="44000">
              <a:schemeClr val="phClr">
                <a:tint val="93000"/>
                <a:satMod val="115000"/>
              </a:schemeClr>
            </a:gs>
            <a:gs pos="100000">
              <a:schemeClr val="phClr">
                <a:tint val="100000"/>
                <a:shade val="59000"/>
                <a:satMod val="120000"/>
              </a:schemeClr>
            </a:gs>
          </a:gsLst>
          <a:path path="circle">
            <a:fillToRect l="40000" t="60000" r="60000" b="4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267</TotalTime>
  <Words>390</Words>
  <Application>Microsoft Office PowerPoint</Application>
  <PresentationFormat>On-screen Show (4:3)</PresentationFormat>
  <Paragraphs>25</Paragraphs>
  <Slides>6</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6</vt:i4>
      </vt:variant>
    </vt:vector>
  </HeadingPairs>
  <TitlesOfParts>
    <vt:vector size="11" baseType="lpstr">
      <vt:lpstr>Arial</vt:lpstr>
      <vt:lpstr>Arial Black</vt:lpstr>
      <vt:lpstr>Calibri</vt:lpstr>
      <vt:lpstr>Prompt</vt:lpstr>
      <vt:lpstr>Essential</vt:lpstr>
      <vt:lpstr>PowerPoint Presentation</vt:lpstr>
      <vt:lpstr>PowerPoint Presentation</vt:lpstr>
      <vt:lpstr>Figure 9.1</vt:lpstr>
      <vt:lpstr>Figure 9.2</vt:lpstr>
      <vt:lpstr>Figure 9.3</vt:lpstr>
      <vt:lpstr>PowerPoint Presentation</vt:lpstr>
    </vt:vector>
  </TitlesOfParts>
  <Company>WNI</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Physics</dc:title>
  <dc:creator>Spuddy McSpare</dc:creator>
  <cp:lastModifiedBy>Brite, Tammy</cp:lastModifiedBy>
  <cp:revision>45</cp:revision>
  <dcterms:created xsi:type="dcterms:W3CDTF">2012-06-04T02:13:36Z</dcterms:created>
  <dcterms:modified xsi:type="dcterms:W3CDTF">2018-02-23T22:36:05Z</dcterms:modified>
</cp:coreProperties>
</file>