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3"/>
  </p:notesMasterIdLst>
  <p:handoutMasterIdLst>
    <p:handoutMasterId r:id="rId14"/>
  </p:handoutMasterIdLst>
  <p:sldIdLst>
    <p:sldId id="256" r:id="rId2"/>
    <p:sldId id="293" r:id="rId3"/>
    <p:sldId id="281" r:id="rId4"/>
    <p:sldId id="286" r:id="rId5"/>
    <p:sldId id="287" r:id="rId6"/>
    <p:sldId id="288" r:id="rId7"/>
    <p:sldId id="292" r:id="rId8"/>
    <p:sldId id="289" r:id="rId9"/>
    <p:sldId id="290" r:id="rId10"/>
    <p:sldId id="291" r:id="rId11"/>
    <p:sldId id="29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C28858-9141-4B58-AD5D-AF0656A4D7DE}"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483E1E-00E5-4858-96DA-2FD6B087791F}" type="slidenum">
              <a:rPr lang="en-US" smtClean="0"/>
              <a:t>‹#›</a:t>
            </a:fld>
            <a:endParaRPr lang="en-US"/>
          </a:p>
        </p:txBody>
      </p:sp>
    </p:spTree>
    <p:extLst>
      <p:ext uri="{BB962C8B-B14F-4D97-AF65-F5344CB8AC3E}">
        <p14:creationId xmlns:p14="http://schemas.microsoft.com/office/powerpoint/2010/main" val="3069530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483E1E-00E5-4858-96DA-2FD6B087791F}" type="slidenum">
              <a:rPr lang="en-US" smtClean="0"/>
              <a:t>6</a:t>
            </a:fld>
            <a:endParaRPr lang="en-US"/>
          </a:p>
        </p:txBody>
      </p:sp>
    </p:spTree>
    <p:extLst>
      <p:ext uri="{BB962C8B-B14F-4D97-AF65-F5344CB8AC3E}">
        <p14:creationId xmlns:p14="http://schemas.microsoft.com/office/powerpoint/2010/main" val="1600012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406889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392758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18.8</a:t>
            </a:r>
          </a:p>
        </p:txBody>
      </p:sp>
      <p:pic>
        <p:nvPicPr>
          <p:cNvPr id="2" name="Picture Placeholder 1" descr="This photograph shows several students gathered around a single laptop that has been powered with solar energy."/>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6830" r="-36830"/>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Solar-Powered Technology</a:t>
            </a:r>
            <a:endParaRPr lang="en-US" sz="1600" dirty="0"/>
          </a:p>
          <a:p>
            <a:r>
              <a:rPr lang="en-US" sz="1600" dirty="0"/>
              <a:t>Modern technologies, such as solar power and Wi-Fi, enable education to be delivered to students even in remote parts of a country without electricity. These students in Ghana are sharing a laptop provided by a van with solar-power. (EIFL/Flickr Creative Commons)</a:t>
            </a:r>
          </a:p>
        </p:txBody>
      </p:sp>
    </p:spTree>
    <p:extLst>
      <p:ext uri="{BB962C8B-B14F-4D97-AF65-F5344CB8AC3E}">
        <p14:creationId xmlns:p14="http://schemas.microsoft.com/office/powerpoint/2010/main" val="1421641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1400700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45196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77208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6" name="Rectangle 5"/>
          <p:cNvSpPr/>
          <p:nvPr/>
        </p:nvSpPr>
        <p:spPr>
          <a:xfrm>
            <a:off x="497447" y="1474600"/>
            <a:ext cx="8065007" cy="738664"/>
          </a:xfrm>
          <a:prstGeom prst="rect">
            <a:avLst/>
          </a:prstGeom>
        </p:spPr>
        <p:txBody>
          <a:bodyPr wrap="square">
            <a:spAutoFit/>
          </a:bodyPr>
          <a:lstStyle/>
          <a:p>
            <a:pPr algn="ctr"/>
            <a:r>
              <a:rPr lang="en-US" sz="2400" b="1" dirty="0">
                <a:solidFill>
                  <a:srgbClr val="212F62"/>
                </a:solidFill>
              </a:rPr>
              <a:t>Chapter 18 Macroeconomic Policy Around the World</a:t>
            </a:r>
            <a:endParaRPr lang="en-US" sz="2400" b="1" dirty="0">
              <a:solidFill>
                <a:srgbClr val="212F62"/>
              </a:solidFill>
              <a:ea typeface="Arial"/>
              <a:cs typeface="Arial"/>
            </a:endParaRPr>
          </a:p>
          <a:p>
            <a:pPr algn="ctr"/>
            <a:r>
              <a:rPr lang="en-US" dirty="0">
                <a:ea typeface="Arial"/>
                <a:cs typeface="Arial"/>
              </a:rPr>
              <a:t>PowerPoint</a:t>
            </a:r>
            <a:r>
              <a:rPr lang="en-US" dirty="0"/>
              <a:t> Image Slideshow</a:t>
            </a:r>
          </a:p>
        </p:txBody>
      </p:sp>
    </p:spTree>
    <p:extLst>
      <p:ext uri="{BB962C8B-B14F-4D97-AF65-F5344CB8AC3E}">
        <p14:creationId xmlns:p14="http://schemas.microsoft.com/office/powerpoint/2010/main" val="3442886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18.1</a:t>
            </a:r>
          </a:p>
        </p:txBody>
      </p:sp>
      <p:pic>
        <p:nvPicPr>
          <p:cNvPr id="2" name="Picture Placeholder 1" descr="This is a photograph of people at a job fair."/>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2801" r="-22801"/>
          <a:stretch>
            <a:fillRect/>
          </a:stretch>
        </p:blipFill>
        <p:spPr/>
      </p:pic>
      <p:sp>
        <p:nvSpPr>
          <p:cNvPr id="7" name="Text Placeholder 6"/>
          <p:cNvSpPr>
            <a:spLocks noGrp="1"/>
          </p:cNvSpPr>
          <p:nvPr>
            <p:ph type="body" sz="quarter" idx="14"/>
          </p:nvPr>
        </p:nvSpPr>
        <p:spPr/>
        <p:txBody>
          <a:bodyPr>
            <a:noAutofit/>
          </a:bodyPr>
          <a:lstStyle/>
          <a:p>
            <a:r>
              <a:rPr lang="en-US" sz="1500" b="1" dirty="0">
                <a:solidFill>
                  <a:srgbClr val="6CB255"/>
                </a:solidFill>
              </a:rPr>
              <a:t>Looking for Work</a:t>
            </a:r>
            <a:endParaRPr lang="en-US" sz="1500" dirty="0"/>
          </a:p>
          <a:p>
            <a:r>
              <a:rPr lang="en-US" sz="1500" dirty="0"/>
              <a:t>Job fairs and job centers are often available to help match people to jobs. This fair took place in the United States (Hawaii), a high-income country with policies to keep unemployment levels in check. Unemployment is an issue that has different causes in different countries and is especially severe in the low- and middle-income economies around the world. (modification of work by Daniel Ramirez/Flickr Creative Commons)</a:t>
            </a:r>
          </a:p>
        </p:txBody>
      </p:sp>
    </p:spTree>
    <p:extLst>
      <p:ext uri="{BB962C8B-B14F-4D97-AF65-F5344CB8AC3E}">
        <p14:creationId xmlns:p14="http://schemas.microsoft.com/office/powerpoint/2010/main" val="3643499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18.2</a:t>
            </a:r>
          </a:p>
        </p:txBody>
      </p:sp>
      <p:pic>
        <p:nvPicPr>
          <p:cNvPr id="2" name="Picture Placeholder 1" descr="The pie charts illustrate the inverse proportionality of global GDP by country to population."/>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314" r="-3314"/>
          <a:stretch>
            <a:fillRect/>
          </a:stretch>
        </p:blipFill>
        <p:spPr>
          <a:xfrm>
            <a:off x="457199" y="1044946"/>
            <a:ext cx="8062913" cy="3500071"/>
          </a:xfrm>
        </p:spPr>
      </p:pic>
      <p:sp>
        <p:nvSpPr>
          <p:cNvPr id="7" name="Text Placeholder 6"/>
          <p:cNvSpPr>
            <a:spLocks noGrp="1"/>
          </p:cNvSpPr>
          <p:nvPr>
            <p:ph type="body" sz="quarter" idx="14"/>
          </p:nvPr>
        </p:nvSpPr>
        <p:spPr>
          <a:xfrm>
            <a:off x="457200" y="4727822"/>
            <a:ext cx="8062912" cy="1166382"/>
          </a:xfrm>
        </p:spPr>
        <p:txBody>
          <a:bodyPr>
            <a:noAutofit/>
          </a:bodyPr>
          <a:lstStyle/>
          <a:p>
            <a:r>
              <a:rPr lang="en-US" sz="1500" b="1" dirty="0">
                <a:solidFill>
                  <a:srgbClr val="6CB255"/>
                </a:solidFill>
              </a:rPr>
              <a:t>Percentage of Global GDP and Percentage of Population</a:t>
            </a:r>
            <a:endParaRPr lang="en-US" sz="1500" dirty="0"/>
          </a:p>
          <a:p>
            <a:r>
              <a:rPr lang="en-US" sz="1500" dirty="0"/>
              <a:t>The pie charts show the GDP (from 2011) for countries categorized into low, middle, or high income. Low-income are those earning less than $1,025—less than 1 percent of global income. They represent 18.5 percent of the world population. Middle-income countries are those with per capita income of $1,025–$12,475—31.1 percent of global income. They represent 69.5 percent of the world population. High-income countries have 68.3 percent of global income and 12 percent of the world’s population. The World Bank, n.d.</a:t>
            </a:r>
          </a:p>
        </p:txBody>
      </p:sp>
    </p:spTree>
    <p:extLst>
      <p:ext uri="{BB962C8B-B14F-4D97-AF65-F5344CB8AC3E}">
        <p14:creationId xmlns:p14="http://schemas.microsoft.com/office/powerpoint/2010/main" val="3055596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18.3</a:t>
            </a:r>
          </a:p>
        </p:txBody>
      </p:sp>
      <p:pic>
        <p:nvPicPr>
          <p:cNvPr id="2" name="Picture Placeholder 1" descr="This image is a colored map of the world with only a few areas having high GDP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12" b="-1612"/>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GDP per Capita in U.S. Dollars (2008)</a:t>
            </a:r>
          </a:p>
          <a:p>
            <a:r>
              <a:rPr lang="en-US" sz="1600" dirty="0"/>
              <a:t>There is a clear imbalance in the GDP across the world. North America, Australia, and Western Europe have the highest GDPs, while large areas of the world have dramatically lower GDPs. (modification of work by Bsrboy/Wikimedia Commons)</a:t>
            </a:r>
          </a:p>
        </p:txBody>
      </p:sp>
    </p:spTree>
    <p:extLst>
      <p:ext uri="{BB962C8B-B14F-4D97-AF65-F5344CB8AC3E}">
        <p14:creationId xmlns:p14="http://schemas.microsoft.com/office/powerpoint/2010/main" val="406222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18.4</a:t>
            </a:r>
          </a:p>
        </p:txBody>
      </p:sp>
      <p:pic>
        <p:nvPicPr>
          <p:cNvPr id="2" name="Picture Placeholder 1" descr="This is a photo of Japan’s Prime Minister, Shinzo Abe."/>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58094" r="-58094"/>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Japan’s prime minister, Shinzo Abe</a:t>
            </a:r>
          </a:p>
          <a:p>
            <a:r>
              <a:rPr lang="en-US" sz="1600" dirty="0"/>
              <a:t>Japan’s prime minister used fiscal and monetary policies to stimulate his country’s economy, which has worked in only the short run. (modification of work by Chatham House/ Flickr Creative Commons)</a:t>
            </a:r>
          </a:p>
        </p:txBody>
      </p:sp>
    </p:spTree>
    <p:extLst>
      <p:ext uri="{BB962C8B-B14F-4D97-AF65-F5344CB8AC3E}">
        <p14:creationId xmlns:p14="http://schemas.microsoft.com/office/powerpoint/2010/main" val="3516345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18.5</a:t>
            </a:r>
          </a:p>
        </p:txBody>
      </p:sp>
      <p:pic>
        <p:nvPicPr>
          <p:cNvPr id="2" name="Picture Placeholder 1" descr="This bar chart that shows ten low-income countries, which include, from lowest income to highest: Burundi, Democratic Republic of the Congo, Eritrea, Niger, Ethiopia, Malawi, Madagascar, Liberia, Guinea, and Central African Republic."/>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0171" r="-20171"/>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The 10 Lowest Income Countries</a:t>
            </a:r>
          </a:p>
          <a:p>
            <a:r>
              <a:rPr lang="en-US" sz="1600" dirty="0"/>
              <a:t>This bar chart that shows 10 low-income countries, which include, from lowest income to highest: Democratic Republic of the Congo, Zimbabwe, Burundi, Liberia, Eritrea, Central African Republic, Niger, Madagascar, and Afghanistan. The World Bank, n.d.</a:t>
            </a:r>
          </a:p>
        </p:txBody>
      </p:sp>
    </p:spTree>
    <p:extLst>
      <p:ext uri="{BB962C8B-B14F-4D97-AF65-F5344CB8AC3E}">
        <p14:creationId xmlns:p14="http://schemas.microsoft.com/office/powerpoint/2010/main" val="3585873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18.6</a:t>
            </a:r>
          </a:p>
        </p:txBody>
      </p:sp>
      <p:pic>
        <p:nvPicPr>
          <p:cNvPr id="2" name="Picture Placeholder 1" descr="This is an image of children sitting in a ruined structure which serves as their outdoor “classroom.”"/>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6830" r="-36830"/>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Lack of Funds for Investing in Human Capital</a:t>
            </a:r>
          </a:p>
          <a:p>
            <a:r>
              <a:rPr lang="en-US" sz="1600" dirty="0"/>
              <a:t>In low-income countries, all income is often spent on necessities for living and cannot be accumulated or invested in physical or human capital. The students in this photograph learn in an outside </a:t>
            </a:r>
            <a:r>
              <a:rPr lang="en-US" sz="1600" i="1" dirty="0"/>
              <a:t>classroom</a:t>
            </a:r>
            <a:r>
              <a:rPr lang="en-US" sz="1600" dirty="0"/>
              <a:t> void of not only technology but even chairs and desks. (credit: Rafaela Printes/Flickr Creative Commons)</a:t>
            </a:r>
          </a:p>
        </p:txBody>
      </p:sp>
    </p:spTree>
    <p:extLst>
      <p:ext uri="{BB962C8B-B14F-4D97-AF65-F5344CB8AC3E}">
        <p14:creationId xmlns:p14="http://schemas.microsoft.com/office/powerpoint/2010/main" val="2706653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18.7</a:t>
            </a:r>
          </a:p>
        </p:txBody>
      </p:sp>
      <p:pic>
        <p:nvPicPr>
          <p:cNvPr id="2" name="Picture Placeholder 1" descr="This is a photo of young people marching through a street holding a sign with Greek writing on it."/>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4172" r="-34172"/>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Protests in Greece</a:t>
            </a:r>
          </a:p>
          <a:p>
            <a:r>
              <a:rPr lang="en-US" sz="1600" dirty="0"/>
              <a:t>The economic conditions in Greece have deteriorated from the Great Recession such that the government had to enact austerity measures: strict rules cutting wages and increasing taxes on its population. Massive protests are but one byproduct. (modification of work by Apostolos/Flickr Creative Commons)</a:t>
            </a:r>
          </a:p>
        </p:txBody>
      </p:sp>
    </p:spTree>
    <p:extLst>
      <p:ext uri="{BB962C8B-B14F-4D97-AF65-F5344CB8AC3E}">
        <p14:creationId xmlns:p14="http://schemas.microsoft.com/office/powerpoint/2010/main" val="9892858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279</TotalTime>
  <Words>687</Words>
  <Application>Microsoft Office PowerPoint</Application>
  <PresentationFormat>On-screen Show (4:3)</PresentationFormat>
  <Paragraphs>40</Paragraphs>
  <Slides>11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Arial Black</vt:lpstr>
      <vt:lpstr>Calibri</vt:lpstr>
      <vt:lpstr>Prompt</vt:lpstr>
      <vt:lpstr>Essential</vt:lpstr>
      <vt:lpstr>PowerPoint Presentation</vt:lpstr>
      <vt:lpstr>PowerPoint Presentation</vt:lpstr>
      <vt:lpstr>Figure 18.1</vt:lpstr>
      <vt:lpstr>Figure 18.2</vt:lpstr>
      <vt:lpstr>Figure 18.3</vt:lpstr>
      <vt:lpstr>Figure 18.4</vt:lpstr>
      <vt:lpstr>Figure 18.5</vt:lpstr>
      <vt:lpstr>Figure 18.6</vt:lpstr>
      <vt:lpstr>Figure 18.7</vt:lpstr>
      <vt:lpstr>Figure 18.8</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53</cp:revision>
  <dcterms:created xsi:type="dcterms:W3CDTF">2012-06-04T02:13:36Z</dcterms:created>
  <dcterms:modified xsi:type="dcterms:W3CDTF">2018-02-23T22:39:00Z</dcterms:modified>
</cp:coreProperties>
</file>