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15"/>
  </p:notesMasterIdLst>
  <p:handoutMasterIdLst>
    <p:handoutMasterId r:id="rId16"/>
  </p:handoutMasterIdLst>
  <p:sldIdLst>
    <p:sldId id="256" r:id="rId2"/>
    <p:sldId id="293" r:id="rId3"/>
    <p:sldId id="283" r:id="rId4"/>
    <p:sldId id="284" r:id="rId5"/>
    <p:sldId id="285" r:id="rId6"/>
    <p:sldId id="286" r:id="rId7"/>
    <p:sldId id="287" r:id="rId8"/>
    <p:sldId id="288" r:id="rId9"/>
    <p:sldId id="281" r:id="rId10"/>
    <p:sldId id="289" r:id="rId11"/>
    <p:sldId id="290" r:id="rId12"/>
    <p:sldId id="291" r:id="rId13"/>
    <p:sldId id="294"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82C5"/>
    <a:srgbClr val="E5D419"/>
    <a:srgbClr val="6CB255"/>
    <a:srgbClr val="212F62"/>
    <a:srgbClr val="72A510"/>
    <a:srgbClr val="A4EC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9" autoAdjust="0"/>
    <p:restoredTop sz="94600" autoAdjust="0"/>
  </p:normalViewPr>
  <p:slideViewPr>
    <p:cSldViewPr snapToGrid="0" snapToObjects="1">
      <p:cViewPr varScale="1">
        <p:scale>
          <a:sx n="82" d="100"/>
          <a:sy n="82" d="100"/>
        </p:scale>
        <p:origin x="156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8D041A-73BB-E643-A8C7-50D88C2F22F5}" type="datetimeFigureOut">
              <a:rPr lang="en-US" smtClean="0"/>
              <a:t>2/23/2018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6EFEC5-3018-A548-B247-453C6EC1EC1A}" type="slidenum">
              <a:rPr lang="en-US" smtClean="0"/>
              <a:t>‹#›</a:t>
            </a:fld>
            <a:endParaRPr lang="en-US"/>
          </a:p>
        </p:txBody>
      </p:sp>
    </p:spTree>
    <p:extLst>
      <p:ext uri="{BB962C8B-B14F-4D97-AF65-F5344CB8AC3E}">
        <p14:creationId xmlns:p14="http://schemas.microsoft.com/office/powerpoint/2010/main" val="13300572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0BCAB1-0778-4793-9B5F-B660D9F397DE}" type="datetimeFigureOut">
              <a:rPr lang="en-US" smtClean="0"/>
              <a:t>2/23/2018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0C9BA2-2418-4909-B699-1F1B7CCA8B9A}" type="slidenum">
              <a:rPr lang="en-US" smtClean="0"/>
              <a:t>‹#›</a:t>
            </a:fld>
            <a:endParaRPr lang="en-US"/>
          </a:p>
        </p:txBody>
      </p:sp>
    </p:spTree>
    <p:extLst>
      <p:ext uri="{BB962C8B-B14F-4D97-AF65-F5344CB8AC3E}">
        <p14:creationId xmlns:p14="http://schemas.microsoft.com/office/powerpoint/2010/main" val="23051472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35313543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5" name="Date Placeholder 4"/>
          <p:cNvSpPr>
            <a:spLocks noGrp="1"/>
          </p:cNvSpPr>
          <p:nvPr>
            <p:ph type="dt" sz="half" idx="10"/>
          </p:nvPr>
        </p:nvSpPr>
        <p:spPr/>
        <p:txBody>
          <a:bodyPr/>
          <a:lstStyle/>
          <a:p>
            <a:fld id="{79B19C71-EC74-44AF-B27E-FC7DC3C3A61D}" type="datetime4">
              <a:rPr lang="en-US" smtClean="0"/>
              <a:pPr/>
              <a:t>February 23, 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457199" y="1107618"/>
            <a:ext cx="4031619" cy="4607689"/>
          </a:xfrm>
        </p:spPr>
        <p:txBody>
          <a:bodyPr/>
          <a:lstStyle/>
          <a:p>
            <a:endParaRPr lang="en-US" dirty="0"/>
          </a:p>
        </p:txBody>
      </p:sp>
      <p:sp>
        <p:nvSpPr>
          <p:cNvPr id="11" name="Text Placeholder 10"/>
          <p:cNvSpPr>
            <a:spLocks noGrp="1"/>
          </p:cNvSpPr>
          <p:nvPr>
            <p:ph type="body" sz="quarter" idx="14"/>
          </p:nvPr>
        </p:nvSpPr>
        <p:spPr>
          <a:xfrm>
            <a:off x="4606925" y="1107618"/>
            <a:ext cx="3913188" cy="4607382"/>
          </a:xfrm>
        </p:spPr>
        <p:txBody>
          <a:bodyPr/>
          <a:lstStyle>
            <a:lvl1pPr>
              <a:buClr>
                <a:schemeClr val="tx2">
                  <a:lumMod val="60000"/>
                  <a:lumOff val="40000"/>
                </a:schemeClr>
              </a:buClr>
              <a:defRPr>
                <a:solidFill>
                  <a:schemeClr val="tx1"/>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February 23, 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8" name="Picture Placeholder 8"/>
          <p:cNvSpPr>
            <a:spLocks noGrp="1"/>
          </p:cNvSpPr>
          <p:nvPr>
            <p:ph type="pic" sz="quarter" idx="13"/>
          </p:nvPr>
        </p:nvSpPr>
        <p:spPr>
          <a:xfrm>
            <a:off x="457199" y="1122386"/>
            <a:ext cx="8062913" cy="3500071"/>
          </a:xfrm>
        </p:spPr>
        <p:txBody>
          <a:bodyPr/>
          <a:lstStyle/>
          <a:p>
            <a:endParaRPr lang="en-US" dirty="0"/>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buClr>
                <a:schemeClr val="tx2">
                  <a:lumMod val="60000"/>
                  <a:lumOff val="40000"/>
                </a:schemeClr>
              </a:buClr>
              <a:defRPr sz="3200"/>
            </a:lvl1pPr>
            <a:lvl2pPr marL="788670" indent="-514350">
              <a:buClr>
                <a:srgbClr val="6CB255"/>
              </a:buClr>
              <a:buFont typeface="+mj-lt"/>
              <a:buAutoNum type="alphaLcParenR"/>
              <a:defRPr sz="2800"/>
            </a:lvl2pPr>
            <a:lvl3pPr marL="1371600" indent="-457200">
              <a:buClr>
                <a:srgbClr val="6CB255"/>
              </a:buClr>
              <a:buFont typeface="+mj-lt"/>
              <a:buAutoNum type="alphaLcParenR"/>
              <a:defRPr sz="2400"/>
            </a:lvl3pPr>
            <a:lvl4pPr marL="1828800" indent="-457200">
              <a:buClr>
                <a:srgbClr val="6CB255"/>
              </a:buClr>
              <a:buFont typeface="+mj-lt"/>
              <a:buAutoNum type="alphaLcParenR"/>
              <a:defRPr sz="2000"/>
            </a:lvl4pPr>
            <a:lvl5pPr marL="2286000" indent="-457200">
              <a:buClr>
                <a:srgbClr val="6CB255"/>
              </a:buClr>
              <a:buFont typeface="+mj-lt"/>
              <a:buAutoNum type="alphaLcParen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Clr>
                <a:schemeClr val="tx2">
                  <a:lumMod val="60000"/>
                  <a:lumOff val="40000"/>
                </a:schemeClr>
              </a:buCl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lvl1pPr>
              <a:buClr>
                <a:schemeClr val="tx2">
                  <a:lumMod val="60000"/>
                  <a:lumOff val="40000"/>
                </a:schemeClr>
              </a:buClr>
              <a:defRPr/>
            </a:lvl1pPr>
          </a:lstStyle>
          <a:p>
            <a:fld id="{6EAD5615-7F4F-4584-84D5-CC95918C321F}" type="datetime4">
              <a:rPr lang="en-US" smtClean="0"/>
              <a:pPr/>
              <a:t>February 23, 2018</a:t>
            </a:fld>
            <a:endParaRPr lang="en-US"/>
          </a:p>
        </p:txBody>
      </p:sp>
      <p:sp>
        <p:nvSpPr>
          <p:cNvPr id="6" name="Footer Placeholder 5"/>
          <p:cNvSpPr>
            <a:spLocks noGrp="1"/>
          </p:cNvSpPr>
          <p:nvPr>
            <p:ph type="ftr" sz="quarter" idx="11"/>
          </p:nvPr>
        </p:nvSpPr>
        <p:spPr/>
        <p:txBody>
          <a:bodyPr/>
          <a:lstStyle>
            <a:lvl1pPr>
              <a:buClr>
                <a:schemeClr val="tx2">
                  <a:lumMod val="60000"/>
                  <a:lumOff val="40000"/>
                </a:schemeClr>
              </a:buClr>
              <a:defRPr/>
            </a:lvl1pPr>
          </a:lstStyle>
          <a:p>
            <a:endParaRPr lang="en-US"/>
          </a:p>
        </p:txBody>
      </p:sp>
      <p:sp>
        <p:nvSpPr>
          <p:cNvPr id="7" name="Slide Number Placeholder 6"/>
          <p:cNvSpPr>
            <a:spLocks noGrp="1"/>
          </p:cNvSpPr>
          <p:nvPr>
            <p:ph type="sldNum" sz="quarter" idx="12"/>
          </p:nvPr>
        </p:nvSpPr>
        <p:spPr/>
        <p:txBody>
          <a:bodyPr/>
          <a:lstStyle>
            <a:lvl1pPr>
              <a:buClr>
                <a:schemeClr val="tx2">
                  <a:lumMod val="60000"/>
                  <a:lumOff val="40000"/>
                </a:schemeClr>
              </a:buClr>
              <a:defRPr/>
            </a:lvl1pPr>
          </a:lstStyle>
          <a:p>
            <a:fld id="{F38DF745-7D3F-47F4-83A3-874385CFAA69}" type="slidenum">
              <a:rPr lang="en-US" smtClean="0"/>
              <a:pPr/>
              <a:t>‹#›</a:t>
            </a:fld>
            <a:endParaRPr lang="en-US"/>
          </a:p>
        </p:txBody>
      </p:sp>
      <p:sp>
        <p:nvSpPr>
          <p:cNvPr id="9" name="Title 1"/>
          <p:cNvSpPr>
            <a:spLocks noGrp="1"/>
          </p:cNvSpPr>
          <p:nvPr>
            <p:ph type="title"/>
          </p:nvPr>
        </p:nvSpPr>
        <p:spPr>
          <a:xfrm>
            <a:off x="457200" y="241326"/>
            <a:ext cx="8062912" cy="659535"/>
          </a:xfrm>
        </p:spPr>
        <p:txBody>
          <a:bodyPr/>
          <a:lstStyle>
            <a:lvl1pPr>
              <a:buClr>
                <a:schemeClr val="tx2">
                  <a:lumMod val="60000"/>
                  <a:lumOff val="40000"/>
                </a:schemeClr>
              </a:buClr>
              <a:defRPr>
                <a:solidFill>
                  <a:srgbClr val="6CB255"/>
                </a:solidFill>
              </a:defRPr>
            </a:lvl1pPr>
          </a:lstStyle>
          <a:p>
            <a:r>
              <a:rPr lang="en-US" dirty="0"/>
              <a:t>Click to edit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type="title">
  <p:cSld name="1_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992767"/>
            <a:ext cx="8520600" cy="27368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Shape 11"/>
          <p:cNvSpPr txBox="1">
            <a:spLocks noGrp="1"/>
          </p:cNvSpPr>
          <p:nvPr>
            <p:ph type="subTitle" idx="1"/>
          </p:nvPr>
        </p:nvSpPr>
        <p:spPr>
          <a:xfrm>
            <a:off x="311700" y="3778833"/>
            <a:ext cx="8520600" cy="105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Shape 12"/>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45041898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February 23, 2018</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rot="16200000">
            <a:off x="8044814" y="683895"/>
            <a:ext cx="1315721" cy="365125"/>
          </a:xfrm>
          <a:prstGeom prst="rect">
            <a:avLst/>
          </a:prstGeom>
        </p:spPr>
        <p:txBody>
          <a:bodyPr vert="horz" lIns="91440" tIns="45720" rIns="91440" bIns="45720" rtlCol="0" anchor="ctr"/>
          <a:lstStyle>
            <a:lvl1pPr algn="r">
              <a:defRPr sz="2400" b="1">
                <a:solidFill>
                  <a:srgbClr val="FFFFFF"/>
                </a:solidFill>
              </a:defRPr>
            </a:lvl1pPr>
          </a:lstStyle>
          <a:p>
            <a:fld id="{F38DF745-7D3F-47F4-83A3-874385CFAA6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4" r:id="rId2"/>
    <p:sldLayoutId id="2147483920" r:id="rId3"/>
    <p:sldLayoutId id="2147483913" r:id="rId4"/>
    <p:sldLayoutId id="2147483921" r:id="rId5"/>
  </p:sldLayoutIdLst>
  <p:hf sldNum="0" hdr="0" ftr="0" dt="0"/>
  <p:txStyles>
    <p:titleStyle>
      <a:lvl1pPr algn="l" defTabSz="914400" rtl="0" eaLnBrk="1" latinLnBrk="0" hangingPunct="1">
        <a:spcBef>
          <a:spcPct val="0"/>
        </a:spcBef>
        <a:buNone/>
        <a:defRPr sz="2400" kern="1200" cap="all" spc="-60" baseline="0">
          <a:solidFill>
            <a:srgbClr val="6CB255"/>
          </a:solidFill>
          <a:latin typeface="+mj-lt"/>
          <a:ea typeface="+mj-ea"/>
          <a:cs typeface="+mj-cs"/>
        </a:defRPr>
      </a:lvl1pPr>
    </p:titleStyle>
    <p:body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open-sourceinstructionalmaterials@tea.texas.gov"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Texas Education Agency&#10;Advanced Placement&#10;Macroeconomics for AP Courses&#10;PowerPoint Slide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322443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13.8</a:t>
            </a:r>
          </a:p>
        </p:txBody>
      </p:sp>
      <p:pic>
        <p:nvPicPr>
          <p:cNvPr id="2" name="Picture Placeholder 1" descr="The assets are reserves (+ $9 million). The liabilities + net worth are deposits (+ $9 million)."/>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43402" b="-243402"/>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First National’s Balance Sheet</a:t>
            </a:r>
          </a:p>
        </p:txBody>
      </p:sp>
    </p:spTree>
    <p:extLst>
      <p:ext uri="{BB962C8B-B14F-4D97-AF65-F5344CB8AC3E}">
        <p14:creationId xmlns:p14="http://schemas.microsoft.com/office/powerpoint/2010/main" val="111102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13.9</a:t>
            </a:r>
          </a:p>
        </p:txBody>
      </p:sp>
      <p:pic>
        <p:nvPicPr>
          <p:cNvPr id="2" name="Picture Placeholder 1" descr="The assets are reserves ($90,000) and loans ($8.1 million). The liabilities + net worth are deposits (+ $9 million)."/>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95231" b="-195231"/>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First National’s Balance Sheet</a:t>
            </a:r>
          </a:p>
        </p:txBody>
      </p:sp>
    </p:spTree>
    <p:extLst>
      <p:ext uri="{BB962C8B-B14F-4D97-AF65-F5344CB8AC3E}">
        <p14:creationId xmlns:p14="http://schemas.microsoft.com/office/powerpoint/2010/main" val="42400729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13.10</a:t>
            </a:r>
          </a:p>
        </p:txBody>
      </p:sp>
      <p:pic>
        <p:nvPicPr>
          <p:cNvPr id="2" name="Picture Placeholder 1" descr="The assets are reserves (+ $8.1 million). The liabilities + net worth are deposits (+ $8.1 million)."/>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43402" b="-243402"/>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Second National’s Balance Sheet</a:t>
            </a:r>
          </a:p>
        </p:txBody>
      </p:sp>
    </p:spTree>
    <p:extLst>
      <p:ext uri="{BB962C8B-B14F-4D97-AF65-F5344CB8AC3E}">
        <p14:creationId xmlns:p14="http://schemas.microsoft.com/office/powerpoint/2010/main" val="9989339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p:nvPr/>
        </p:nvSpPr>
        <p:spPr>
          <a:xfrm>
            <a:off x="516600" y="1384200"/>
            <a:ext cx="8038500" cy="4153500"/>
          </a:xfrm>
          <a:prstGeom prst="rect">
            <a:avLst/>
          </a:prstGeom>
          <a:noFill/>
          <a:ln>
            <a:noFill/>
          </a:ln>
        </p:spPr>
        <p:txBody>
          <a:bodyPr spcFirstLastPara="1" wrap="square" lIns="91425" tIns="91425" rIns="91425" bIns="91425" anchor="t" anchorCtr="0">
            <a:noAutofit/>
          </a:bodyPr>
          <a:lstStyle/>
          <a:p>
            <a:pPr>
              <a:lnSpc>
                <a:spcPct val="115000"/>
              </a:lnSpc>
              <a:buClr>
                <a:schemeClr val="dk1"/>
              </a:buClr>
              <a:buSzPts val="1100"/>
            </a:pPr>
            <a:r>
              <a:rPr lang="en" sz="2400" b="1">
                <a:solidFill>
                  <a:srgbClr val="222E65"/>
                </a:solidFill>
                <a:latin typeface="Prompt"/>
                <a:ea typeface="Prompt"/>
                <a:cs typeface="Prompt"/>
                <a:sym typeface="Prompt"/>
              </a:rPr>
              <a:t>Instructional Support Ancillaries for TEA AP</a:t>
            </a:r>
            <a:r>
              <a:rPr lang="en" sz="2400" b="1" baseline="30000">
                <a:solidFill>
                  <a:srgbClr val="222E65"/>
                </a:solidFill>
                <a:latin typeface="Prompt"/>
                <a:ea typeface="Prompt"/>
                <a:cs typeface="Prompt"/>
                <a:sym typeface="Prompt"/>
              </a:rPr>
              <a:t>®</a:t>
            </a:r>
            <a:r>
              <a:rPr lang="en" sz="2400" b="1">
                <a:solidFill>
                  <a:srgbClr val="222E65"/>
                </a:solidFill>
                <a:latin typeface="Prompt"/>
                <a:ea typeface="Prompt"/>
                <a:cs typeface="Prompt"/>
                <a:sym typeface="Prompt"/>
              </a:rPr>
              <a:t> Macroeconomics</a:t>
            </a:r>
            <a:endParaRPr sz="2400" b="1">
              <a:solidFill>
                <a:srgbClr val="222E65"/>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The following materials are available to support instruction of TEA AP</a:t>
            </a:r>
            <a:r>
              <a:rPr lang="en" sz="1100" baseline="30000">
                <a:solidFill>
                  <a:schemeClr val="dk1"/>
                </a:solidFill>
                <a:latin typeface="Prompt"/>
                <a:ea typeface="Prompt"/>
                <a:cs typeface="Prompt"/>
                <a:sym typeface="Prompt"/>
              </a:rPr>
              <a:t>®</a:t>
            </a:r>
            <a:r>
              <a:rPr lang="en" sz="1100">
                <a:solidFill>
                  <a:schemeClr val="dk1"/>
                </a:solidFill>
                <a:latin typeface="Prompt"/>
                <a:ea typeface="Prompt"/>
                <a:cs typeface="Prompt"/>
                <a:sym typeface="Prompt"/>
              </a:rPr>
              <a:t> Macroeconomics: </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PowerPoint Slides</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Instructor’s Solution Manual</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Alignment Map</a:t>
            </a:r>
            <a:endParaRPr sz="1100" i="1">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If you are an instructor and want to obtain these ancillaries, please use your official school email to send a request to the TEA using the following email address:</a:t>
            </a:r>
            <a:endParaRPr sz="1100">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u="sng">
                <a:solidFill>
                  <a:srgbClr val="1155CC"/>
                </a:solidFill>
                <a:latin typeface="Prompt"/>
                <a:ea typeface="Prompt"/>
                <a:cs typeface="Prompt"/>
                <a:sym typeface="Prompt"/>
                <a:hlinkClick r:id="rId3"/>
              </a:rPr>
              <a:t>open-sourceinstructionalmaterials@tea.texas.gov</a:t>
            </a:r>
            <a:endParaRPr sz="1100">
              <a:solidFill>
                <a:schemeClr val="dk1"/>
              </a:solidFill>
              <a:latin typeface="Prompt"/>
              <a:ea typeface="Prompt"/>
              <a:cs typeface="Prompt"/>
              <a:sym typeface="Prompt"/>
            </a:endParaRPr>
          </a:p>
          <a:p>
            <a:pPr>
              <a:lnSpc>
                <a:spcPct val="115000"/>
              </a:lnSpc>
              <a:spcBef>
                <a:spcPts val="300"/>
              </a:spcBef>
              <a:spcAft>
                <a:spcPts val="300"/>
              </a:spcAft>
              <a:buClr>
                <a:schemeClr val="dk1"/>
              </a:buClr>
              <a:buSzPts val="1100"/>
            </a:pPr>
            <a:r>
              <a:rPr lang="en" sz="1100">
                <a:solidFill>
                  <a:schemeClr val="dk1"/>
                </a:solidFill>
                <a:latin typeface="Prompt"/>
                <a:ea typeface="Prompt"/>
                <a:cs typeface="Prompt"/>
                <a:sym typeface="Prompt"/>
              </a:rPr>
              <a:t>Please include information about the title for which you need ancillary materials.</a:t>
            </a:r>
            <a:endParaRPr/>
          </a:p>
        </p:txBody>
      </p:sp>
    </p:spTree>
    <p:extLst>
      <p:ext uri="{BB962C8B-B14F-4D97-AF65-F5344CB8AC3E}">
        <p14:creationId xmlns:p14="http://schemas.microsoft.com/office/powerpoint/2010/main" val="34296946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p:cNvSpPr>
            <a:spLocks noGrp="1"/>
          </p:cNvSpPr>
          <p:nvPr>
            <p:ph type="body" sz="quarter" idx="14"/>
          </p:nvPr>
        </p:nvSpPr>
        <p:spPr>
          <a:xfrm>
            <a:off x="498872" y="2451961"/>
            <a:ext cx="8062912" cy="3598783"/>
          </a:xfrm>
          <a:effectLst>
            <a:reflection endPos="0" dir="5400000" sy="-100000" algn="bl" rotWithShape="0"/>
          </a:effectLst>
        </p:spPr>
        <p:txBody>
          <a:bodyPr anchor="ctr">
            <a:noAutofit/>
          </a:bodyPr>
          <a:lstStyle/>
          <a:p>
            <a:pPr algn="just"/>
            <a:r>
              <a:rPr lang="en-US" sz="1600" dirty="0">
                <a:solidFill>
                  <a:schemeClr val="tx1"/>
                </a:solidFill>
              </a:rPr>
              <a:t>This instructional material is provided through a Texas Education Agency (TEA) initiative to provide high-quality open-source instructional materials to districts free of charge. It was created by OpenStax under a contract with the TEA. For more detail on the initiative, its funding, and this overall project, please see the textbook preface.</a:t>
            </a:r>
          </a:p>
          <a:p>
            <a:pPr algn="just"/>
            <a:r>
              <a:rPr lang="en-US" sz="1600" dirty="0">
                <a:solidFill>
                  <a:schemeClr val="tx1"/>
                </a:solidFill>
              </a:rPr>
              <a:t> </a:t>
            </a:r>
          </a:p>
          <a:p>
            <a:pPr algn="just"/>
            <a:r>
              <a:rPr lang="en-US" sz="1600" dirty="0">
                <a:solidFill>
                  <a:schemeClr val="tx1"/>
                </a:solidFill>
              </a:rPr>
              <a:t>The images within this PowerPoint file are intended for classroom use and other educational applications. </a:t>
            </a:r>
          </a:p>
          <a:p>
            <a:pPr algn="just"/>
            <a:r>
              <a:rPr lang="en-US" sz="1600" dirty="0">
                <a:solidFill>
                  <a:schemeClr val="tx1"/>
                </a:solidFill>
              </a:rPr>
              <a:t>While all of the images are openly licensed, their sources vary. If reusing, sharing, or redistributing these images, proper attribution must given to the original copyright holder of the material. Credit lines at the end of each image caption indicate the entity or individual to be credited. If an image has no credit line, it is copyrighted by OpenStax and should be attributed to OpenStax, Rice University.</a:t>
            </a:r>
          </a:p>
        </p:txBody>
      </p:sp>
      <p:sp>
        <p:nvSpPr>
          <p:cNvPr id="3" name="Title 4"/>
          <p:cNvSpPr txBox="1">
            <a:spLocks/>
          </p:cNvSpPr>
          <p:nvPr/>
        </p:nvSpPr>
        <p:spPr>
          <a:xfrm>
            <a:off x="498872" y="772083"/>
            <a:ext cx="8062912" cy="659535"/>
          </a:xfrm>
          <a:prstGeom prst="rect">
            <a:avLst/>
          </a:prstGeom>
        </p:spPr>
        <p:txBody>
          <a:bodyPr/>
          <a:lstStyle>
            <a:lvl1pPr algn="l" defTabSz="914400" rtl="0" eaLnBrk="1" latinLnBrk="0" hangingPunct="1">
              <a:spcBef>
                <a:spcPct val="0"/>
              </a:spcBef>
              <a:buNone/>
              <a:defRPr sz="2400" kern="1200" cap="all" spc="-60" baseline="0">
                <a:solidFill>
                  <a:srgbClr val="6CB255"/>
                </a:solidFill>
                <a:latin typeface="+mj-lt"/>
                <a:ea typeface="+mj-ea"/>
                <a:cs typeface="+mj-cs"/>
              </a:defRPr>
            </a:lvl1pPr>
          </a:lstStyle>
          <a:p>
            <a:pPr algn="ctr"/>
            <a:r>
              <a:rPr lang="en-US" sz="3600" dirty="0"/>
              <a:t>Macroeconomics</a:t>
            </a:r>
          </a:p>
        </p:txBody>
      </p:sp>
      <p:sp>
        <p:nvSpPr>
          <p:cNvPr id="6" name="Rectangle 5"/>
          <p:cNvSpPr/>
          <p:nvPr/>
        </p:nvSpPr>
        <p:spPr>
          <a:xfrm>
            <a:off x="497447" y="1474600"/>
            <a:ext cx="8065007" cy="738664"/>
          </a:xfrm>
          <a:prstGeom prst="rect">
            <a:avLst/>
          </a:prstGeom>
        </p:spPr>
        <p:txBody>
          <a:bodyPr wrap="square">
            <a:spAutoFit/>
          </a:bodyPr>
          <a:lstStyle/>
          <a:p>
            <a:pPr algn="ctr"/>
            <a:r>
              <a:rPr lang="en-US" sz="2400" b="1" dirty="0">
                <a:solidFill>
                  <a:srgbClr val="212F62"/>
                </a:solidFill>
              </a:rPr>
              <a:t>Chapter 13 </a:t>
            </a:r>
            <a:r>
              <a:rPr lang="en-US" sz="2400" b="1" dirty="0">
                <a:solidFill>
                  <a:srgbClr val="212F62"/>
                </a:solidFill>
                <a:ea typeface="Arial"/>
                <a:cs typeface="Arial"/>
              </a:rPr>
              <a:t>Money and Banking</a:t>
            </a:r>
          </a:p>
          <a:p>
            <a:pPr algn="ctr"/>
            <a:r>
              <a:rPr lang="en-US" dirty="0">
                <a:ea typeface="Arial"/>
                <a:cs typeface="Arial"/>
              </a:rPr>
              <a:t>PowerPoint</a:t>
            </a:r>
            <a:r>
              <a:rPr lang="en-US" dirty="0"/>
              <a:t> Image Slideshow</a:t>
            </a:r>
          </a:p>
        </p:txBody>
      </p:sp>
    </p:spTree>
    <p:extLst>
      <p:ext uri="{BB962C8B-B14F-4D97-AF65-F5344CB8AC3E}">
        <p14:creationId xmlns:p14="http://schemas.microsoft.com/office/powerpoint/2010/main" val="24641597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13.1</a:t>
            </a:r>
          </a:p>
        </p:txBody>
      </p:sp>
      <p:pic>
        <p:nvPicPr>
          <p:cNvPr id="2" name="Picture Placeholder 1" descr="This is a photograph of a cowrie shell under water."/>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20881" r="-20881"/>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Cowrie Shell or Money?</a:t>
            </a:r>
          </a:p>
          <a:p>
            <a:r>
              <a:rPr lang="en-US" sz="1600" dirty="0"/>
              <a:t>Is this an image of a cowrie shell or money? The answer is: both. For centuries, the extremely durable cowrie shell was used as a medium of exchange in various parts of the world. (modification of work by prilfish/Flickr Creative Commons)</a:t>
            </a:r>
          </a:p>
        </p:txBody>
      </p:sp>
    </p:spTree>
    <p:extLst>
      <p:ext uri="{BB962C8B-B14F-4D97-AF65-F5344CB8AC3E}">
        <p14:creationId xmlns:p14="http://schemas.microsoft.com/office/powerpoint/2010/main" val="2525891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13.2</a:t>
            </a:r>
          </a:p>
        </p:txBody>
      </p:sp>
      <p:pic>
        <p:nvPicPr>
          <p:cNvPr id="2" name="Picture Placeholder 1" descr="Two images are shown. The bottom image is a silver certificate-U.S. paper currency from 1957 or earlier. The top image is of a modern U.S. currency which no longer indicates that it is commodity-backed, but which is still legal tender for all debts."/>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47166" r="-47166"/>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A Silver Certificate and a Modern U.S. Bill</a:t>
            </a:r>
          </a:p>
          <a:p>
            <a:r>
              <a:rPr lang="en-US" sz="1600" dirty="0"/>
              <a:t>Until 1958, silver certificates were commodity-backed money—backed by silver, as indicated by the words </a:t>
            </a:r>
            <a:r>
              <a:rPr lang="en-US" sz="1600" i="1" dirty="0"/>
              <a:t>Silver Certificate</a:t>
            </a:r>
            <a:r>
              <a:rPr lang="en-US" sz="1600" dirty="0"/>
              <a:t> printed on the bill. Today, U.S. bills are backed by the Federal Reserve, but as fiat money. (credit: </a:t>
            </a:r>
            <a:r>
              <a:rPr lang="en-US" sz="1600" dirty="0" err="1"/>
              <a:t>The.Comedian</a:t>
            </a:r>
            <a:r>
              <a:rPr lang="en-US" sz="1600" dirty="0"/>
              <a:t>/Flickr Creative Commons)</a:t>
            </a:r>
          </a:p>
        </p:txBody>
      </p:sp>
    </p:spTree>
    <p:extLst>
      <p:ext uri="{BB962C8B-B14F-4D97-AF65-F5344CB8AC3E}">
        <p14:creationId xmlns:p14="http://schemas.microsoft.com/office/powerpoint/2010/main" val="26456386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13.3</a:t>
            </a:r>
          </a:p>
        </p:txBody>
      </p:sp>
      <p:pic>
        <p:nvPicPr>
          <p:cNvPr id="2" name="Picture Placeholder 1" descr="The figure shows that the components of M1 money supply are part of the M2 money supply. M1 equals coins and currency in circulation plus checkable, or demand, deposit plus traveler’s checks. M2 equals M1 plus savings deposits, money market funds, certificates of deposit, and other time deposits."/>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9659" r="-39659"/>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The Relationship Between M1 and M2 Money</a:t>
            </a:r>
          </a:p>
          <a:p>
            <a:r>
              <a:rPr lang="en-US" sz="1600" dirty="0"/>
              <a:t>M1 and M2 money have several definitions, ranging from narrow to broad. M1 = coins and currency in circulation + checkable, or demand, deposit + traveler’s checks. M2 = M1 + savings deposits + money market funds + certificates of deposit + other time deposits.</a:t>
            </a:r>
          </a:p>
        </p:txBody>
      </p:sp>
    </p:spTree>
    <p:extLst>
      <p:ext uri="{BB962C8B-B14F-4D97-AF65-F5344CB8AC3E}">
        <p14:creationId xmlns:p14="http://schemas.microsoft.com/office/powerpoint/2010/main" val="18952601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13.4</a:t>
            </a:r>
          </a:p>
        </p:txBody>
      </p:sp>
      <p:pic>
        <p:nvPicPr>
          <p:cNvPr id="2" name="Picture Placeholder 1" descr="The illustration shows the circular transactions between savers, banks, and borrowers. Savers give deposits to banks, and the bank provides them with withdrawals and interest payments. Borrowers give repayment of loans and interest payments to banks and the banks provide them with loans."/>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8477" r="-8477"/>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Banks as Financial Intermediaries</a:t>
            </a:r>
          </a:p>
          <a:p>
            <a:r>
              <a:rPr lang="en-US" sz="1600" dirty="0"/>
              <a:t>Banks act as financial intermediaries because they stand between savers and borrowers. Savers place deposits with banks, and then receive interest payments and withdraw money. Borrowers receive loans from banks and repay the loans with interest. In turn, banks return money to savers in the form of withdrawals, which also include interest payments from banks to savers.</a:t>
            </a:r>
          </a:p>
        </p:txBody>
      </p:sp>
    </p:spTree>
    <p:extLst>
      <p:ext uri="{BB962C8B-B14F-4D97-AF65-F5344CB8AC3E}">
        <p14:creationId xmlns:p14="http://schemas.microsoft.com/office/powerpoint/2010/main" val="31101584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13.5</a:t>
            </a:r>
          </a:p>
        </p:txBody>
      </p:sp>
      <p:pic>
        <p:nvPicPr>
          <p:cNvPr id="2" name="Picture Placeholder 1" descr="The assets on the left side of the T-account are as follows: loans ($5 million), U.S. Government Securities (USGS) ($4 million) and Reserves ($2 million). The assets on the left side of the T-account are Loans ($5 million), U.S. Government Securities (USGS) ($4 million) and Reserves ($2 million). The liabilities + net worth on the right side of the T-account are as follows: deposits ($10 million) and net worth ($1 million). There is nothing in the space across from U.S. Government Securities (USGS)."/>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45601" b="-145601"/>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A Balance Sheet for the Safe and Secure Bank</a:t>
            </a:r>
          </a:p>
        </p:txBody>
      </p:sp>
    </p:spTree>
    <p:extLst>
      <p:ext uri="{BB962C8B-B14F-4D97-AF65-F5344CB8AC3E}">
        <p14:creationId xmlns:p14="http://schemas.microsoft.com/office/powerpoint/2010/main" val="20303006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13.6</a:t>
            </a:r>
          </a:p>
        </p:txBody>
      </p:sp>
      <p:pic>
        <p:nvPicPr>
          <p:cNvPr id="2" name="Picture Placeholder 1" descr="The assets are reserves ($10 million). The liabilities + net worth are deposits ($10 million)."/>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43402" b="-243402"/>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Singleton Bank’s Balance Sheet: Receives $10 Million in Deposits</a:t>
            </a:r>
          </a:p>
        </p:txBody>
      </p:sp>
    </p:spTree>
    <p:extLst>
      <p:ext uri="{BB962C8B-B14F-4D97-AF65-F5344CB8AC3E}">
        <p14:creationId xmlns:p14="http://schemas.microsoft.com/office/powerpoint/2010/main" val="29231743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13.7</a:t>
            </a:r>
          </a:p>
        </p:txBody>
      </p:sp>
      <p:pic>
        <p:nvPicPr>
          <p:cNvPr id="2" name="Picture Placeholder 1" descr="The assets are reserves ($1 million) and loan to hank’s auto supply ($9 million). The liabilities + net worth are deposits ($10 million)."/>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95231" b="-195231"/>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Singleton Bank’s Balance Sheet: 10 Percent Reserves, One Round of Loans</a:t>
            </a:r>
          </a:p>
        </p:txBody>
      </p:sp>
    </p:spTree>
    <p:extLst>
      <p:ext uri="{BB962C8B-B14F-4D97-AF65-F5344CB8AC3E}">
        <p14:creationId xmlns:p14="http://schemas.microsoft.com/office/powerpoint/2010/main" val="364349967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287</TotalTime>
  <Words>472</Words>
  <Application>Microsoft Office PowerPoint</Application>
  <PresentationFormat>On-screen Show (4:3)</PresentationFormat>
  <Paragraphs>39</Paragraphs>
  <Slides>13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Arial Black</vt:lpstr>
      <vt:lpstr>Calibri</vt:lpstr>
      <vt:lpstr>Prompt</vt:lpstr>
      <vt:lpstr>Essential</vt:lpstr>
      <vt:lpstr>PowerPoint Presentation</vt:lpstr>
      <vt:lpstr>PowerPoint Presentation</vt:lpstr>
      <vt:lpstr>Figure 13.1</vt:lpstr>
      <vt:lpstr>Figure 13.2</vt:lpstr>
      <vt:lpstr>Figure 13.3</vt:lpstr>
      <vt:lpstr>Figure 13.4</vt:lpstr>
      <vt:lpstr>Figure 13.5</vt:lpstr>
      <vt:lpstr>Figure 13.6</vt:lpstr>
      <vt:lpstr>Figure 13.7</vt:lpstr>
      <vt:lpstr>Figure 13.8</vt:lpstr>
      <vt:lpstr>Figure 13.9</vt:lpstr>
      <vt:lpstr>Figure 13.10</vt:lpstr>
      <vt:lpstr>PowerPoint Presentation</vt:lpstr>
    </vt:vector>
  </TitlesOfParts>
  <Company>WNI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dc:title>
  <dc:creator>Spuddy McSpare</dc:creator>
  <cp:lastModifiedBy>Brite, Tammy</cp:lastModifiedBy>
  <cp:revision>58</cp:revision>
  <dcterms:created xsi:type="dcterms:W3CDTF">2012-06-04T02:13:36Z</dcterms:created>
  <dcterms:modified xsi:type="dcterms:W3CDTF">2018-02-23T22:37:29Z</dcterms:modified>
</cp:coreProperties>
</file>