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29"/>
  </p:notesMasterIdLst>
  <p:handoutMasterIdLst>
    <p:handoutMasterId r:id="rId30"/>
  </p:handoutMasterIdLst>
  <p:sldIdLst>
    <p:sldId id="256" r:id="rId2"/>
    <p:sldId id="312" r:id="rId3"/>
    <p:sldId id="281" r:id="rId4"/>
    <p:sldId id="286" r:id="rId5"/>
    <p:sldId id="285" r:id="rId6"/>
    <p:sldId id="288" r:id="rId7"/>
    <p:sldId id="287" r:id="rId8"/>
    <p:sldId id="289" r:id="rId9"/>
    <p:sldId id="284" r:id="rId10"/>
    <p:sldId id="283" r:id="rId11"/>
    <p:sldId id="295" r:id="rId12"/>
    <p:sldId id="294" r:id="rId13"/>
    <p:sldId id="293" r:id="rId14"/>
    <p:sldId id="299" r:id="rId15"/>
    <p:sldId id="298" r:id="rId16"/>
    <p:sldId id="297" r:id="rId17"/>
    <p:sldId id="292" r:id="rId18"/>
    <p:sldId id="296" r:id="rId19"/>
    <p:sldId id="291" r:id="rId20"/>
    <p:sldId id="302" r:id="rId21"/>
    <p:sldId id="301" r:id="rId22"/>
    <p:sldId id="300" r:id="rId23"/>
    <p:sldId id="303" r:id="rId24"/>
    <p:sldId id="310" r:id="rId25"/>
    <p:sldId id="309" r:id="rId26"/>
    <p:sldId id="308" r:id="rId27"/>
    <p:sldId id="31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82C5"/>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9" autoAdjust="0"/>
    <p:restoredTop sz="94600" autoAdjust="0"/>
  </p:normalViewPr>
  <p:slideViewPr>
    <p:cSldViewPr snapToGrid="0" snapToObjects="1">
      <p:cViewPr varScale="1">
        <p:scale>
          <a:sx n="82" d="100"/>
          <a:sy n="82" d="100"/>
        </p:scale>
        <p:origin x="156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8D041A-73BB-E643-A8C7-50D88C2F22F5}" type="datetimeFigureOut">
              <a:rPr lang="en-US" smtClean="0"/>
              <a:t>2/23/2018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36EFEC5-3018-A548-B247-453C6EC1EC1A}" type="slidenum">
              <a:rPr lang="en-US" smtClean="0"/>
              <a:t>‹#›</a:t>
            </a:fld>
            <a:endParaRPr lang="en-US"/>
          </a:p>
        </p:txBody>
      </p:sp>
    </p:spTree>
    <p:extLst>
      <p:ext uri="{BB962C8B-B14F-4D97-AF65-F5344CB8AC3E}">
        <p14:creationId xmlns:p14="http://schemas.microsoft.com/office/powerpoint/2010/main" val="13300572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A5F845-61FE-41CF-A4CC-EDCFC5E57B7A}" type="datetimeFigureOut">
              <a:rPr lang="en-US" smtClean="0"/>
              <a:t>2/23/2018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4D164F-E971-438E-8013-42CCCC606043}" type="slidenum">
              <a:rPr lang="en-US" smtClean="0"/>
              <a:t>‹#›</a:t>
            </a:fld>
            <a:endParaRPr lang="en-US"/>
          </a:p>
        </p:txBody>
      </p:sp>
    </p:spTree>
    <p:extLst>
      <p:ext uri="{BB962C8B-B14F-4D97-AF65-F5344CB8AC3E}">
        <p14:creationId xmlns:p14="http://schemas.microsoft.com/office/powerpoint/2010/main" val="1383045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4003235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lvl1pPr>
              <a:defRPr>
                <a:solidFill>
                  <a:srgbClr val="6CB255"/>
                </a:solidFill>
              </a:defRPr>
            </a:lvl1pPr>
          </a:lstStyle>
          <a:p>
            <a:r>
              <a:rPr lang="en-US" dirty="0"/>
              <a:t>Click to edit</a:t>
            </a:r>
          </a:p>
        </p:txBody>
      </p:sp>
      <p:sp>
        <p:nvSpPr>
          <p:cNvPr id="5" name="Date Placeholder 4"/>
          <p:cNvSpPr>
            <a:spLocks noGrp="1"/>
          </p:cNvSpPr>
          <p:nvPr>
            <p:ph type="dt" sz="half" idx="10"/>
          </p:nvPr>
        </p:nvSpPr>
        <p:spPr/>
        <p:txBody>
          <a:bodyPr/>
          <a:lstStyle/>
          <a:p>
            <a:fld id="{79B19C71-EC74-44AF-B27E-FC7DC3C3A61D}" type="datetime4">
              <a:rPr lang="en-US" smtClean="0"/>
              <a:pPr/>
              <a:t>February 23, 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a:p>
        </p:txBody>
      </p:sp>
      <p:sp>
        <p:nvSpPr>
          <p:cNvPr id="9" name="Picture Placeholder 8"/>
          <p:cNvSpPr>
            <a:spLocks noGrp="1"/>
          </p:cNvSpPr>
          <p:nvPr>
            <p:ph type="pic" sz="quarter" idx="13"/>
          </p:nvPr>
        </p:nvSpPr>
        <p:spPr>
          <a:xfrm>
            <a:off x="457199" y="1107618"/>
            <a:ext cx="4031619" cy="4607689"/>
          </a:xfrm>
        </p:spPr>
        <p:txBody>
          <a:bodyPr/>
          <a:lstStyle/>
          <a:p>
            <a:endParaRPr lang="en-US" dirty="0"/>
          </a:p>
        </p:txBody>
      </p:sp>
      <p:sp>
        <p:nvSpPr>
          <p:cNvPr id="11" name="Text Placeholder 10"/>
          <p:cNvSpPr>
            <a:spLocks noGrp="1"/>
          </p:cNvSpPr>
          <p:nvPr>
            <p:ph type="body" sz="quarter" idx="14"/>
          </p:nvPr>
        </p:nvSpPr>
        <p:spPr>
          <a:xfrm>
            <a:off x="4606925" y="1107618"/>
            <a:ext cx="3913188" cy="4607382"/>
          </a:xfrm>
        </p:spPr>
        <p:txBody>
          <a:bodyPr/>
          <a:lstStyle>
            <a:lvl1pPr>
              <a:buClr>
                <a:schemeClr val="tx2">
                  <a:lumMod val="60000"/>
                  <a:lumOff val="40000"/>
                </a:schemeClr>
              </a:buClr>
              <a:defRPr>
                <a:solidFill>
                  <a:schemeClr val="tx1"/>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February 23, 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457200" y="241326"/>
            <a:ext cx="8062912" cy="659535"/>
          </a:xfrm>
        </p:spPr>
        <p:txBody>
          <a:bodyPr/>
          <a:lstStyle>
            <a:lvl1pPr>
              <a:defRPr>
                <a:solidFill>
                  <a:srgbClr val="6CB255"/>
                </a:solidFill>
              </a:defRPr>
            </a:lvl1p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a:lstStyle/>
          <a:p>
            <a:endParaRPr lang="en-US"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buClr>
                <a:schemeClr val="tx2">
                  <a:lumMod val="60000"/>
                  <a:lumOff val="40000"/>
                </a:schemeClr>
              </a:buClr>
              <a:defRPr sz="3200"/>
            </a:lvl1pPr>
            <a:lvl2pPr marL="788670" indent="-514350">
              <a:buClr>
                <a:srgbClr val="6CB255"/>
              </a:buClr>
              <a:buFont typeface="+mj-lt"/>
              <a:buAutoNum type="alphaLcParenR"/>
              <a:defRPr sz="2800"/>
            </a:lvl2pPr>
            <a:lvl3pPr marL="1371600" indent="-457200">
              <a:buClr>
                <a:srgbClr val="6CB255"/>
              </a:buClr>
              <a:buFont typeface="+mj-lt"/>
              <a:buAutoNum type="alphaLcParenR"/>
              <a:defRPr sz="2400"/>
            </a:lvl3pPr>
            <a:lvl4pPr marL="1828800" indent="-457200">
              <a:buClr>
                <a:srgbClr val="6CB255"/>
              </a:buClr>
              <a:buFont typeface="+mj-lt"/>
              <a:buAutoNum type="alphaLcParenR"/>
              <a:defRPr sz="2000"/>
            </a:lvl4pPr>
            <a:lvl5pPr marL="2286000" indent="-457200">
              <a:buClr>
                <a:srgbClr val="6CB255"/>
              </a:buClr>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Clr>
                <a:schemeClr val="tx2">
                  <a:lumMod val="60000"/>
                  <a:lumOff val="40000"/>
                </a:schemeClr>
              </a:buCl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buClr>
                <a:schemeClr val="tx2">
                  <a:lumMod val="60000"/>
                  <a:lumOff val="40000"/>
                </a:schemeClr>
              </a:buClr>
              <a:defRPr/>
            </a:lvl1pPr>
          </a:lstStyle>
          <a:p>
            <a:fld id="{6EAD5615-7F4F-4584-84D5-CC95918C321F}" type="datetime4">
              <a:rPr lang="en-US" smtClean="0"/>
              <a:pPr/>
              <a:t>February 23, 2018</a:t>
            </a:fld>
            <a:endParaRPr lang="en-US"/>
          </a:p>
        </p:txBody>
      </p:sp>
      <p:sp>
        <p:nvSpPr>
          <p:cNvPr id="6" name="Footer Placeholder 5"/>
          <p:cNvSpPr>
            <a:spLocks noGrp="1"/>
          </p:cNvSpPr>
          <p:nvPr>
            <p:ph type="ftr" sz="quarter" idx="11"/>
          </p:nvPr>
        </p:nvSpPr>
        <p:spPr/>
        <p:txBody>
          <a:bodyPr/>
          <a:lstStyle>
            <a:lvl1pPr>
              <a:buClr>
                <a:schemeClr val="tx2">
                  <a:lumMod val="60000"/>
                  <a:lumOff val="40000"/>
                </a:schemeClr>
              </a:buClr>
              <a:defRPr/>
            </a:lvl1pPr>
          </a:lstStyle>
          <a:p>
            <a:endParaRPr lang="en-US"/>
          </a:p>
        </p:txBody>
      </p:sp>
      <p:sp>
        <p:nvSpPr>
          <p:cNvPr id="7" name="Slide Number Placeholder 6"/>
          <p:cNvSpPr>
            <a:spLocks noGrp="1"/>
          </p:cNvSpPr>
          <p:nvPr>
            <p:ph type="sldNum" sz="quarter" idx="12"/>
          </p:nvPr>
        </p:nvSpPr>
        <p:spPr/>
        <p:txBody>
          <a:bodyPr/>
          <a:lstStyle>
            <a:lvl1pPr>
              <a:buClr>
                <a:schemeClr val="tx2">
                  <a:lumMod val="60000"/>
                  <a:lumOff val="40000"/>
                </a:schemeClr>
              </a:buClr>
              <a:defRPr/>
            </a:lvl1pPr>
          </a:lstStyle>
          <a:p>
            <a:fld id="{F38DF745-7D3F-47F4-83A3-874385CFAA69}" type="slidenum">
              <a:rPr lang="en-US" smtClean="0"/>
              <a:pPr/>
              <a:t>‹#›</a:t>
            </a:fld>
            <a:endParaRPr lang="en-US"/>
          </a:p>
        </p:txBody>
      </p:sp>
      <p:sp>
        <p:nvSpPr>
          <p:cNvPr id="9" name="Title 1"/>
          <p:cNvSpPr>
            <a:spLocks noGrp="1"/>
          </p:cNvSpPr>
          <p:nvPr>
            <p:ph type="title"/>
          </p:nvPr>
        </p:nvSpPr>
        <p:spPr>
          <a:xfrm>
            <a:off x="457200" y="241326"/>
            <a:ext cx="8062912" cy="659535"/>
          </a:xfrm>
        </p:spPr>
        <p:txBody>
          <a:bodyPr/>
          <a:lstStyle>
            <a:lvl1pPr>
              <a:buClr>
                <a:schemeClr val="tx2">
                  <a:lumMod val="60000"/>
                  <a:lumOff val="40000"/>
                </a:schemeClr>
              </a:buClr>
              <a:defRPr>
                <a:solidFill>
                  <a:srgbClr val="6CB255"/>
                </a:solidFill>
              </a:defRPr>
            </a:lvl1pPr>
          </a:lstStyle>
          <a:p>
            <a:r>
              <a:rPr lang="en-US" dirty="0"/>
              <a:t>Click to edit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992767"/>
            <a:ext cx="8520600" cy="27368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3778833"/>
            <a:ext cx="8520600" cy="10568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8869955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17D0EFEE-2756-4A20-BF2A-63F0A94F99AC}" type="datetime4">
              <a:rPr lang="en-US" smtClean="0"/>
              <a:pPr/>
              <a:t>February 23, 2018</a:t>
            </a:fld>
            <a:endParaRPr lang="en-US" dirty="0"/>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rot="16200000">
            <a:off x="8044814" y="683895"/>
            <a:ext cx="1315721" cy="365125"/>
          </a:xfrm>
          <a:prstGeom prst="rect">
            <a:avLst/>
          </a:prstGeom>
        </p:spPr>
        <p:txBody>
          <a:bodyPr vert="horz" lIns="91440" tIns="45720" rIns="91440" bIns="45720" rtlCol="0" anchor="ctr"/>
          <a:lstStyle>
            <a:lvl1pPr algn="r">
              <a:defRPr sz="2400" b="1">
                <a:solidFill>
                  <a:srgbClr val="FFFFFF"/>
                </a:solidFill>
              </a:defRPr>
            </a:lvl1pPr>
          </a:lstStyle>
          <a:p>
            <a:fld id="{F38DF745-7D3F-47F4-83A3-874385CFAA6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16" r:id="rId1"/>
    <p:sldLayoutId id="2147483914" r:id="rId2"/>
    <p:sldLayoutId id="2147483920" r:id="rId3"/>
    <p:sldLayoutId id="2147483913" r:id="rId4"/>
    <p:sldLayoutId id="2147483921" r:id="rId5"/>
  </p:sldLayoutIdLst>
  <p:hf sldNum="0" hdr="0" ftr="0" dt="0"/>
  <p:txStyles>
    <p:titleStyle>
      <a:lvl1pPr algn="l" defTabSz="914400" rtl="0" eaLnBrk="1" latinLnBrk="0" hangingPunct="1">
        <a:spcBef>
          <a:spcPct val="0"/>
        </a:spcBef>
        <a:buNone/>
        <a:defRPr sz="2400" kern="1200" cap="all" spc="-60" baseline="0">
          <a:solidFill>
            <a:srgbClr val="6CB255"/>
          </a:solidFill>
          <a:latin typeface="+mj-lt"/>
          <a:ea typeface="+mj-ea"/>
          <a:cs typeface="+mj-cs"/>
        </a:defRPr>
      </a:lvl1pPr>
    </p:titleStyle>
    <p:bodyStyle>
      <a:lvl1pPr marL="0" indent="0" algn="l" defTabSz="914400" rtl="0" eaLnBrk="1" latinLnBrk="0" hangingPunct="1">
        <a:spcBef>
          <a:spcPct val="20000"/>
        </a:spcBef>
        <a:spcAft>
          <a:spcPts val="600"/>
        </a:spcAft>
        <a:buClr>
          <a:srgbClr val="6CB255"/>
        </a:buClr>
        <a:buFont typeface="Arial" pitchFamily="34" charset="0"/>
        <a:buNone/>
        <a:defRPr sz="2000" b="0" kern="1200">
          <a:solidFill>
            <a:schemeClr val="tx1"/>
          </a:solidFill>
          <a:latin typeface="+mn-lt"/>
          <a:ea typeface="+mn-ea"/>
          <a:cs typeface="+mn-cs"/>
        </a:defRPr>
      </a:lvl1pPr>
      <a:lvl2pPr marL="457200" indent="-182880" algn="l" defTabSz="914400" rtl="0" eaLnBrk="1" latinLnBrk="0" hangingPunct="1">
        <a:spcBef>
          <a:spcPct val="20000"/>
        </a:spcBef>
        <a:buClr>
          <a:srgbClr val="6CB255"/>
        </a:buClr>
        <a:buFont typeface="Arial" pitchFamily="34" charset="0"/>
        <a:buChar char="•"/>
        <a:defRPr sz="2000" kern="1200">
          <a:solidFill>
            <a:srgbClr val="000000"/>
          </a:solidFill>
          <a:latin typeface="+mn-lt"/>
          <a:ea typeface="+mn-ea"/>
          <a:cs typeface="+mn-cs"/>
        </a:defRPr>
      </a:lvl2pPr>
      <a:lvl3pPr marL="1143000" indent="-228600" algn="l" defTabSz="914400" rtl="0" eaLnBrk="1" latinLnBrk="0" hangingPunct="1">
        <a:spcBef>
          <a:spcPct val="20000"/>
        </a:spcBef>
        <a:buClr>
          <a:srgbClr val="6CB255"/>
        </a:buClr>
        <a:buFont typeface="Arial" pitchFamily="34" charset="0"/>
        <a:buChar char="•"/>
        <a:defRPr sz="1800" kern="1200">
          <a:solidFill>
            <a:srgbClr val="000000"/>
          </a:solidFill>
          <a:latin typeface="+mn-lt"/>
          <a:ea typeface="+mn-ea"/>
          <a:cs typeface="+mn-cs"/>
        </a:defRPr>
      </a:lvl3pPr>
      <a:lvl4pPr marL="1600200" indent="-228600" algn="l" defTabSz="914400" rtl="0" eaLnBrk="1" latinLnBrk="0" hangingPunct="1">
        <a:spcBef>
          <a:spcPct val="20000"/>
        </a:spcBef>
        <a:buClr>
          <a:srgbClr val="6CB255"/>
        </a:buClr>
        <a:buFont typeface="Arial" pitchFamily="34" charset="0"/>
        <a:buChar char="•"/>
        <a:defRPr sz="1800" kern="1200">
          <a:solidFill>
            <a:srgbClr val="000000"/>
          </a:solidFill>
          <a:latin typeface="+mn-lt"/>
          <a:ea typeface="+mn-ea"/>
          <a:cs typeface="+mn-cs"/>
        </a:defRPr>
      </a:lvl4pPr>
      <a:lvl5pPr marL="2057400" indent="-228600" algn="l" defTabSz="914400" rtl="0" eaLnBrk="1" latinLnBrk="0" hangingPunct="1">
        <a:spcBef>
          <a:spcPct val="20000"/>
        </a:spcBef>
        <a:buClr>
          <a:srgbClr val="6CB255"/>
        </a:buClr>
        <a:buFont typeface="Arial" pitchFamily="34" charset="0"/>
        <a:buChar char="•"/>
        <a:defRPr sz="1800" kern="1200" baseline="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mailto:open-sourceinstructionalmaterials@tea.texas.gov"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Texas Education Agency&#10;Advanced Placement&#10;Macroeconomics for AP Courses&#10;PowerPoint Slides"/>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22443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3.8</a:t>
            </a:r>
          </a:p>
        </p:txBody>
      </p:sp>
      <p:pic>
        <p:nvPicPr>
          <p:cNvPr id="2" name="Picture Placeholder 1" descr="The graph represents the directions for step 3. An increased income results in an increase in demand, which is shown by a rightward shift in the demand curv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586" r="-20586"/>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Demand Curve Shifted Right</a:t>
            </a:r>
          </a:p>
          <a:p>
            <a:r>
              <a:rPr lang="en-US" sz="1600" dirty="0"/>
              <a:t>With an increase in income, consumers will purchase larger quantities, pushing demand to the right, and causing the demand curve to shift right.</a:t>
            </a:r>
          </a:p>
        </p:txBody>
      </p:sp>
    </p:spTree>
    <p:extLst>
      <p:ext uri="{BB962C8B-B14F-4D97-AF65-F5344CB8AC3E}">
        <p14:creationId xmlns:p14="http://schemas.microsoft.com/office/powerpoint/2010/main" val="3460309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3.9</a:t>
            </a:r>
          </a:p>
        </p:txBody>
      </p:sp>
      <p:pic>
        <p:nvPicPr>
          <p:cNvPr id="2" name="Picture Placeholder 1" descr="The graph on the left lists events that could lead to increased demand. The graph on the right lists events that could lead to decreased demand."/>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9670" b="-19670"/>
          <a:stretch>
            <a:fillRect/>
          </a:stretch>
        </p:blipFill>
        <p:spPr/>
      </p:pic>
      <p:sp>
        <p:nvSpPr>
          <p:cNvPr id="7" name="Text Placeholder 6"/>
          <p:cNvSpPr>
            <a:spLocks noGrp="1"/>
          </p:cNvSpPr>
          <p:nvPr>
            <p:ph type="body" sz="quarter" idx="14"/>
          </p:nvPr>
        </p:nvSpPr>
        <p:spPr/>
        <p:txBody>
          <a:bodyPr>
            <a:noAutofit/>
          </a:bodyPr>
          <a:lstStyle/>
          <a:p>
            <a:r>
              <a:rPr lang="en-US" sz="1600" b="1" dirty="0">
                <a:solidFill>
                  <a:srgbClr val="6CB255"/>
                </a:solidFill>
              </a:rPr>
              <a:t>Factors That Shift Demand Curves</a:t>
            </a:r>
          </a:p>
          <a:p>
            <a:pPr marL="342900" indent="-342900">
              <a:buAutoNum type="alphaLcParenBoth"/>
            </a:pPr>
            <a:r>
              <a:rPr lang="en-US" sz="1600" dirty="0"/>
              <a:t>A list of factors that can cause an increase in demand from D</a:t>
            </a:r>
            <a:r>
              <a:rPr lang="en-US" sz="1600" baseline="-25000" dirty="0"/>
              <a:t>0</a:t>
            </a:r>
            <a:r>
              <a:rPr lang="en-US" sz="1600" dirty="0"/>
              <a:t> to D</a:t>
            </a:r>
            <a:r>
              <a:rPr lang="en-US" sz="1600" baseline="-25000" dirty="0"/>
              <a:t>1</a:t>
            </a:r>
            <a:r>
              <a:rPr lang="en-US" sz="1600" dirty="0"/>
              <a:t>.</a:t>
            </a:r>
          </a:p>
          <a:p>
            <a:pPr marL="342900" indent="-342900">
              <a:buAutoNum type="alphaLcParenBoth"/>
            </a:pPr>
            <a:r>
              <a:rPr lang="en-US" sz="1600" dirty="0"/>
              <a:t>The same factors, if their direction is reversed, can cause a decrease in demand from D</a:t>
            </a:r>
            <a:r>
              <a:rPr lang="en-US" sz="1600" baseline="-25000" dirty="0"/>
              <a:t>0</a:t>
            </a:r>
            <a:r>
              <a:rPr lang="en-US" sz="1600" dirty="0"/>
              <a:t> to D</a:t>
            </a:r>
            <a:r>
              <a:rPr lang="en-US" sz="1600" baseline="-25000" dirty="0"/>
              <a:t>1</a:t>
            </a:r>
            <a:r>
              <a:rPr lang="en-US" sz="1600" dirty="0"/>
              <a:t>.</a:t>
            </a:r>
          </a:p>
        </p:txBody>
      </p:sp>
    </p:spTree>
    <p:extLst>
      <p:ext uri="{BB962C8B-B14F-4D97-AF65-F5344CB8AC3E}">
        <p14:creationId xmlns:p14="http://schemas.microsoft.com/office/powerpoint/2010/main" val="2156192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3.10</a:t>
            </a:r>
          </a:p>
        </p:txBody>
      </p:sp>
      <p:pic>
        <p:nvPicPr>
          <p:cNvPr id="2" name="Picture Placeholder 1" descr="The graph shows supply curve S sub 0 as the original supply curve. Supply curve S sub 1 represents a shift based on decreased supply. Supply curve S sub 2 represents a shift based on increased supply."/>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306" r="-19306"/>
          <a:stretch>
            <a:fillRect/>
          </a:stretch>
        </p:blipFill>
        <p:spPr/>
      </p:pic>
      <p:sp>
        <p:nvSpPr>
          <p:cNvPr id="7" name="Text Placeholder 6"/>
          <p:cNvSpPr>
            <a:spLocks noGrp="1"/>
          </p:cNvSpPr>
          <p:nvPr>
            <p:ph type="body" sz="quarter" idx="14"/>
          </p:nvPr>
        </p:nvSpPr>
        <p:spPr/>
        <p:txBody>
          <a:bodyPr>
            <a:normAutofit fontScale="92500"/>
          </a:bodyPr>
          <a:lstStyle/>
          <a:p>
            <a:r>
              <a:rPr lang="en-US" sz="1600" b="1" dirty="0">
                <a:solidFill>
                  <a:srgbClr val="6CB255"/>
                </a:solidFill>
              </a:rPr>
              <a:t>Shifts in Supply: A Car Example</a:t>
            </a:r>
          </a:p>
          <a:p>
            <a:r>
              <a:rPr lang="en-US" sz="1600" dirty="0"/>
              <a:t>Decreased supply means that at every given price, the quantity supplied is lower, so that the supply curve shifts to the left, from S</a:t>
            </a:r>
            <a:r>
              <a:rPr lang="en-US" sz="1600" baseline="-25000" dirty="0"/>
              <a:t>0</a:t>
            </a:r>
            <a:r>
              <a:rPr lang="en-US" sz="1600" dirty="0"/>
              <a:t> to S</a:t>
            </a:r>
            <a:r>
              <a:rPr lang="en-US" sz="1600" baseline="-25000" dirty="0"/>
              <a:t>1</a:t>
            </a:r>
            <a:r>
              <a:rPr lang="en-US" sz="1600" dirty="0"/>
              <a:t>. Increased supply means that at every given price, the quantity supplied is higher, so that the supply curve shifts to the right, from S</a:t>
            </a:r>
            <a:r>
              <a:rPr lang="en-US" sz="1600" baseline="-25000" dirty="0"/>
              <a:t>0</a:t>
            </a:r>
            <a:r>
              <a:rPr lang="en-US" sz="1600" dirty="0"/>
              <a:t> to S</a:t>
            </a:r>
            <a:r>
              <a:rPr lang="en-US" sz="1600" baseline="-25000" dirty="0"/>
              <a:t>2</a:t>
            </a:r>
            <a:r>
              <a:rPr lang="en-US" sz="1600" dirty="0"/>
              <a:t>.</a:t>
            </a:r>
          </a:p>
        </p:txBody>
      </p:sp>
    </p:spTree>
    <p:extLst>
      <p:ext uri="{BB962C8B-B14F-4D97-AF65-F5344CB8AC3E}">
        <p14:creationId xmlns:p14="http://schemas.microsoft.com/office/powerpoint/2010/main" val="482955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3.11</a:t>
            </a:r>
          </a:p>
        </p:txBody>
      </p:sp>
      <p:pic>
        <p:nvPicPr>
          <p:cNvPr id="2" name="Picture Placeholder 1" descr="The graph represents the directions for step 1. A supply curve shows the minimum price a firm will accept (P sub 0) to supply a given quantity of output (Q sub 0)."/>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291" r="-20291"/>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Supply Curve</a:t>
            </a:r>
          </a:p>
          <a:p>
            <a:r>
              <a:rPr lang="en-US" sz="1600" dirty="0"/>
              <a:t>The supply curve can be used to show the minimum price a firm will accept to produce a given quantity of output.</a:t>
            </a:r>
          </a:p>
        </p:txBody>
      </p:sp>
    </p:spTree>
    <p:extLst>
      <p:ext uri="{BB962C8B-B14F-4D97-AF65-F5344CB8AC3E}">
        <p14:creationId xmlns:p14="http://schemas.microsoft.com/office/powerpoint/2010/main" val="2245886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3.12</a:t>
            </a:r>
          </a:p>
        </p:txBody>
      </p:sp>
      <p:pic>
        <p:nvPicPr>
          <p:cNvPr id="2" name="Picture Placeholder 1" descr="The graph represents the directions for step 2. For a given quantity of output (Q sub 0), the firm wishes to charge a price (P sub 0) equal to the cost of production plus the desired profit margin."/>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881" r="-20881"/>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Setting Prices</a:t>
            </a:r>
          </a:p>
          <a:p>
            <a:r>
              <a:rPr lang="en-US" sz="1600" dirty="0"/>
              <a:t>The cost of production and the desired profit equal the price a firm will set for a product.</a:t>
            </a:r>
          </a:p>
        </p:txBody>
      </p:sp>
    </p:spTree>
    <p:extLst>
      <p:ext uri="{BB962C8B-B14F-4D97-AF65-F5344CB8AC3E}">
        <p14:creationId xmlns:p14="http://schemas.microsoft.com/office/powerpoint/2010/main" val="2007746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3.13</a:t>
            </a:r>
          </a:p>
        </p:txBody>
      </p:sp>
      <p:pic>
        <p:nvPicPr>
          <p:cNvPr id="2" name="Picture Placeholder 1" descr="The graph represents the directions for step 3. An increase in production cost will raise the price a firm wishes to charge (to P sub 1) for a given quantity of output (Q sub 0)."/>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700" r="-19700"/>
          <a:stretch>
            <a:fillRect/>
          </a:stretch>
        </p:blipFill>
        <p:spPr/>
      </p:pic>
      <p:sp>
        <p:nvSpPr>
          <p:cNvPr id="7" name="Text Placeholder 6"/>
          <p:cNvSpPr>
            <a:spLocks noGrp="1"/>
          </p:cNvSpPr>
          <p:nvPr>
            <p:ph type="body" sz="quarter" idx="14"/>
          </p:nvPr>
        </p:nvSpPr>
        <p:spPr/>
        <p:txBody>
          <a:bodyPr>
            <a:noAutofit/>
          </a:bodyPr>
          <a:lstStyle/>
          <a:p>
            <a:pPr>
              <a:lnSpc>
                <a:spcPct val="110000"/>
              </a:lnSpc>
            </a:pPr>
            <a:r>
              <a:rPr lang="en-US" sz="1600" b="1" dirty="0">
                <a:solidFill>
                  <a:srgbClr val="6CB255"/>
                </a:solidFill>
              </a:rPr>
              <a:t>Increasing Costs Leads to Increasing Price</a:t>
            </a:r>
          </a:p>
          <a:p>
            <a:pPr>
              <a:lnSpc>
                <a:spcPct val="110000"/>
              </a:lnSpc>
            </a:pPr>
            <a:r>
              <a:rPr lang="en-US" sz="1600" dirty="0"/>
              <a:t>Because the cost of production and the desired profit equal the price a firm will set for a product, if the cost of production increases, the price for the product will also need to increase.</a:t>
            </a:r>
          </a:p>
        </p:txBody>
      </p:sp>
    </p:spTree>
    <p:extLst>
      <p:ext uri="{BB962C8B-B14F-4D97-AF65-F5344CB8AC3E}">
        <p14:creationId xmlns:p14="http://schemas.microsoft.com/office/powerpoint/2010/main" val="38121364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3.14</a:t>
            </a:r>
          </a:p>
        </p:txBody>
      </p:sp>
      <p:pic>
        <p:nvPicPr>
          <p:cNvPr id="2" name="Picture Placeholder 1" descr="The graph represents the directions for step 4. An increase in the cost of production will shift the supply curve vertically by the amount of the cost increas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995" r="-19995"/>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Supply Curve Shifts</a:t>
            </a:r>
          </a:p>
          <a:p>
            <a:r>
              <a:rPr lang="en-US" sz="1600" dirty="0"/>
              <a:t>When the cost of production increases, the supply curve shifts upwardly to a new price level.</a:t>
            </a:r>
          </a:p>
        </p:txBody>
      </p:sp>
    </p:spTree>
    <p:extLst>
      <p:ext uri="{BB962C8B-B14F-4D97-AF65-F5344CB8AC3E}">
        <p14:creationId xmlns:p14="http://schemas.microsoft.com/office/powerpoint/2010/main" val="23837307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3.15</a:t>
            </a:r>
          </a:p>
        </p:txBody>
      </p:sp>
      <p:pic>
        <p:nvPicPr>
          <p:cNvPr id="2" name="Picture Placeholder 1" descr="The graph on the left lists events that could lead to increased supply. The graph on the right lists events that could lead to decreased supply."/>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0540" b="-20540"/>
          <a:stretch>
            <a:fillRect/>
          </a:stretch>
        </p:blipFill>
        <p:spPr/>
      </p:pic>
      <p:sp>
        <p:nvSpPr>
          <p:cNvPr id="7" name="Text Placeholder 6"/>
          <p:cNvSpPr>
            <a:spLocks noGrp="1"/>
          </p:cNvSpPr>
          <p:nvPr>
            <p:ph type="body" sz="quarter" idx="14"/>
          </p:nvPr>
        </p:nvSpPr>
        <p:spPr/>
        <p:txBody>
          <a:bodyPr>
            <a:noAutofit/>
          </a:bodyPr>
          <a:lstStyle/>
          <a:p>
            <a:r>
              <a:rPr lang="en-US" sz="1600" b="1" dirty="0">
                <a:solidFill>
                  <a:srgbClr val="6CB255"/>
                </a:solidFill>
              </a:rPr>
              <a:t>Factors That Shift Supply Curves</a:t>
            </a:r>
          </a:p>
          <a:p>
            <a:pPr marL="342900" indent="-342900">
              <a:buAutoNum type="alphaLcParenBoth"/>
            </a:pPr>
            <a:r>
              <a:rPr lang="en-US" sz="1600" dirty="0"/>
              <a:t>A list of factors that can cause an increase in supply from S</a:t>
            </a:r>
            <a:r>
              <a:rPr lang="en-US" sz="1600" baseline="-25000" dirty="0"/>
              <a:t>0</a:t>
            </a:r>
            <a:r>
              <a:rPr lang="en-US" sz="1600" dirty="0"/>
              <a:t> to S</a:t>
            </a:r>
            <a:r>
              <a:rPr lang="en-US" sz="1600" baseline="-25000" dirty="0"/>
              <a:t>1</a:t>
            </a:r>
            <a:r>
              <a:rPr lang="en-US" sz="1600" dirty="0"/>
              <a:t>.</a:t>
            </a:r>
          </a:p>
          <a:p>
            <a:pPr marL="342900" indent="-342900">
              <a:buAutoNum type="alphaLcParenBoth"/>
            </a:pPr>
            <a:r>
              <a:rPr lang="en-US" sz="1600" dirty="0"/>
              <a:t>The same factors, if their direction is reversed, can cause a decrease in supply from S</a:t>
            </a:r>
            <a:r>
              <a:rPr lang="en-US" sz="1600" baseline="-25000" dirty="0"/>
              <a:t>0</a:t>
            </a:r>
            <a:r>
              <a:rPr lang="en-US" sz="1600" dirty="0"/>
              <a:t> to S</a:t>
            </a:r>
            <a:r>
              <a:rPr lang="en-US" sz="1600" baseline="-25000" dirty="0"/>
              <a:t>1</a:t>
            </a:r>
            <a:r>
              <a:rPr lang="en-US" sz="1600" b="1" dirty="0"/>
              <a:t>.</a:t>
            </a:r>
            <a:endParaRPr lang="en-US" sz="1600" dirty="0"/>
          </a:p>
        </p:txBody>
      </p:sp>
    </p:spTree>
    <p:extLst>
      <p:ext uri="{BB962C8B-B14F-4D97-AF65-F5344CB8AC3E}">
        <p14:creationId xmlns:p14="http://schemas.microsoft.com/office/powerpoint/2010/main" val="2819012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3.16</a:t>
            </a:r>
          </a:p>
        </p:txBody>
      </p:sp>
      <p:pic>
        <p:nvPicPr>
          <p:cNvPr id="2" name="Picture Placeholder 1" descr="The graph represents the four-step approach to determining shifts in the new equilibrium price and quantity in response to good weather for salmon fishin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49900" r="-49900"/>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Good Weather for Salmon Fishing: The Four-Step Process</a:t>
            </a:r>
          </a:p>
          <a:p>
            <a:r>
              <a:rPr lang="en-US" sz="1600" dirty="0"/>
              <a:t>Unusually good weather leads to changes in the price and quantity of salmon.</a:t>
            </a:r>
          </a:p>
        </p:txBody>
      </p:sp>
    </p:spTree>
    <p:extLst>
      <p:ext uri="{BB962C8B-B14F-4D97-AF65-F5344CB8AC3E}">
        <p14:creationId xmlns:p14="http://schemas.microsoft.com/office/powerpoint/2010/main" val="74011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3.17</a:t>
            </a:r>
          </a:p>
        </p:txBody>
      </p:sp>
      <p:pic>
        <p:nvPicPr>
          <p:cNvPr id="2" name="Picture Placeholder 1" descr="The graph represents the four-step approach to determining changes in equilibrium price and quantity of print new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5508" r="-55508"/>
          <a:stretch>
            <a:fillRect/>
          </a:stretch>
        </p:blipFill>
        <p:spPr/>
      </p:pic>
      <p:sp>
        <p:nvSpPr>
          <p:cNvPr id="7" name="Text Placeholder 6"/>
          <p:cNvSpPr>
            <a:spLocks noGrp="1"/>
          </p:cNvSpPr>
          <p:nvPr>
            <p:ph type="body" sz="quarter" idx="14"/>
          </p:nvPr>
        </p:nvSpPr>
        <p:spPr/>
        <p:txBody>
          <a:bodyPr>
            <a:noAutofit/>
          </a:bodyPr>
          <a:lstStyle/>
          <a:p>
            <a:r>
              <a:rPr lang="en-US" sz="1600" b="1" dirty="0">
                <a:solidFill>
                  <a:srgbClr val="6CB255"/>
                </a:solidFill>
              </a:rPr>
              <a:t>The Print News Market: A Four-Step Analysis</a:t>
            </a:r>
          </a:p>
          <a:p>
            <a:r>
              <a:rPr lang="en-US" sz="1600" dirty="0"/>
              <a:t>A change in tastes from print news sources to digital sources results in a leftward shift in demand for the former. The result is a decrease in both equilibrium price and quantity.</a:t>
            </a:r>
          </a:p>
        </p:txBody>
      </p:sp>
    </p:spTree>
    <p:extLst>
      <p:ext uri="{BB962C8B-B14F-4D97-AF65-F5344CB8AC3E}">
        <p14:creationId xmlns:p14="http://schemas.microsoft.com/office/powerpoint/2010/main" val="527494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sz="quarter" idx="14"/>
          </p:nvPr>
        </p:nvSpPr>
        <p:spPr>
          <a:xfrm>
            <a:off x="498872" y="2451961"/>
            <a:ext cx="8062912" cy="3598783"/>
          </a:xfrm>
          <a:effectLst>
            <a:reflection endPos="0" dir="5400000" sy="-100000" algn="bl" rotWithShape="0"/>
          </a:effectLst>
        </p:spPr>
        <p:txBody>
          <a:bodyPr anchor="ctr">
            <a:noAutofit/>
          </a:bodyPr>
          <a:lstStyle/>
          <a:p>
            <a:pPr algn="just"/>
            <a:r>
              <a:rPr lang="en-US" sz="1600" dirty="0">
                <a:solidFill>
                  <a:schemeClr val="tx1"/>
                </a:solidFill>
              </a:rPr>
              <a:t>This instructional material is provided through a Texas Education Agency (TEA) initiative to provide high-quality open-source instructional materials to districts free of charge. It was created by OpenStax under a contract with the TEA. For more detail on the initiative, its funding, and this overall project, please see the textbook preface.</a:t>
            </a:r>
          </a:p>
          <a:p>
            <a:pPr algn="just"/>
            <a:r>
              <a:rPr lang="en-US" sz="1600" dirty="0">
                <a:solidFill>
                  <a:schemeClr val="tx1"/>
                </a:solidFill>
              </a:rPr>
              <a:t> </a:t>
            </a:r>
          </a:p>
          <a:p>
            <a:pPr algn="just"/>
            <a:r>
              <a:rPr lang="en-US" sz="1600" dirty="0">
                <a:solidFill>
                  <a:schemeClr val="tx1"/>
                </a:solidFill>
              </a:rPr>
              <a:t>The images within this PowerPoint file are intended for classroom use and other educational applications. </a:t>
            </a:r>
          </a:p>
          <a:p>
            <a:pPr algn="just"/>
            <a:r>
              <a:rPr lang="en-US" sz="1600" dirty="0">
                <a:solidFill>
                  <a:schemeClr val="tx1"/>
                </a:solidFill>
              </a:rPr>
              <a:t>While all of the images are openly licensed, their sources vary. If reusing, sharing, or redistributing these images, proper attribution must given to the original copyright holder of the material. Credit lines at the end of each image caption indicate the entity or individual to be credited. If an image has no credit line, it is copyrighted by OpenStax and should be attributed to OpenStax, Rice University.</a:t>
            </a:r>
          </a:p>
        </p:txBody>
      </p:sp>
      <p:sp>
        <p:nvSpPr>
          <p:cNvPr id="3" name="Title 4"/>
          <p:cNvSpPr txBox="1">
            <a:spLocks/>
          </p:cNvSpPr>
          <p:nvPr/>
        </p:nvSpPr>
        <p:spPr>
          <a:xfrm>
            <a:off x="498872" y="772083"/>
            <a:ext cx="8062912" cy="659535"/>
          </a:xfrm>
          <a:prstGeom prst="rect">
            <a:avLst/>
          </a:prstGeom>
        </p:spPr>
        <p:txBody>
          <a:bodyPr/>
          <a:lstStyle>
            <a:lvl1pPr algn="l" defTabSz="914400" rtl="0" eaLnBrk="1" latinLnBrk="0" hangingPunct="1">
              <a:spcBef>
                <a:spcPct val="0"/>
              </a:spcBef>
              <a:buNone/>
              <a:defRPr sz="2400" kern="1200" cap="all" spc="-60" baseline="0">
                <a:solidFill>
                  <a:srgbClr val="6CB255"/>
                </a:solidFill>
                <a:latin typeface="+mj-lt"/>
                <a:ea typeface="+mj-ea"/>
                <a:cs typeface="+mj-cs"/>
              </a:defRPr>
            </a:lvl1pPr>
          </a:lstStyle>
          <a:p>
            <a:pPr algn="ctr"/>
            <a:r>
              <a:rPr lang="en-US" sz="3600" dirty="0"/>
              <a:t>Macroeconomics</a:t>
            </a:r>
          </a:p>
        </p:txBody>
      </p:sp>
      <p:sp>
        <p:nvSpPr>
          <p:cNvPr id="4" name="Rectangle 3"/>
          <p:cNvSpPr/>
          <p:nvPr/>
        </p:nvSpPr>
        <p:spPr>
          <a:xfrm>
            <a:off x="1361134" y="1474600"/>
            <a:ext cx="6338388" cy="738664"/>
          </a:xfrm>
          <a:prstGeom prst="rect">
            <a:avLst/>
          </a:prstGeom>
        </p:spPr>
        <p:txBody>
          <a:bodyPr wrap="square">
            <a:spAutoFit/>
          </a:bodyPr>
          <a:lstStyle/>
          <a:p>
            <a:pPr algn="ctr"/>
            <a:r>
              <a:rPr lang="en-US" sz="2400" b="1" dirty="0">
                <a:solidFill>
                  <a:srgbClr val="212F62"/>
                </a:solidFill>
              </a:rPr>
              <a:t>Chapter 3 </a:t>
            </a:r>
            <a:r>
              <a:rPr lang="en-US" sz="2400" b="1" dirty="0">
                <a:solidFill>
                  <a:srgbClr val="212F62"/>
                </a:solidFill>
                <a:ea typeface="Arial"/>
                <a:cs typeface="Arial"/>
              </a:rPr>
              <a:t>Demand and Supply</a:t>
            </a:r>
          </a:p>
          <a:p>
            <a:pPr algn="ctr"/>
            <a:r>
              <a:rPr lang="en-US" dirty="0">
                <a:ea typeface="Arial"/>
                <a:cs typeface="Arial"/>
              </a:rPr>
              <a:t>PowerPoint</a:t>
            </a:r>
            <a:r>
              <a:rPr lang="en-US" dirty="0"/>
              <a:t> Image Slideshow</a:t>
            </a:r>
          </a:p>
        </p:txBody>
      </p:sp>
    </p:spTree>
    <p:extLst>
      <p:ext uri="{BB962C8B-B14F-4D97-AF65-F5344CB8AC3E}">
        <p14:creationId xmlns:p14="http://schemas.microsoft.com/office/powerpoint/2010/main" val="1430534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3.18</a:t>
            </a:r>
          </a:p>
        </p:txBody>
      </p:sp>
      <p:pic>
        <p:nvPicPr>
          <p:cNvPr id="2" name="Picture Placeholder 1" descr="This image has two panels. The one on the left shows the four step analysis of higher compensation for postal workers. The one on the right shows the four-step analysis of a change in tastes away from Postal Services."/>
          <p:cNvPicPr>
            <a:picLocks noGrp="1" noChangeAspect="1"/>
          </p:cNvPicPr>
          <p:nvPr>
            <p:ph type="pic" sz="quarter" idx="13"/>
          </p:nvPr>
        </p:nvPicPr>
        <p:blipFill>
          <a:blip r:embed="rId2" cstate="email">
            <a:extLst>
              <a:ext uri="{28A0092B-C50C-407E-A947-70E740481C1C}">
                <a14:useLocalDpi xmlns:a14="http://schemas.microsoft.com/office/drawing/2010/main" val="0"/>
              </a:ext>
            </a:extLst>
          </a:blip>
          <a:srcRect l="-8625" r="-8625"/>
          <a:stretch>
            <a:fillRect/>
          </a:stretch>
        </p:blipFill>
        <p:spPr/>
      </p:pic>
      <p:sp>
        <p:nvSpPr>
          <p:cNvPr id="7" name="Text Placeholder 6"/>
          <p:cNvSpPr>
            <a:spLocks noGrp="1"/>
          </p:cNvSpPr>
          <p:nvPr>
            <p:ph type="body" sz="quarter" idx="14"/>
          </p:nvPr>
        </p:nvSpPr>
        <p:spPr/>
        <p:txBody>
          <a:bodyPr>
            <a:noAutofit/>
          </a:bodyPr>
          <a:lstStyle/>
          <a:p>
            <a:r>
              <a:rPr lang="en-US" sz="1500" b="1" dirty="0">
                <a:solidFill>
                  <a:srgbClr val="6CB255"/>
                </a:solidFill>
              </a:rPr>
              <a:t>Higher Compensation for Postal Workers: A Four-Step Analysis</a:t>
            </a:r>
          </a:p>
          <a:p>
            <a:pPr marL="342900" indent="-342900">
              <a:buAutoNum type="alphaLcParenBoth"/>
            </a:pPr>
            <a:r>
              <a:rPr lang="en-US" sz="1500" dirty="0"/>
              <a:t>Higher labor compensation causes a leftward shift in the supply curve, a decrease in the equilibrium quantity, and an increase in the equilibrium price.</a:t>
            </a:r>
          </a:p>
          <a:p>
            <a:pPr marL="342900" indent="-342900">
              <a:buAutoNum type="alphaLcParenBoth"/>
            </a:pPr>
            <a:r>
              <a:rPr lang="en-US" sz="1500" dirty="0"/>
              <a:t>A change in tastes away from postal services causes a leftward shift in the demand curve, a decrease in the equilibrium quantity, and a decrease in the equilibrium price.</a:t>
            </a:r>
          </a:p>
        </p:txBody>
      </p:sp>
    </p:spTree>
    <p:extLst>
      <p:ext uri="{BB962C8B-B14F-4D97-AF65-F5344CB8AC3E}">
        <p14:creationId xmlns:p14="http://schemas.microsoft.com/office/powerpoint/2010/main" val="24833639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3.19</a:t>
            </a:r>
          </a:p>
        </p:txBody>
      </p:sp>
      <p:pic>
        <p:nvPicPr>
          <p:cNvPr id="2" name="Picture Placeholder 1" descr="The graph shows a leftward supply shift as well as a leftward demand shift."/>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8685" r="-58685"/>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Combined Effect of Decreased Demand and Decreased Supply</a:t>
            </a:r>
          </a:p>
          <a:p>
            <a:r>
              <a:rPr lang="en-US" sz="1600" dirty="0"/>
              <a:t>Supply and demand shifts cause changes in equilibrium price and quantity.</a:t>
            </a:r>
          </a:p>
        </p:txBody>
      </p:sp>
    </p:spTree>
    <p:extLst>
      <p:ext uri="{BB962C8B-B14F-4D97-AF65-F5344CB8AC3E}">
        <p14:creationId xmlns:p14="http://schemas.microsoft.com/office/powerpoint/2010/main" val="649730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3.20</a:t>
            </a:r>
          </a:p>
        </p:txBody>
      </p:sp>
      <p:pic>
        <p:nvPicPr>
          <p:cNvPr id="2" name="Picture Placeholder 1" descr="The graph shows the difference between shifts of demand and supply, and movement of demand and supply."/>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9488" r="-39488"/>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Shifts of Demand or Supply versus Movements along a Demand or Supply Curve</a:t>
            </a:r>
          </a:p>
          <a:p>
            <a:r>
              <a:rPr lang="en-US" sz="1600" dirty="0"/>
              <a:t>A shift in one curve never causes a shift in the other curve. Rather, a shift in one curve causes a movement along the second curve.</a:t>
            </a:r>
          </a:p>
        </p:txBody>
      </p:sp>
    </p:spTree>
    <p:extLst>
      <p:ext uri="{BB962C8B-B14F-4D97-AF65-F5344CB8AC3E}">
        <p14:creationId xmlns:p14="http://schemas.microsoft.com/office/powerpoint/2010/main" val="34475137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3.21</a:t>
            </a:r>
          </a:p>
        </p:txBody>
      </p:sp>
      <p:pic>
        <p:nvPicPr>
          <p:cNvPr id="2" name="Picture Placeholder 1" descr="The graph shows a shift in demand with a price ceilin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9607" r="-29607"/>
          <a:stretch>
            <a:fillRect/>
          </a:stretch>
        </p:blipFill>
        <p:spPr/>
      </p:pic>
      <p:sp>
        <p:nvSpPr>
          <p:cNvPr id="7" name="Text Placeholder 6"/>
          <p:cNvSpPr>
            <a:spLocks noGrp="1"/>
          </p:cNvSpPr>
          <p:nvPr>
            <p:ph type="body" sz="quarter" idx="14"/>
          </p:nvPr>
        </p:nvSpPr>
        <p:spPr/>
        <p:txBody>
          <a:bodyPr>
            <a:noAutofit/>
          </a:bodyPr>
          <a:lstStyle/>
          <a:p>
            <a:r>
              <a:rPr lang="en-US" sz="1500" b="1" dirty="0">
                <a:solidFill>
                  <a:srgbClr val="6CB255"/>
                </a:solidFill>
              </a:rPr>
              <a:t>A Price Ceiling Example—Rent Control</a:t>
            </a:r>
          </a:p>
          <a:p>
            <a:r>
              <a:rPr lang="en-US" sz="1500" dirty="0"/>
              <a:t>The original intersection of demand and supply occurs at E</a:t>
            </a:r>
            <a:r>
              <a:rPr lang="en-US" sz="1500" baseline="-25000" dirty="0"/>
              <a:t>0</a:t>
            </a:r>
            <a:r>
              <a:rPr lang="en-US" sz="1500" dirty="0"/>
              <a:t>. If demand shifts from D</a:t>
            </a:r>
            <a:r>
              <a:rPr lang="en-US" sz="1500" baseline="-25000" dirty="0"/>
              <a:t>0</a:t>
            </a:r>
            <a:r>
              <a:rPr lang="en-US" sz="1500" dirty="0"/>
              <a:t> to D</a:t>
            </a:r>
            <a:r>
              <a:rPr lang="en-US" sz="1500" baseline="-25000" dirty="0"/>
              <a:t>1</a:t>
            </a:r>
            <a:r>
              <a:rPr lang="en-US" sz="1500" dirty="0"/>
              <a:t>, the new equilibrium would be at E</a:t>
            </a:r>
            <a:r>
              <a:rPr lang="en-US" sz="1500" baseline="-25000" dirty="0"/>
              <a:t>1</a:t>
            </a:r>
            <a:r>
              <a:rPr lang="en-US" sz="1500" dirty="0"/>
              <a:t> unless a price ceiling prevents the price from rising. If the price is not permitted to rise, the quantity supplied remains at 15,000. However, after the change in demand, the quantity demanded rises to 19,000, resulting in a shortage.</a:t>
            </a:r>
          </a:p>
        </p:txBody>
      </p:sp>
    </p:spTree>
    <p:extLst>
      <p:ext uri="{BB962C8B-B14F-4D97-AF65-F5344CB8AC3E}">
        <p14:creationId xmlns:p14="http://schemas.microsoft.com/office/powerpoint/2010/main" val="17732220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3.22</a:t>
            </a:r>
          </a:p>
        </p:txBody>
      </p:sp>
      <p:pic>
        <p:nvPicPr>
          <p:cNvPr id="2" name="Picture Placeholder 1" descr="The graph shows an example of a price floor which results in a surplu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2483" r="-52483"/>
          <a:stretch>
            <a:fillRect/>
          </a:stretch>
        </p:blipFill>
        <p:spPr/>
      </p:pic>
      <p:sp>
        <p:nvSpPr>
          <p:cNvPr id="7" name="Text Placeholder 6"/>
          <p:cNvSpPr>
            <a:spLocks noGrp="1"/>
          </p:cNvSpPr>
          <p:nvPr>
            <p:ph type="body" sz="quarter" idx="14"/>
          </p:nvPr>
        </p:nvSpPr>
        <p:spPr/>
        <p:txBody>
          <a:bodyPr>
            <a:noAutofit/>
          </a:bodyPr>
          <a:lstStyle/>
          <a:p>
            <a:r>
              <a:rPr lang="en-US" sz="1600" b="1" dirty="0">
                <a:solidFill>
                  <a:srgbClr val="6CB255"/>
                </a:solidFill>
              </a:rPr>
              <a:t>European Wheat Prices: A Price Floor Example</a:t>
            </a:r>
          </a:p>
          <a:p>
            <a:r>
              <a:rPr lang="en-US" sz="1600" dirty="0"/>
              <a:t>The intersection of demand (D) and supply (S) would be at the equilibrium point E</a:t>
            </a:r>
            <a:r>
              <a:rPr lang="en-US" sz="1600" baseline="-25000" dirty="0"/>
              <a:t>0</a:t>
            </a:r>
            <a:r>
              <a:rPr lang="en-US" sz="1600" dirty="0"/>
              <a:t>. However, a price floor set at Pf holds the price above E</a:t>
            </a:r>
            <a:r>
              <a:rPr lang="en-US" sz="1600" baseline="-25000" dirty="0"/>
              <a:t>0</a:t>
            </a:r>
            <a:r>
              <a:rPr lang="en-US" sz="1600" dirty="0"/>
              <a:t> and prevents it from falling. The result of the price floor is that the quantity supplied Qs exceeds the quantity demanded Qd. There is excess supply, also called a surplus.</a:t>
            </a:r>
          </a:p>
        </p:txBody>
      </p:sp>
    </p:spTree>
    <p:extLst>
      <p:ext uri="{BB962C8B-B14F-4D97-AF65-F5344CB8AC3E}">
        <p14:creationId xmlns:p14="http://schemas.microsoft.com/office/powerpoint/2010/main" val="34396804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3.23</a:t>
            </a:r>
          </a:p>
        </p:txBody>
      </p:sp>
      <p:pic>
        <p:nvPicPr>
          <p:cNvPr id="2" name="Picture Placeholder 1" descr="The graph shows consumer surplus above the equilibrium and producer surplus beneath the equilibrium."/>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5843" r="-55843"/>
          <a:stretch>
            <a:fillRect/>
          </a:stretch>
        </p:blipFill>
        <p:spPr>
          <a:xfrm>
            <a:off x="457199" y="954166"/>
            <a:ext cx="8062913" cy="3500071"/>
          </a:xfrm>
        </p:spPr>
      </p:pic>
      <p:sp>
        <p:nvSpPr>
          <p:cNvPr id="7" name="Text Placeholder 6"/>
          <p:cNvSpPr>
            <a:spLocks noGrp="1"/>
          </p:cNvSpPr>
          <p:nvPr>
            <p:ph type="body" sz="quarter" idx="14"/>
          </p:nvPr>
        </p:nvSpPr>
        <p:spPr>
          <a:xfrm>
            <a:off x="457200" y="4675762"/>
            <a:ext cx="8062912" cy="1166382"/>
          </a:xfrm>
        </p:spPr>
        <p:txBody>
          <a:bodyPr>
            <a:noAutofit/>
          </a:bodyPr>
          <a:lstStyle/>
          <a:p>
            <a:r>
              <a:rPr lang="en-US" sz="1300" b="1" dirty="0">
                <a:solidFill>
                  <a:srgbClr val="6CB255"/>
                </a:solidFill>
              </a:rPr>
              <a:t>Consumer and Producer Surplus</a:t>
            </a:r>
          </a:p>
          <a:p>
            <a:r>
              <a:rPr lang="en-US" sz="1300" dirty="0"/>
              <a:t>The somewhat triangular area labeled by F shows the area of consumer surplus, which shows that the equilibrium price in the market was less than what many of the consumers were willing to pay. Point J on the demand curve shows that, even at the price of $90, consumers would have been willing to purchase a quantity of 20 million. The somewhat triangular area labeled by G shows the area of producer surplus, which shows that the equilibrium price received in the market was more than what many of the producers were willing to accept for their products. For example, point K on the supply curve shows that at a price of $45, firms would have been willing to supply a quantity of 14 million.</a:t>
            </a:r>
          </a:p>
        </p:txBody>
      </p:sp>
    </p:spTree>
    <p:extLst>
      <p:ext uri="{BB962C8B-B14F-4D97-AF65-F5344CB8AC3E}">
        <p14:creationId xmlns:p14="http://schemas.microsoft.com/office/powerpoint/2010/main" val="4669126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3.24</a:t>
            </a:r>
          </a:p>
        </p:txBody>
      </p:sp>
      <p:pic>
        <p:nvPicPr>
          <p:cNvPr id="2" name="Picture Placeholder 1" descr="The two graphs show how equilibrium is affected by price floors and price ceilings."/>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88" b="-88"/>
          <a:stretch>
            <a:fillRect/>
          </a:stretch>
        </p:blipFill>
        <p:spPr>
          <a:xfrm>
            <a:off x="457199" y="945755"/>
            <a:ext cx="8062913" cy="3500071"/>
          </a:xfrm>
        </p:spPr>
      </p:pic>
      <p:sp>
        <p:nvSpPr>
          <p:cNvPr id="7" name="Text Placeholder 6"/>
          <p:cNvSpPr>
            <a:spLocks noGrp="1"/>
          </p:cNvSpPr>
          <p:nvPr>
            <p:ph type="body" sz="quarter" idx="14"/>
          </p:nvPr>
        </p:nvSpPr>
        <p:spPr>
          <a:xfrm>
            <a:off x="457200" y="4667351"/>
            <a:ext cx="8062912" cy="1166382"/>
          </a:xfrm>
        </p:spPr>
        <p:txBody>
          <a:bodyPr>
            <a:noAutofit/>
          </a:bodyPr>
          <a:lstStyle/>
          <a:p>
            <a:r>
              <a:rPr lang="en-US" sz="1300" b="1" dirty="0">
                <a:solidFill>
                  <a:srgbClr val="6CB255"/>
                </a:solidFill>
              </a:rPr>
              <a:t>Efficiency and Price Floors and Ceilings</a:t>
            </a:r>
          </a:p>
          <a:p>
            <a:pPr marL="342900" indent="-342900">
              <a:buAutoNum type="alphaLcParenBoth"/>
            </a:pPr>
            <a:r>
              <a:rPr lang="en-US" sz="1300" dirty="0"/>
              <a:t>The original equilibrium price is $600 with a quantity of 20,000. Consumer surplus is T </a:t>
            </a:r>
            <a:r>
              <a:rPr lang="en-US" sz="1300" dirty="0">
                <a:latin typeface="Cambria Math"/>
                <a:cs typeface="Cambria Math"/>
              </a:rPr>
              <a:t>+</a:t>
            </a:r>
            <a:r>
              <a:rPr lang="en-US" sz="1300" dirty="0"/>
              <a:t> U, and producer surplus is V </a:t>
            </a:r>
            <a:r>
              <a:rPr lang="en-US" sz="1300" dirty="0">
                <a:latin typeface="Cambria Math"/>
                <a:cs typeface="Cambria Math"/>
              </a:rPr>
              <a:t>+</a:t>
            </a:r>
            <a:r>
              <a:rPr lang="en-US" sz="1300" dirty="0"/>
              <a:t> W </a:t>
            </a:r>
            <a:r>
              <a:rPr lang="en-US" sz="1300" dirty="0">
                <a:latin typeface="Cambria Math"/>
                <a:cs typeface="Cambria Math"/>
              </a:rPr>
              <a:t>+</a:t>
            </a:r>
            <a:r>
              <a:rPr lang="en-US" sz="1300" dirty="0"/>
              <a:t> X. A price ceiling is imposed at $400, so firms in the market now produce only a quantity of 15,000. As a result, the new consumer surplus is T </a:t>
            </a:r>
            <a:r>
              <a:rPr lang="en-US" sz="1300" dirty="0">
                <a:latin typeface="Cambria Math"/>
                <a:cs typeface="Cambria Math"/>
              </a:rPr>
              <a:t>+</a:t>
            </a:r>
            <a:r>
              <a:rPr lang="en-US" sz="1300" dirty="0"/>
              <a:t> V, while the new producer surplus is X.</a:t>
            </a:r>
          </a:p>
          <a:p>
            <a:pPr marL="342900" indent="-342900">
              <a:buAutoNum type="alphaLcParenBoth"/>
            </a:pPr>
            <a:r>
              <a:rPr lang="en-US" sz="1300" dirty="0"/>
              <a:t>The original equilibrium is $8 at a quantity of 1,800. Consumer surplus is G </a:t>
            </a:r>
            <a:r>
              <a:rPr lang="en-US" sz="1300" dirty="0">
                <a:latin typeface="Cambria Math"/>
                <a:cs typeface="Cambria Math"/>
              </a:rPr>
              <a:t>+</a:t>
            </a:r>
            <a:r>
              <a:rPr lang="en-US" sz="1300" dirty="0"/>
              <a:t> H </a:t>
            </a:r>
            <a:r>
              <a:rPr lang="en-US" sz="1300" dirty="0">
                <a:latin typeface="Cambria Math"/>
                <a:cs typeface="Cambria Math"/>
              </a:rPr>
              <a:t>+</a:t>
            </a:r>
            <a:r>
              <a:rPr lang="en-US" sz="1300" dirty="0"/>
              <a:t> J, and producer surplus is I </a:t>
            </a:r>
            <a:r>
              <a:rPr lang="en-US" sz="1300" dirty="0">
                <a:latin typeface="Cambria Math"/>
                <a:cs typeface="Cambria Math"/>
              </a:rPr>
              <a:t>+</a:t>
            </a:r>
            <a:r>
              <a:rPr lang="en-US" sz="1300" dirty="0"/>
              <a:t> K. A price floor is imposed at $12, which means that quantity demanded falls to 1,400. As a result, the new consumer surplus is G, and the new producer surplus is H </a:t>
            </a:r>
            <a:r>
              <a:rPr lang="en-US" sz="1300" dirty="0">
                <a:latin typeface="Cambria Math"/>
                <a:cs typeface="Cambria Math"/>
              </a:rPr>
              <a:t>+</a:t>
            </a:r>
            <a:r>
              <a:rPr lang="en-US" sz="1300" dirty="0"/>
              <a:t> I.</a:t>
            </a:r>
          </a:p>
        </p:txBody>
      </p:sp>
    </p:spTree>
    <p:extLst>
      <p:ext uri="{BB962C8B-B14F-4D97-AF65-F5344CB8AC3E}">
        <p14:creationId xmlns:p14="http://schemas.microsoft.com/office/powerpoint/2010/main" val="2686544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p:nvPr/>
        </p:nvSpPr>
        <p:spPr>
          <a:xfrm>
            <a:off x="516600" y="1384200"/>
            <a:ext cx="8038500" cy="41535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1100"/>
            </a:pPr>
            <a:r>
              <a:rPr lang="en" sz="2400" b="1">
                <a:solidFill>
                  <a:srgbClr val="222E65"/>
                </a:solidFill>
                <a:latin typeface="Prompt"/>
                <a:ea typeface="Prompt"/>
                <a:cs typeface="Prompt"/>
                <a:sym typeface="Prompt"/>
              </a:rPr>
              <a:t>Instructional Support Ancillaries for TEA AP</a:t>
            </a:r>
            <a:r>
              <a:rPr lang="en" sz="2400" b="1" baseline="30000">
                <a:solidFill>
                  <a:srgbClr val="222E65"/>
                </a:solidFill>
                <a:latin typeface="Prompt"/>
                <a:ea typeface="Prompt"/>
                <a:cs typeface="Prompt"/>
                <a:sym typeface="Prompt"/>
              </a:rPr>
              <a:t>®</a:t>
            </a:r>
            <a:r>
              <a:rPr lang="en" sz="2400" b="1">
                <a:solidFill>
                  <a:srgbClr val="222E65"/>
                </a:solidFill>
                <a:latin typeface="Prompt"/>
                <a:ea typeface="Prompt"/>
                <a:cs typeface="Prompt"/>
                <a:sym typeface="Prompt"/>
              </a:rPr>
              <a:t> Macroeconomics</a:t>
            </a:r>
            <a:endParaRPr sz="2400" b="1">
              <a:solidFill>
                <a:srgbClr val="222E65"/>
              </a:solidFill>
              <a:latin typeface="Prompt"/>
              <a:ea typeface="Prompt"/>
              <a:cs typeface="Prompt"/>
              <a:sym typeface="Prompt"/>
            </a:endParaRPr>
          </a:p>
          <a:p>
            <a:pPr>
              <a:lnSpc>
                <a:spcPct val="115000"/>
              </a:lnSpc>
              <a:spcBef>
                <a:spcPts val="300"/>
              </a:spcBef>
              <a:buClr>
                <a:schemeClr val="dk1"/>
              </a:buClr>
              <a:buSzPts val="1100"/>
            </a:pPr>
            <a:r>
              <a:rPr lang="en" sz="1100">
                <a:solidFill>
                  <a:schemeClr val="dk1"/>
                </a:solidFill>
                <a:latin typeface="Prompt"/>
                <a:ea typeface="Prompt"/>
                <a:cs typeface="Prompt"/>
                <a:sym typeface="Prompt"/>
              </a:rPr>
              <a:t>The following materials are available to support instruction of TEA AP</a:t>
            </a:r>
            <a:r>
              <a:rPr lang="en" sz="1100" baseline="30000">
                <a:solidFill>
                  <a:schemeClr val="dk1"/>
                </a:solidFill>
                <a:latin typeface="Prompt"/>
                <a:ea typeface="Prompt"/>
                <a:cs typeface="Prompt"/>
                <a:sym typeface="Prompt"/>
              </a:rPr>
              <a:t>®</a:t>
            </a:r>
            <a:r>
              <a:rPr lang="en" sz="1100">
                <a:solidFill>
                  <a:schemeClr val="dk1"/>
                </a:solidFill>
                <a:latin typeface="Prompt"/>
                <a:ea typeface="Prompt"/>
                <a:cs typeface="Prompt"/>
                <a:sym typeface="Prompt"/>
              </a:rPr>
              <a:t> Macroeconomics: </a:t>
            </a:r>
            <a:endParaRPr sz="1100" i="1">
              <a:solidFill>
                <a:schemeClr val="dk1"/>
              </a:solidFill>
              <a:latin typeface="Prompt"/>
              <a:ea typeface="Prompt"/>
              <a:cs typeface="Prompt"/>
              <a:sym typeface="Prompt"/>
            </a:endParaRPr>
          </a:p>
          <a:p>
            <a:pPr marL="457200" indent="-298450">
              <a:lnSpc>
                <a:spcPct val="115000"/>
              </a:lnSpc>
              <a:spcBef>
                <a:spcPts val="300"/>
              </a:spcBef>
              <a:buClr>
                <a:schemeClr val="dk1"/>
              </a:buClr>
              <a:buSzPts val="1100"/>
              <a:buFont typeface="Prompt"/>
              <a:buChar char="●"/>
            </a:pPr>
            <a:r>
              <a:rPr lang="en" sz="1100" i="1">
                <a:solidFill>
                  <a:schemeClr val="dk1"/>
                </a:solidFill>
                <a:latin typeface="Prompt"/>
                <a:ea typeface="Prompt"/>
                <a:cs typeface="Prompt"/>
                <a:sym typeface="Prompt"/>
              </a:rPr>
              <a:t>TEA AP</a:t>
            </a:r>
            <a:r>
              <a:rPr lang="en" sz="1100" i="1" baseline="30000">
                <a:solidFill>
                  <a:schemeClr val="dk1"/>
                </a:solidFill>
                <a:latin typeface="Prompt"/>
                <a:ea typeface="Prompt"/>
                <a:cs typeface="Prompt"/>
                <a:sym typeface="Prompt"/>
              </a:rPr>
              <a:t>®</a:t>
            </a:r>
            <a:r>
              <a:rPr lang="en" sz="1100" i="1">
                <a:solidFill>
                  <a:schemeClr val="dk1"/>
                </a:solidFill>
                <a:latin typeface="Prompt"/>
                <a:ea typeface="Prompt"/>
                <a:cs typeface="Prompt"/>
                <a:sym typeface="Prompt"/>
              </a:rPr>
              <a:t> Macroeconomics PowerPoint Slides</a:t>
            </a:r>
            <a:endParaRPr sz="1100" i="1">
              <a:solidFill>
                <a:schemeClr val="dk1"/>
              </a:solidFill>
              <a:latin typeface="Prompt"/>
              <a:ea typeface="Prompt"/>
              <a:cs typeface="Prompt"/>
              <a:sym typeface="Prompt"/>
            </a:endParaRPr>
          </a:p>
          <a:p>
            <a:pPr marL="457200" indent="-298450">
              <a:lnSpc>
                <a:spcPct val="115000"/>
              </a:lnSpc>
              <a:spcBef>
                <a:spcPts val="300"/>
              </a:spcBef>
              <a:buClr>
                <a:schemeClr val="dk1"/>
              </a:buClr>
              <a:buSzPts val="1100"/>
              <a:buFont typeface="Prompt"/>
              <a:buChar char="●"/>
            </a:pPr>
            <a:r>
              <a:rPr lang="en" sz="1100" i="1">
                <a:solidFill>
                  <a:schemeClr val="dk1"/>
                </a:solidFill>
                <a:latin typeface="Prompt"/>
                <a:ea typeface="Prompt"/>
                <a:cs typeface="Prompt"/>
                <a:sym typeface="Prompt"/>
              </a:rPr>
              <a:t>TEA AP</a:t>
            </a:r>
            <a:r>
              <a:rPr lang="en" sz="1100" i="1" baseline="30000">
                <a:solidFill>
                  <a:schemeClr val="dk1"/>
                </a:solidFill>
                <a:latin typeface="Prompt"/>
                <a:ea typeface="Prompt"/>
                <a:cs typeface="Prompt"/>
                <a:sym typeface="Prompt"/>
              </a:rPr>
              <a:t>®</a:t>
            </a:r>
            <a:r>
              <a:rPr lang="en" sz="1100" i="1">
                <a:solidFill>
                  <a:schemeClr val="dk1"/>
                </a:solidFill>
                <a:latin typeface="Prompt"/>
                <a:ea typeface="Prompt"/>
                <a:cs typeface="Prompt"/>
                <a:sym typeface="Prompt"/>
              </a:rPr>
              <a:t> Macroeconomics Instructor’s Solution Manual</a:t>
            </a:r>
            <a:endParaRPr sz="1100" i="1">
              <a:solidFill>
                <a:schemeClr val="dk1"/>
              </a:solidFill>
              <a:latin typeface="Prompt"/>
              <a:ea typeface="Prompt"/>
              <a:cs typeface="Prompt"/>
              <a:sym typeface="Prompt"/>
            </a:endParaRPr>
          </a:p>
          <a:p>
            <a:pPr marL="457200" indent="-298450">
              <a:lnSpc>
                <a:spcPct val="115000"/>
              </a:lnSpc>
              <a:spcBef>
                <a:spcPts val="300"/>
              </a:spcBef>
              <a:buClr>
                <a:schemeClr val="dk1"/>
              </a:buClr>
              <a:buSzPts val="1100"/>
              <a:buFont typeface="Prompt"/>
              <a:buChar char="●"/>
            </a:pPr>
            <a:r>
              <a:rPr lang="en" sz="1100" i="1">
                <a:solidFill>
                  <a:schemeClr val="dk1"/>
                </a:solidFill>
                <a:latin typeface="Prompt"/>
                <a:ea typeface="Prompt"/>
                <a:cs typeface="Prompt"/>
                <a:sym typeface="Prompt"/>
              </a:rPr>
              <a:t>TEA AP</a:t>
            </a:r>
            <a:r>
              <a:rPr lang="en" sz="1100" i="1" baseline="30000">
                <a:solidFill>
                  <a:schemeClr val="dk1"/>
                </a:solidFill>
                <a:latin typeface="Prompt"/>
                <a:ea typeface="Prompt"/>
                <a:cs typeface="Prompt"/>
                <a:sym typeface="Prompt"/>
              </a:rPr>
              <a:t>®</a:t>
            </a:r>
            <a:r>
              <a:rPr lang="en" sz="1100" i="1">
                <a:solidFill>
                  <a:schemeClr val="dk1"/>
                </a:solidFill>
                <a:latin typeface="Prompt"/>
                <a:ea typeface="Prompt"/>
                <a:cs typeface="Prompt"/>
                <a:sym typeface="Prompt"/>
              </a:rPr>
              <a:t> Macroeconomics Alignment Map</a:t>
            </a:r>
            <a:endParaRPr sz="1100" i="1">
              <a:solidFill>
                <a:schemeClr val="dk1"/>
              </a:solidFill>
              <a:latin typeface="Prompt"/>
              <a:ea typeface="Prompt"/>
              <a:cs typeface="Prompt"/>
              <a:sym typeface="Prompt"/>
            </a:endParaRPr>
          </a:p>
          <a:p>
            <a:pPr>
              <a:lnSpc>
                <a:spcPct val="115000"/>
              </a:lnSpc>
              <a:spcBef>
                <a:spcPts val="300"/>
              </a:spcBef>
              <a:buClr>
                <a:schemeClr val="dk1"/>
              </a:buClr>
              <a:buSzPts val="1100"/>
            </a:pPr>
            <a:r>
              <a:rPr lang="en" sz="1100">
                <a:solidFill>
                  <a:schemeClr val="dk1"/>
                </a:solidFill>
                <a:latin typeface="Prompt"/>
                <a:ea typeface="Prompt"/>
                <a:cs typeface="Prompt"/>
                <a:sym typeface="Prompt"/>
              </a:rPr>
              <a:t>If you are an instructor and want to obtain these ancillaries, please use your official school email to send a request to the TEA using the following email address:</a:t>
            </a:r>
            <a:endParaRPr sz="1100">
              <a:solidFill>
                <a:schemeClr val="dk1"/>
              </a:solidFill>
              <a:latin typeface="Prompt"/>
              <a:ea typeface="Prompt"/>
              <a:cs typeface="Prompt"/>
              <a:sym typeface="Prompt"/>
            </a:endParaRPr>
          </a:p>
          <a:p>
            <a:pPr>
              <a:lnSpc>
                <a:spcPct val="115000"/>
              </a:lnSpc>
              <a:spcBef>
                <a:spcPts val="300"/>
              </a:spcBef>
              <a:buClr>
                <a:schemeClr val="dk1"/>
              </a:buClr>
              <a:buSzPts val="1100"/>
            </a:pPr>
            <a:r>
              <a:rPr lang="en" sz="1100" u="sng">
                <a:solidFill>
                  <a:srgbClr val="1155CC"/>
                </a:solidFill>
                <a:latin typeface="Prompt"/>
                <a:ea typeface="Prompt"/>
                <a:cs typeface="Prompt"/>
                <a:sym typeface="Prompt"/>
                <a:hlinkClick r:id="rId3"/>
              </a:rPr>
              <a:t>open-sourceinstructionalmaterials@tea.texas.gov</a:t>
            </a:r>
            <a:endParaRPr sz="1100">
              <a:solidFill>
                <a:schemeClr val="dk1"/>
              </a:solidFill>
              <a:latin typeface="Prompt"/>
              <a:ea typeface="Prompt"/>
              <a:cs typeface="Prompt"/>
              <a:sym typeface="Prompt"/>
            </a:endParaRPr>
          </a:p>
          <a:p>
            <a:pPr>
              <a:lnSpc>
                <a:spcPct val="115000"/>
              </a:lnSpc>
              <a:spcBef>
                <a:spcPts val="300"/>
              </a:spcBef>
              <a:spcAft>
                <a:spcPts val="300"/>
              </a:spcAft>
              <a:buClr>
                <a:schemeClr val="dk1"/>
              </a:buClr>
              <a:buSzPts val="1100"/>
            </a:pPr>
            <a:r>
              <a:rPr lang="en" sz="1100">
                <a:solidFill>
                  <a:schemeClr val="dk1"/>
                </a:solidFill>
                <a:latin typeface="Prompt"/>
                <a:ea typeface="Prompt"/>
                <a:cs typeface="Prompt"/>
                <a:sym typeface="Prompt"/>
              </a:rPr>
              <a:t>Please include information about the title for which you need ancillary materials.</a:t>
            </a:r>
            <a:endParaRPr/>
          </a:p>
        </p:txBody>
      </p:sp>
    </p:spTree>
    <p:extLst>
      <p:ext uri="{BB962C8B-B14F-4D97-AF65-F5344CB8AC3E}">
        <p14:creationId xmlns:p14="http://schemas.microsoft.com/office/powerpoint/2010/main" val="3793694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3.1</a:t>
            </a:r>
          </a:p>
        </p:txBody>
      </p:sp>
      <p:pic>
        <p:nvPicPr>
          <p:cNvPr id="3" name="Picture Placeholder 2" descr="This is a photograph of various organic vegetables in baskets at a farmer's market."/>
          <p:cNvPicPr>
            <a:picLocks noGrp="1" noChangeAspect="1"/>
          </p:cNvPicPr>
          <p:nvPr>
            <p:ph type="pic" sz="quarter" idx="13"/>
          </p:nvPr>
        </p:nvPicPr>
        <p:blipFill>
          <a:blip r:embed="rId2" cstate="email">
            <a:extLst>
              <a:ext uri="{28A0092B-C50C-407E-A947-70E740481C1C}">
                <a14:useLocalDpi xmlns:a14="http://schemas.microsoft.com/office/drawing/2010/main" val="0"/>
              </a:ext>
            </a:extLst>
          </a:blip>
          <a:srcRect l="-13793" r="-13793"/>
          <a:stretch>
            <a:fillRect/>
          </a:stretch>
        </p:blipFill>
        <p:spPr/>
      </p:pic>
      <p:sp>
        <p:nvSpPr>
          <p:cNvPr id="7" name="Text Placeholder 6"/>
          <p:cNvSpPr>
            <a:spLocks noGrp="1"/>
          </p:cNvSpPr>
          <p:nvPr>
            <p:ph type="body" sz="quarter" idx="14"/>
          </p:nvPr>
        </p:nvSpPr>
        <p:spPr/>
        <p:txBody>
          <a:bodyPr>
            <a:noAutofit/>
          </a:bodyPr>
          <a:lstStyle/>
          <a:p>
            <a:r>
              <a:rPr lang="en-US" sz="1500" b="1" dirty="0">
                <a:solidFill>
                  <a:srgbClr val="6CB255"/>
                </a:solidFill>
              </a:rPr>
              <a:t>Farmer’s Market</a:t>
            </a:r>
          </a:p>
          <a:p>
            <a:r>
              <a:rPr lang="en-US" sz="1500" dirty="0"/>
              <a:t>Organic vegetables and fruits that are grown and sold within a specific geographical region should, in theory, cost less than conventional produce because the transportation costs are less. That is not, however, usually the case. (modification of work by Natalie Maynor/Flickr Creative Commons)</a:t>
            </a:r>
          </a:p>
        </p:txBody>
      </p:sp>
    </p:spTree>
    <p:extLst>
      <p:ext uri="{BB962C8B-B14F-4D97-AF65-F5344CB8AC3E}">
        <p14:creationId xmlns:p14="http://schemas.microsoft.com/office/powerpoint/2010/main" val="3643499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3.2</a:t>
            </a:r>
          </a:p>
        </p:txBody>
      </p:sp>
      <p:pic>
        <p:nvPicPr>
          <p:cNvPr id="2" name="Picture Placeholder 1" descr="The graph shows a downward-sloping demand curve that represents the law of demand."/>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1627" r="-11627"/>
          <a:stretch>
            <a:fillRect/>
          </a:stretch>
        </p:blipFill>
        <p:spPr/>
      </p:pic>
      <p:sp>
        <p:nvSpPr>
          <p:cNvPr id="7" name="Text Placeholder 6"/>
          <p:cNvSpPr>
            <a:spLocks noGrp="1"/>
          </p:cNvSpPr>
          <p:nvPr>
            <p:ph type="body" sz="quarter" idx="14"/>
          </p:nvPr>
        </p:nvSpPr>
        <p:spPr/>
        <p:txBody>
          <a:bodyPr>
            <a:noAutofit/>
          </a:bodyPr>
          <a:lstStyle/>
          <a:p>
            <a:r>
              <a:rPr lang="en-US" sz="1500" b="1" dirty="0">
                <a:solidFill>
                  <a:srgbClr val="6CB255"/>
                </a:solidFill>
              </a:rPr>
              <a:t>A Demand Curve for Gasoline</a:t>
            </a:r>
          </a:p>
          <a:p>
            <a:r>
              <a:rPr lang="en-US" sz="1500" dirty="0"/>
              <a:t>The demand schedule shows that as price rises, quantity demanded decreases, and vice versa. These points are then graphed, and the line connecting them is the demand curve (D). The downward slope of the demand curve again illustrates the law of demand—the inverse relationship between prices and quantity demanded.</a:t>
            </a:r>
          </a:p>
        </p:txBody>
      </p:sp>
    </p:spTree>
    <p:extLst>
      <p:ext uri="{BB962C8B-B14F-4D97-AF65-F5344CB8AC3E}">
        <p14:creationId xmlns:p14="http://schemas.microsoft.com/office/powerpoint/2010/main" val="1717822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3.3</a:t>
            </a:r>
          </a:p>
        </p:txBody>
      </p:sp>
      <p:pic>
        <p:nvPicPr>
          <p:cNvPr id="2" name="Picture Placeholder 1" descr="The graph shows an upward-sloping supply curve that represents the law of supply."/>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8280" r="-8280"/>
          <a:stretch>
            <a:fillRect/>
          </a:stretch>
        </p:blipFill>
        <p:spPr/>
      </p:pic>
      <p:sp>
        <p:nvSpPr>
          <p:cNvPr id="7" name="Text Placeholder 6"/>
          <p:cNvSpPr>
            <a:spLocks noGrp="1"/>
          </p:cNvSpPr>
          <p:nvPr>
            <p:ph type="body" sz="quarter" idx="14"/>
          </p:nvPr>
        </p:nvSpPr>
        <p:spPr/>
        <p:txBody>
          <a:bodyPr>
            <a:noAutofit/>
          </a:bodyPr>
          <a:lstStyle/>
          <a:p>
            <a:r>
              <a:rPr lang="en-US" sz="1500" b="1" dirty="0">
                <a:solidFill>
                  <a:srgbClr val="6CB255"/>
                </a:solidFill>
              </a:rPr>
              <a:t>A Supply Curve for Gasoline</a:t>
            </a:r>
          </a:p>
          <a:p>
            <a:r>
              <a:rPr lang="en-US" sz="1500" dirty="0"/>
              <a:t>The supply schedule is the table that shows quantity supplied of gasoline at each price. As price rises, quantity supplied also increases, and vice versa. The supply curve is created by graphing the points from the supply schedule and then connecting them. The upward slope of the supply curve illustrates the law of supply—that a higher price leads to a higher quantity supplied, and vice versa.</a:t>
            </a:r>
          </a:p>
        </p:txBody>
      </p:sp>
    </p:spTree>
    <p:extLst>
      <p:ext uri="{BB962C8B-B14F-4D97-AF65-F5344CB8AC3E}">
        <p14:creationId xmlns:p14="http://schemas.microsoft.com/office/powerpoint/2010/main" val="1723530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3.4</a:t>
            </a:r>
          </a:p>
        </p:txBody>
      </p:sp>
      <p:pic>
        <p:nvPicPr>
          <p:cNvPr id="2" name="Picture Placeholder 1" descr="The graph shows the demand and supply for gasoline where the two curves intersect at the point of equilibrium."/>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30970" r="-30970"/>
          <a:stretch>
            <a:fillRect/>
          </a:stretch>
        </p:blipFill>
        <p:spPr/>
      </p:pic>
      <p:sp>
        <p:nvSpPr>
          <p:cNvPr id="7" name="Text Placeholder 6"/>
          <p:cNvSpPr>
            <a:spLocks noGrp="1"/>
          </p:cNvSpPr>
          <p:nvPr>
            <p:ph type="body" sz="quarter" idx="14"/>
          </p:nvPr>
        </p:nvSpPr>
        <p:spPr/>
        <p:txBody>
          <a:bodyPr>
            <a:noAutofit/>
          </a:bodyPr>
          <a:lstStyle/>
          <a:p>
            <a:r>
              <a:rPr lang="en-US" sz="1500" b="1" dirty="0">
                <a:solidFill>
                  <a:srgbClr val="6CB255"/>
                </a:solidFill>
              </a:rPr>
              <a:t>Demand and Supply for Gasoline</a:t>
            </a:r>
          </a:p>
          <a:p>
            <a:r>
              <a:rPr lang="en-US" sz="1500" dirty="0"/>
              <a:t>The demand curve (D) and the supply curve (S) intersect at the equilibrium point E, with a price of $1.40 and a quantity of 600. The equilibrium is the only price where quantity demanded is equal to quantity supplied. At a price above equilibrium like $1.80, quantity supplied exceeds the quantity demanded, so there is excess supply. At a price below equilibrium such as $1.20, quantity demanded exceeds quantity supplied, so there is excess demand.</a:t>
            </a:r>
          </a:p>
        </p:txBody>
      </p:sp>
    </p:spTree>
    <p:extLst>
      <p:ext uri="{BB962C8B-B14F-4D97-AF65-F5344CB8AC3E}">
        <p14:creationId xmlns:p14="http://schemas.microsoft.com/office/powerpoint/2010/main" val="518188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3.5</a:t>
            </a:r>
          </a:p>
        </p:txBody>
      </p:sp>
      <p:pic>
        <p:nvPicPr>
          <p:cNvPr id="2" name="Picture Placeholder 1" descr="The graph shows demand curve D sub 0 as the original demand curve. Demand curve D sub 1 represents a shift based on increased income. Demand curve D sub 2 represents a shift based on decreased incom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3768" r="-23768"/>
          <a:stretch>
            <a:fillRect/>
          </a:stretch>
        </p:blipFill>
        <p:spPr/>
      </p:pic>
      <p:sp>
        <p:nvSpPr>
          <p:cNvPr id="7" name="Text Placeholder 6"/>
          <p:cNvSpPr>
            <a:spLocks noGrp="1"/>
          </p:cNvSpPr>
          <p:nvPr>
            <p:ph type="body" sz="quarter" idx="14"/>
          </p:nvPr>
        </p:nvSpPr>
        <p:spPr/>
        <p:txBody>
          <a:bodyPr>
            <a:noAutofit/>
          </a:bodyPr>
          <a:lstStyle/>
          <a:p>
            <a:r>
              <a:rPr lang="en-US" sz="1600" b="1" dirty="0">
                <a:solidFill>
                  <a:srgbClr val="6CB255"/>
                </a:solidFill>
              </a:rPr>
              <a:t>Shifts in Demand: A Car Example</a:t>
            </a:r>
          </a:p>
          <a:p>
            <a:r>
              <a:rPr lang="en-US" sz="1600" dirty="0"/>
              <a:t>Increased demand means that at every given price, the quantity demanded is higher, so that the demand curve shifts to the right from D</a:t>
            </a:r>
            <a:r>
              <a:rPr lang="en-US" sz="1600" baseline="-25000" dirty="0"/>
              <a:t>0</a:t>
            </a:r>
            <a:r>
              <a:rPr lang="en-US" sz="1600" dirty="0"/>
              <a:t> to D</a:t>
            </a:r>
            <a:r>
              <a:rPr lang="en-US" sz="1600" baseline="-25000" dirty="0"/>
              <a:t>1</a:t>
            </a:r>
            <a:r>
              <a:rPr lang="en-US" sz="1600" dirty="0"/>
              <a:t>. Decreased demand means that at every given price, the quantity demanded is lower, so that the demand curve shifts to the left from D</a:t>
            </a:r>
            <a:r>
              <a:rPr lang="en-US" sz="1600" baseline="-25000" dirty="0"/>
              <a:t>0</a:t>
            </a:r>
            <a:r>
              <a:rPr lang="en-US" sz="1600" dirty="0"/>
              <a:t> to D</a:t>
            </a:r>
            <a:r>
              <a:rPr lang="en-US" sz="1600" baseline="-25000" dirty="0"/>
              <a:t>2</a:t>
            </a:r>
            <a:r>
              <a:rPr lang="en-US" sz="1600" dirty="0"/>
              <a:t>.</a:t>
            </a:r>
          </a:p>
        </p:txBody>
      </p:sp>
    </p:spTree>
    <p:extLst>
      <p:ext uri="{BB962C8B-B14F-4D97-AF65-F5344CB8AC3E}">
        <p14:creationId xmlns:p14="http://schemas.microsoft.com/office/powerpoint/2010/main" val="1620749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3.6</a:t>
            </a:r>
          </a:p>
        </p:txBody>
      </p:sp>
      <p:pic>
        <p:nvPicPr>
          <p:cNvPr id="2" name="Picture Placeholder 1" descr="The graph represents the directions for step 1.A demand curve shows how much consumers would be willing to buy at any given pric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995" r="-19995"/>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Demand Curve</a:t>
            </a:r>
          </a:p>
          <a:p>
            <a:r>
              <a:rPr lang="en-US" sz="1600" dirty="0"/>
              <a:t>The demand curve can be used to identify how much consumers would buy at any given price.</a:t>
            </a:r>
          </a:p>
        </p:txBody>
      </p:sp>
    </p:spTree>
    <p:extLst>
      <p:ext uri="{BB962C8B-B14F-4D97-AF65-F5344CB8AC3E}">
        <p14:creationId xmlns:p14="http://schemas.microsoft.com/office/powerpoint/2010/main" val="1677435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3.7</a:t>
            </a:r>
          </a:p>
        </p:txBody>
      </p:sp>
      <p:pic>
        <p:nvPicPr>
          <p:cNvPr id="3" name="Picture Placeholder 2" descr="The graph represents the directions for step 2. With an increased income, consumers will wish to buy a higher quantity (Q sub 1) than they bought with a lower income."/>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177" r="-21177"/>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Demand Curve With Income Increase</a:t>
            </a:r>
          </a:p>
          <a:p>
            <a:r>
              <a:rPr lang="en-US" sz="1600" dirty="0"/>
              <a:t>With an increase in income, consumers will purchase larger quantities, pushing demand to the right.</a:t>
            </a:r>
          </a:p>
        </p:txBody>
      </p:sp>
    </p:spTree>
    <p:extLst>
      <p:ext uri="{BB962C8B-B14F-4D97-AF65-F5344CB8AC3E}">
        <p14:creationId xmlns:p14="http://schemas.microsoft.com/office/powerpoint/2010/main" val="275520840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348</TotalTime>
  <Words>1540</Words>
  <Application>Microsoft Office PowerPoint</Application>
  <PresentationFormat>On-screen Show (4:3)</PresentationFormat>
  <Paragraphs>91</Paragraphs>
  <Slides>27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Arial Black</vt:lpstr>
      <vt:lpstr>Calibri</vt:lpstr>
      <vt:lpstr>Cambria Math</vt:lpstr>
      <vt:lpstr>Prompt</vt:lpstr>
      <vt:lpstr>Essential</vt:lpstr>
      <vt:lpstr>PowerPoint Presentation</vt:lpstr>
      <vt:lpstr>PowerPoint Presentation</vt:lpstr>
      <vt:lpstr>Figure 3.1</vt:lpstr>
      <vt:lpstr>Figure 3.2</vt:lpstr>
      <vt:lpstr>Figure 3.3</vt:lpstr>
      <vt:lpstr>Figure 3.4</vt:lpstr>
      <vt:lpstr>Figure 3.5</vt:lpstr>
      <vt:lpstr>Figure 3.6</vt:lpstr>
      <vt:lpstr>Figure 3.7</vt:lpstr>
      <vt:lpstr>Figure 3.8</vt:lpstr>
      <vt:lpstr>Figure 3.9</vt:lpstr>
      <vt:lpstr>Figure 3.10</vt:lpstr>
      <vt:lpstr>Figure 3.11</vt:lpstr>
      <vt:lpstr>Figure 3.12</vt:lpstr>
      <vt:lpstr>Figure 3.13</vt:lpstr>
      <vt:lpstr>Figure 3.14</vt:lpstr>
      <vt:lpstr>Figure 3.15</vt:lpstr>
      <vt:lpstr>Figure 3.16</vt:lpstr>
      <vt:lpstr>Figure 3.17</vt:lpstr>
      <vt:lpstr>Figure 3.18</vt:lpstr>
      <vt:lpstr>Figure 3.19</vt:lpstr>
      <vt:lpstr>Figure 3.20</vt:lpstr>
      <vt:lpstr>Figure 3.21</vt:lpstr>
      <vt:lpstr>Figure 3.22</vt:lpstr>
      <vt:lpstr>Figure 3.23</vt:lpstr>
      <vt:lpstr>Figure 3.24</vt:lpstr>
      <vt:lpstr>PowerPoint Presentation</vt:lpstr>
    </vt:vector>
  </TitlesOfParts>
  <Company>WNI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Physics</dc:title>
  <dc:creator>Spuddy McSpare</dc:creator>
  <cp:lastModifiedBy>Brite, Tammy</cp:lastModifiedBy>
  <cp:revision>81</cp:revision>
  <dcterms:created xsi:type="dcterms:W3CDTF">2012-06-04T02:13:36Z</dcterms:created>
  <dcterms:modified xsi:type="dcterms:W3CDTF">2018-02-23T22:34:12Z</dcterms:modified>
</cp:coreProperties>
</file>