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2" r:id="rId1"/>
  </p:sldMasterIdLst>
  <p:notesMasterIdLst>
    <p:notesMasterId r:id="rId12"/>
  </p:notesMasterIdLst>
  <p:handoutMasterIdLst>
    <p:handoutMasterId r:id="rId13"/>
  </p:handoutMasterIdLst>
  <p:sldIdLst>
    <p:sldId id="256" r:id="rId2"/>
    <p:sldId id="294" r:id="rId3"/>
    <p:sldId id="283" r:id="rId4"/>
    <p:sldId id="292" r:id="rId5"/>
    <p:sldId id="281" r:id="rId6"/>
    <p:sldId id="291" r:id="rId7"/>
    <p:sldId id="290" r:id="rId8"/>
    <p:sldId id="289" r:id="rId9"/>
    <p:sldId id="288" r:id="rId10"/>
    <p:sldId id="29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482C5"/>
    <a:srgbClr val="E5D419"/>
    <a:srgbClr val="6CB255"/>
    <a:srgbClr val="212F62"/>
    <a:srgbClr val="72A510"/>
    <a:srgbClr val="A4EC1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9" autoAdjust="0"/>
    <p:restoredTop sz="94600" autoAdjust="0"/>
  </p:normalViewPr>
  <p:slideViewPr>
    <p:cSldViewPr snapToGrid="0" snapToObjects="1">
      <p:cViewPr varScale="1">
        <p:scale>
          <a:sx n="82" d="100"/>
          <a:sy n="82" d="100"/>
        </p:scale>
        <p:origin x="1566"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48D041A-73BB-E643-A8C7-50D88C2F22F5}" type="datetimeFigureOut">
              <a:rPr lang="en-US" smtClean="0"/>
              <a:t>2/23/2018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36EFEC5-3018-A548-B247-453C6EC1EC1A}" type="slidenum">
              <a:rPr lang="en-US" smtClean="0"/>
              <a:t>‹#›</a:t>
            </a:fld>
            <a:endParaRPr lang="en-US"/>
          </a:p>
        </p:txBody>
      </p:sp>
    </p:spTree>
    <p:extLst>
      <p:ext uri="{BB962C8B-B14F-4D97-AF65-F5344CB8AC3E}">
        <p14:creationId xmlns:p14="http://schemas.microsoft.com/office/powerpoint/2010/main" val="13300572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3D14A19-1AD1-4ED6-BDF2-BD4E335A44C7}" type="datetimeFigureOut">
              <a:rPr lang="en-US" smtClean="0"/>
              <a:t>2/23/2018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9D014DC-53E2-4C14-AA85-6E03FCA474E9}" type="slidenum">
              <a:rPr lang="en-US" smtClean="0"/>
              <a:t>‹#›</a:t>
            </a:fld>
            <a:endParaRPr lang="en-US"/>
          </a:p>
        </p:txBody>
      </p:sp>
    </p:spTree>
    <p:extLst>
      <p:ext uri="{BB962C8B-B14F-4D97-AF65-F5344CB8AC3E}">
        <p14:creationId xmlns:p14="http://schemas.microsoft.com/office/powerpoint/2010/main" val="37035936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41451894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41326"/>
            <a:ext cx="8062912" cy="659535"/>
          </a:xfrm>
        </p:spPr>
        <p:txBody>
          <a:bodyPr/>
          <a:lstStyle>
            <a:lvl1pPr>
              <a:defRPr>
                <a:solidFill>
                  <a:srgbClr val="6CB255"/>
                </a:solidFill>
              </a:defRPr>
            </a:lvl1pPr>
          </a:lstStyle>
          <a:p>
            <a:r>
              <a:rPr lang="en-US" dirty="0"/>
              <a:t>Click to edit</a:t>
            </a:r>
          </a:p>
        </p:txBody>
      </p:sp>
      <p:sp>
        <p:nvSpPr>
          <p:cNvPr id="5" name="Date Placeholder 4"/>
          <p:cNvSpPr>
            <a:spLocks noGrp="1"/>
          </p:cNvSpPr>
          <p:nvPr>
            <p:ph type="dt" sz="half" idx="10"/>
          </p:nvPr>
        </p:nvSpPr>
        <p:spPr/>
        <p:txBody>
          <a:bodyPr/>
          <a:lstStyle/>
          <a:p>
            <a:fld id="{79B19C71-EC74-44AF-B27E-FC7DC3C3A61D}" type="datetime4">
              <a:rPr lang="en-US" smtClean="0"/>
              <a:pPr/>
              <a:t>February 23, 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8DF745-7D3F-47F4-83A3-874385CFAA69}" type="slidenum">
              <a:rPr lang="en-US" smtClean="0"/>
              <a:pPr/>
              <a:t>‹#›</a:t>
            </a:fld>
            <a:endParaRPr lang="en-US"/>
          </a:p>
        </p:txBody>
      </p:sp>
      <p:sp>
        <p:nvSpPr>
          <p:cNvPr id="9" name="Picture Placeholder 8"/>
          <p:cNvSpPr>
            <a:spLocks noGrp="1"/>
          </p:cNvSpPr>
          <p:nvPr>
            <p:ph type="pic" sz="quarter" idx="13"/>
          </p:nvPr>
        </p:nvSpPr>
        <p:spPr>
          <a:xfrm>
            <a:off x="457199" y="1107618"/>
            <a:ext cx="4031619" cy="4607689"/>
          </a:xfrm>
        </p:spPr>
        <p:txBody>
          <a:bodyPr/>
          <a:lstStyle/>
          <a:p>
            <a:endParaRPr lang="en-US" dirty="0"/>
          </a:p>
        </p:txBody>
      </p:sp>
      <p:sp>
        <p:nvSpPr>
          <p:cNvPr id="11" name="Text Placeholder 10"/>
          <p:cNvSpPr>
            <a:spLocks noGrp="1"/>
          </p:cNvSpPr>
          <p:nvPr>
            <p:ph type="body" sz="quarter" idx="14"/>
          </p:nvPr>
        </p:nvSpPr>
        <p:spPr>
          <a:xfrm>
            <a:off x="4606925" y="1107618"/>
            <a:ext cx="3913188" cy="4607382"/>
          </a:xfrm>
        </p:spPr>
        <p:txBody>
          <a:bodyPr/>
          <a:lstStyle>
            <a:lvl1pPr>
              <a:buClr>
                <a:schemeClr val="tx2">
                  <a:lumMod val="60000"/>
                  <a:lumOff val="40000"/>
                </a:schemeClr>
              </a:buClr>
              <a:defRPr>
                <a:solidFill>
                  <a:schemeClr val="tx1"/>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3333F43-3E86-47E4-BFBB-2476D384E1C6}" type="datetime4">
              <a:rPr lang="en-US" smtClean="0"/>
              <a:pPr/>
              <a:t>February 23, 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
        <p:nvSpPr>
          <p:cNvPr id="7" name="Title 1"/>
          <p:cNvSpPr>
            <a:spLocks noGrp="1"/>
          </p:cNvSpPr>
          <p:nvPr>
            <p:ph type="title"/>
          </p:nvPr>
        </p:nvSpPr>
        <p:spPr>
          <a:xfrm>
            <a:off x="457200" y="241326"/>
            <a:ext cx="8062912" cy="659535"/>
          </a:xfrm>
        </p:spPr>
        <p:txBody>
          <a:bodyPr/>
          <a:lstStyle>
            <a:lvl1pPr>
              <a:defRPr>
                <a:solidFill>
                  <a:srgbClr val="6CB255"/>
                </a:solidFill>
              </a:defRPr>
            </a:lvl1pPr>
          </a:lstStyle>
          <a:p>
            <a:r>
              <a:rPr lang="en-US" dirty="0"/>
              <a:t>Click to edit</a:t>
            </a:r>
          </a:p>
        </p:txBody>
      </p:sp>
      <p:sp>
        <p:nvSpPr>
          <p:cNvPr id="8" name="Picture Placeholder 8"/>
          <p:cNvSpPr>
            <a:spLocks noGrp="1"/>
          </p:cNvSpPr>
          <p:nvPr>
            <p:ph type="pic" sz="quarter" idx="13"/>
          </p:nvPr>
        </p:nvSpPr>
        <p:spPr>
          <a:xfrm>
            <a:off x="457199" y="1122386"/>
            <a:ext cx="8062913" cy="3500071"/>
          </a:xfrm>
        </p:spPr>
        <p:txBody>
          <a:bodyPr/>
          <a:lstStyle/>
          <a:p>
            <a:endParaRPr lang="en-US" dirty="0"/>
          </a:p>
        </p:txBody>
      </p:sp>
      <p:sp>
        <p:nvSpPr>
          <p:cNvPr id="9" name="Text Placeholder 10"/>
          <p:cNvSpPr>
            <a:spLocks noGrp="1"/>
          </p:cNvSpPr>
          <p:nvPr>
            <p:ph type="body" sz="quarter" idx="14"/>
          </p:nvPr>
        </p:nvSpPr>
        <p:spPr>
          <a:xfrm>
            <a:off x="457200" y="4843982"/>
            <a:ext cx="8062912" cy="1166382"/>
          </a:xfrm>
        </p:spPr>
        <p:txBody>
          <a:bodyPr/>
          <a:lstStyle>
            <a:lvl1pPr>
              <a:buClr>
                <a:srgbClr val="6CB255"/>
              </a:buClr>
              <a:defRPr>
                <a:solidFill>
                  <a:srgbClr val="000000"/>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buClr>
                <a:schemeClr val="tx2">
                  <a:lumMod val="60000"/>
                  <a:lumOff val="40000"/>
                </a:schemeClr>
              </a:buClr>
              <a:defRPr sz="3200"/>
            </a:lvl1pPr>
            <a:lvl2pPr marL="788670" indent="-514350">
              <a:buClr>
                <a:srgbClr val="6CB255"/>
              </a:buClr>
              <a:buFont typeface="+mj-lt"/>
              <a:buAutoNum type="alphaLcParenR"/>
              <a:defRPr sz="2800"/>
            </a:lvl2pPr>
            <a:lvl3pPr marL="1371600" indent="-457200">
              <a:buClr>
                <a:srgbClr val="6CB255"/>
              </a:buClr>
              <a:buFont typeface="+mj-lt"/>
              <a:buAutoNum type="alphaLcParenR"/>
              <a:defRPr sz="2400"/>
            </a:lvl3pPr>
            <a:lvl4pPr marL="1828800" indent="-457200">
              <a:buClr>
                <a:srgbClr val="6CB255"/>
              </a:buClr>
              <a:buFont typeface="+mj-lt"/>
              <a:buAutoNum type="alphaLcParenR"/>
              <a:defRPr sz="2000"/>
            </a:lvl4pPr>
            <a:lvl5pPr marL="2286000" indent="-457200">
              <a:buClr>
                <a:srgbClr val="6CB255"/>
              </a:buClr>
              <a:buFont typeface="+mj-lt"/>
              <a:buAutoNum type="alphaLcParen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Clr>
                <a:schemeClr val="tx2">
                  <a:lumMod val="60000"/>
                  <a:lumOff val="40000"/>
                </a:schemeClr>
              </a:buCl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lvl1pPr>
              <a:buClr>
                <a:schemeClr val="tx2">
                  <a:lumMod val="60000"/>
                  <a:lumOff val="40000"/>
                </a:schemeClr>
              </a:buClr>
              <a:defRPr/>
            </a:lvl1pPr>
          </a:lstStyle>
          <a:p>
            <a:fld id="{6EAD5615-7F4F-4584-84D5-CC95918C321F}" type="datetime4">
              <a:rPr lang="en-US" smtClean="0"/>
              <a:pPr/>
              <a:t>February 23, 2018</a:t>
            </a:fld>
            <a:endParaRPr lang="en-US"/>
          </a:p>
        </p:txBody>
      </p:sp>
      <p:sp>
        <p:nvSpPr>
          <p:cNvPr id="6" name="Footer Placeholder 5"/>
          <p:cNvSpPr>
            <a:spLocks noGrp="1"/>
          </p:cNvSpPr>
          <p:nvPr>
            <p:ph type="ftr" sz="quarter" idx="11"/>
          </p:nvPr>
        </p:nvSpPr>
        <p:spPr/>
        <p:txBody>
          <a:bodyPr/>
          <a:lstStyle>
            <a:lvl1pPr>
              <a:buClr>
                <a:schemeClr val="tx2">
                  <a:lumMod val="60000"/>
                  <a:lumOff val="40000"/>
                </a:schemeClr>
              </a:buClr>
              <a:defRPr/>
            </a:lvl1pPr>
          </a:lstStyle>
          <a:p>
            <a:endParaRPr lang="en-US"/>
          </a:p>
        </p:txBody>
      </p:sp>
      <p:sp>
        <p:nvSpPr>
          <p:cNvPr id="7" name="Slide Number Placeholder 6"/>
          <p:cNvSpPr>
            <a:spLocks noGrp="1"/>
          </p:cNvSpPr>
          <p:nvPr>
            <p:ph type="sldNum" sz="quarter" idx="12"/>
          </p:nvPr>
        </p:nvSpPr>
        <p:spPr/>
        <p:txBody>
          <a:bodyPr/>
          <a:lstStyle>
            <a:lvl1pPr>
              <a:buClr>
                <a:schemeClr val="tx2">
                  <a:lumMod val="60000"/>
                  <a:lumOff val="40000"/>
                </a:schemeClr>
              </a:buClr>
              <a:defRPr/>
            </a:lvl1pPr>
          </a:lstStyle>
          <a:p>
            <a:fld id="{F38DF745-7D3F-47F4-83A3-874385CFAA69}" type="slidenum">
              <a:rPr lang="en-US" smtClean="0"/>
              <a:pPr/>
              <a:t>‹#›</a:t>
            </a:fld>
            <a:endParaRPr lang="en-US"/>
          </a:p>
        </p:txBody>
      </p:sp>
      <p:sp>
        <p:nvSpPr>
          <p:cNvPr id="9" name="Title 1"/>
          <p:cNvSpPr>
            <a:spLocks noGrp="1"/>
          </p:cNvSpPr>
          <p:nvPr>
            <p:ph type="title"/>
          </p:nvPr>
        </p:nvSpPr>
        <p:spPr>
          <a:xfrm>
            <a:off x="457200" y="241326"/>
            <a:ext cx="8062912" cy="659535"/>
          </a:xfrm>
        </p:spPr>
        <p:txBody>
          <a:bodyPr/>
          <a:lstStyle>
            <a:lvl1pPr>
              <a:buClr>
                <a:schemeClr val="tx2">
                  <a:lumMod val="60000"/>
                  <a:lumOff val="40000"/>
                </a:schemeClr>
              </a:buClr>
              <a:defRPr>
                <a:solidFill>
                  <a:srgbClr val="6CB255"/>
                </a:solidFill>
              </a:defRPr>
            </a:lvl1pPr>
          </a:lstStyle>
          <a:p>
            <a:r>
              <a:rPr lang="en-US" dirty="0"/>
              <a:t>Click to edit</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type="title">
  <p:cSld name="1_Title slid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992767"/>
            <a:ext cx="8520600" cy="2736800"/>
          </a:xfrm>
          <a:prstGeom prst="rect">
            <a:avLst/>
          </a:prstGeom>
        </p:spPr>
        <p:txBody>
          <a:bodyPr spcFirstLastPara="1" wrap="square" lIns="91425" tIns="91425" rIns="91425" bIns="91425" anchor="b" anchorCtr="0"/>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Shape 11"/>
          <p:cNvSpPr txBox="1">
            <a:spLocks noGrp="1"/>
          </p:cNvSpPr>
          <p:nvPr>
            <p:ph type="subTitle" idx="1"/>
          </p:nvPr>
        </p:nvSpPr>
        <p:spPr>
          <a:xfrm>
            <a:off x="311700" y="3778833"/>
            <a:ext cx="8520600" cy="10568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Shape 12"/>
          <p:cNvSpPr txBox="1">
            <a:spLocks noGrp="1"/>
          </p:cNvSpPr>
          <p:nvPr>
            <p:ph type="sldNum" idx="12"/>
          </p:nvPr>
        </p:nvSpPr>
        <p:spPr>
          <a:xfrm>
            <a:off x="8472458" y="6217623"/>
            <a:ext cx="548700" cy="524800"/>
          </a:xfrm>
          <a:prstGeom prst="rect">
            <a:avLst/>
          </a:prstGeom>
        </p:spPr>
        <p:txBody>
          <a:bodyPr spcFirstLastPara="1" wrap="square" lIns="91425" tIns="91425" rIns="91425" bIns="91425" anchor="ctr" anchorCtr="0">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52589311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en-US" dirty="0"/>
              <a:t>Click to edit Master title style</a:t>
            </a:r>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17D0EFEE-2756-4A20-BF2A-63F0A94F99AC}" type="datetime4">
              <a:rPr lang="en-US" smtClean="0"/>
              <a:pPr/>
              <a:t>February 23, 2018</a:t>
            </a:fld>
            <a:endParaRPr lang="en-US" dirty="0"/>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rot="16200000">
            <a:off x="8044814" y="683895"/>
            <a:ext cx="1315721" cy="365125"/>
          </a:xfrm>
          <a:prstGeom prst="rect">
            <a:avLst/>
          </a:prstGeom>
        </p:spPr>
        <p:txBody>
          <a:bodyPr vert="horz" lIns="91440" tIns="45720" rIns="91440" bIns="45720" rtlCol="0" anchor="ctr"/>
          <a:lstStyle>
            <a:lvl1pPr algn="r">
              <a:defRPr sz="2400" b="1">
                <a:solidFill>
                  <a:srgbClr val="FFFFFF"/>
                </a:solidFill>
              </a:defRPr>
            </a:lvl1pPr>
          </a:lstStyle>
          <a:p>
            <a:fld id="{F38DF745-7D3F-47F4-83A3-874385CFAA6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16" r:id="rId1"/>
    <p:sldLayoutId id="2147483914" r:id="rId2"/>
    <p:sldLayoutId id="2147483920" r:id="rId3"/>
    <p:sldLayoutId id="2147483913" r:id="rId4"/>
    <p:sldLayoutId id="2147483921" r:id="rId5"/>
  </p:sldLayoutIdLst>
  <p:hf sldNum="0" hdr="0" ftr="0" dt="0"/>
  <p:txStyles>
    <p:titleStyle>
      <a:lvl1pPr algn="l" defTabSz="914400" rtl="0" eaLnBrk="1" latinLnBrk="0" hangingPunct="1">
        <a:spcBef>
          <a:spcPct val="0"/>
        </a:spcBef>
        <a:buNone/>
        <a:defRPr sz="2400" kern="1200" cap="all" spc="-60" baseline="0">
          <a:solidFill>
            <a:srgbClr val="6CB255"/>
          </a:solidFill>
          <a:latin typeface="+mj-lt"/>
          <a:ea typeface="+mj-ea"/>
          <a:cs typeface="+mj-cs"/>
        </a:defRPr>
      </a:lvl1pPr>
    </p:titleStyle>
    <p:bodyStyle>
      <a:lvl1pPr marL="0" indent="0" algn="l" defTabSz="914400" rtl="0" eaLnBrk="1" latinLnBrk="0" hangingPunct="1">
        <a:spcBef>
          <a:spcPct val="20000"/>
        </a:spcBef>
        <a:spcAft>
          <a:spcPts val="600"/>
        </a:spcAft>
        <a:buClr>
          <a:srgbClr val="6CB255"/>
        </a:buClr>
        <a:buFont typeface="Arial" pitchFamily="34" charset="0"/>
        <a:buNone/>
        <a:defRPr sz="2000" b="0" kern="1200">
          <a:solidFill>
            <a:schemeClr val="tx1"/>
          </a:solidFill>
          <a:latin typeface="+mn-lt"/>
          <a:ea typeface="+mn-ea"/>
          <a:cs typeface="+mn-cs"/>
        </a:defRPr>
      </a:lvl1pPr>
      <a:lvl2pPr marL="457200" indent="-182880" algn="l" defTabSz="914400" rtl="0" eaLnBrk="1" latinLnBrk="0" hangingPunct="1">
        <a:spcBef>
          <a:spcPct val="20000"/>
        </a:spcBef>
        <a:buClr>
          <a:srgbClr val="6CB255"/>
        </a:buClr>
        <a:buFont typeface="Arial" pitchFamily="34" charset="0"/>
        <a:buChar char="•"/>
        <a:defRPr sz="2000" kern="1200">
          <a:solidFill>
            <a:srgbClr val="000000"/>
          </a:solidFill>
          <a:latin typeface="+mn-lt"/>
          <a:ea typeface="+mn-ea"/>
          <a:cs typeface="+mn-cs"/>
        </a:defRPr>
      </a:lvl2pPr>
      <a:lvl3pPr marL="11430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3pPr>
      <a:lvl4pPr marL="16002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4pPr>
      <a:lvl5pPr marL="2057400" indent="-228600" algn="l" defTabSz="914400" rtl="0" eaLnBrk="1" latinLnBrk="0" hangingPunct="1">
        <a:spcBef>
          <a:spcPct val="20000"/>
        </a:spcBef>
        <a:buClr>
          <a:srgbClr val="6CB255"/>
        </a:buClr>
        <a:buFont typeface="Arial" pitchFamily="34" charset="0"/>
        <a:buChar char="•"/>
        <a:defRPr sz="1800" kern="1200" baseline="0">
          <a:solidFill>
            <a:srgbClr val="000000"/>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hyperlink" Target="mailto:open-sourceinstructionalmaterials@tea.texas.gov" TargetMode="External"/><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descr="Texas Education Agency&#10;Advanced Placement&#10;Macroeconomics for AP Courses&#10;PowerPoint Slide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3224431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Shape 54"/>
          <p:cNvSpPr txBox="1"/>
          <p:nvPr/>
        </p:nvSpPr>
        <p:spPr>
          <a:xfrm>
            <a:off x="516600" y="1384200"/>
            <a:ext cx="8038500" cy="4153500"/>
          </a:xfrm>
          <a:prstGeom prst="rect">
            <a:avLst/>
          </a:prstGeom>
          <a:noFill/>
          <a:ln>
            <a:noFill/>
          </a:ln>
        </p:spPr>
        <p:txBody>
          <a:bodyPr spcFirstLastPara="1" wrap="square" lIns="91425" tIns="91425" rIns="91425" bIns="91425" anchor="t" anchorCtr="0">
            <a:noAutofit/>
          </a:bodyPr>
          <a:lstStyle/>
          <a:p>
            <a:pPr>
              <a:lnSpc>
                <a:spcPct val="115000"/>
              </a:lnSpc>
              <a:buClr>
                <a:schemeClr val="dk1"/>
              </a:buClr>
              <a:buSzPts val="1100"/>
            </a:pPr>
            <a:r>
              <a:rPr lang="en" sz="2400" b="1">
                <a:solidFill>
                  <a:srgbClr val="222E65"/>
                </a:solidFill>
                <a:latin typeface="Prompt"/>
                <a:ea typeface="Prompt"/>
                <a:cs typeface="Prompt"/>
                <a:sym typeface="Prompt"/>
              </a:rPr>
              <a:t>Instructional Support Ancillaries for TEA AP</a:t>
            </a:r>
            <a:r>
              <a:rPr lang="en" sz="2400" b="1" baseline="30000">
                <a:solidFill>
                  <a:srgbClr val="222E65"/>
                </a:solidFill>
                <a:latin typeface="Prompt"/>
                <a:ea typeface="Prompt"/>
                <a:cs typeface="Prompt"/>
                <a:sym typeface="Prompt"/>
              </a:rPr>
              <a:t>®</a:t>
            </a:r>
            <a:r>
              <a:rPr lang="en" sz="2400" b="1">
                <a:solidFill>
                  <a:srgbClr val="222E65"/>
                </a:solidFill>
                <a:latin typeface="Prompt"/>
                <a:ea typeface="Prompt"/>
                <a:cs typeface="Prompt"/>
                <a:sym typeface="Prompt"/>
              </a:rPr>
              <a:t> Macroeconomics</a:t>
            </a:r>
            <a:endParaRPr sz="2400" b="1">
              <a:solidFill>
                <a:srgbClr val="222E65"/>
              </a:solidFill>
              <a:latin typeface="Prompt"/>
              <a:ea typeface="Prompt"/>
              <a:cs typeface="Prompt"/>
              <a:sym typeface="Prompt"/>
            </a:endParaRPr>
          </a:p>
          <a:p>
            <a:pPr>
              <a:lnSpc>
                <a:spcPct val="115000"/>
              </a:lnSpc>
              <a:spcBef>
                <a:spcPts val="300"/>
              </a:spcBef>
              <a:buClr>
                <a:schemeClr val="dk1"/>
              </a:buClr>
              <a:buSzPts val="1100"/>
            </a:pPr>
            <a:r>
              <a:rPr lang="en" sz="1100">
                <a:solidFill>
                  <a:schemeClr val="dk1"/>
                </a:solidFill>
                <a:latin typeface="Prompt"/>
                <a:ea typeface="Prompt"/>
                <a:cs typeface="Prompt"/>
                <a:sym typeface="Prompt"/>
              </a:rPr>
              <a:t>The following materials are available to support instruction of TEA AP</a:t>
            </a:r>
            <a:r>
              <a:rPr lang="en" sz="1100" baseline="30000">
                <a:solidFill>
                  <a:schemeClr val="dk1"/>
                </a:solidFill>
                <a:latin typeface="Prompt"/>
                <a:ea typeface="Prompt"/>
                <a:cs typeface="Prompt"/>
                <a:sym typeface="Prompt"/>
              </a:rPr>
              <a:t>®</a:t>
            </a:r>
            <a:r>
              <a:rPr lang="en" sz="1100">
                <a:solidFill>
                  <a:schemeClr val="dk1"/>
                </a:solidFill>
                <a:latin typeface="Prompt"/>
                <a:ea typeface="Prompt"/>
                <a:cs typeface="Prompt"/>
                <a:sym typeface="Prompt"/>
              </a:rPr>
              <a:t> Macroeconomics: </a:t>
            </a:r>
            <a:endParaRPr sz="1100" i="1">
              <a:solidFill>
                <a:schemeClr val="dk1"/>
              </a:solidFill>
              <a:latin typeface="Prompt"/>
              <a:ea typeface="Prompt"/>
              <a:cs typeface="Prompt"/>
              <a:sym typeface="Prompt"/>
            </a:endParaRPr>
          </a:p>
          <a:p>
            <a:pPr marL="457200" indent="-298450">
              <a:lnSpc>
                <a:spcPct val="115000"/>
              </a:lnSpc>
              <a:spcBef>
                <a:spcPts val="300"/>
              </a:spcBef>
              <a:buClr>
                <a:schemeClr val="dk1"/>
              </a:buClr>
              <a:buSzPts val="1100"/>
              <a:buFont typeface="Prompt"/>
              <a:buChar char="●"/>
            </a:pPr>
            <a:r>
              <a:rPr lang="en" sz="1100" i="1">
                <a:solidFill>
                  <a:schemeClr val="dk1"/>
                </a:solidFill>
                <a:latin typeface="Prompt"/>
                <a:ea typeface="Prompt"/>
                <a:cs typeface="Prompt"/>
                <a:sym typeface="Prompt"/>
              </a:rPr>
              <a:t>TEA AP</a:t>
            </a:r>
            <a:r>
              <a:rPr lang="en" sz="1100" i="1" baseline="30000">
                <a:solidFill>
                  <a:schemeClr val="dk1"/>
                </a:solidFill>
                <a:latin typeface="Prompt"/>
                <a:ea typeface="Prompt"/>
                <a:cs typeface="Prompt"/>
                <a:sym typeface="Prompt"/>
              </a:rPr>
              <a:t>®</a:t>
            </a:r>
            <a:r>
              <a:rPr lang="en" sz="1100" i="1">
                <a:solidFill>
                  <a:schemeClr val="dk1"/>
                </a:solidFill>
                <a:latin typeface="Prompt"/>
                <a:ea typeface="Prompt"/>
                <a:cs typeface="Prompt"/>
                <a:sym typeface="Prompt"/>
              </a:rPr>
              <a:t> Macroeconomics PowerPoint Slides</a:t>
            </a:r>
            <a:endParaRPr sz="1100" i="1">
              <a:solidFill>
                <a:schemeClr val="dk1"/>
              </a:solidFill>
              <a:latin typeface="Prompt"/>
              <a:ea typeface="Prompt"/>
              <a:cs typeface="Prompt"/>
              <a:sym typeface="Prompt"/>
            </a:endParaRPr>
          </a:p>
          <a:p>
            <a:pPr marL="457200" indent="-298450">
              <a:lnSpc>
                <a:spcPct val="115000"/>
              </a:lnSpc>
              <a:spcBef>
                <a:spcPts val="300"/>
              </a:spcBef>
              <a:buClr>
                <a:schemeClr val="dk1"/>
              </a:buClr>
              <a:buSzPts val="1100"/>
              <a:buFont typeface="Prompt"/>
              <a:buChar char="●"/>
            </a:pPr>
            <a:r>
              <a:rPr lang="en" sz="1100" i="1">
                <a:solidFill>
                  <a:schemeClr val="dk1"/>
                </a:solidFill>
                <a:latin typeface="Prompt"/>
                <a:ea typeface="Prompt"/>
                <a:cs typeface="Prompt"/>
                <a:sym typeface="Prompt"/>
              </a:rPr>
              <a:t>TEA AP</a:t>
            </a:r>
            <a:r>
              <a:rPr lang="en" sz="1100" i="1" baseline="30000">
                <a:solidFill>
                  <a:schemeClr val="dk1"/>
                </a:solidFill>
                <a:latin typeface="Prompt"/>
                <a:ea typeface="Prompt"/>
                <a:cs typeface="Prompt"/>
                <a:sym typeface="Prompt"/>
              </a:rPr>
              <a:t>®</a:t>
            </a:r>
            <a:r>
              <a:rPr lang="en" sz="1100" i="1">
                <a:solidFill>
                  <a:schemeClr val="dk1"/>
                </a:solidFill>
                <a:latin typeface="Prompt"/>
                <a:ea typeface="Prompt"/>
                <a:cs typeface="Prompt"/>
                <a:sym typeface="Prompt"/>
              </a:rPr>
              <a:t> Macroeconomics Instructor’s Solution Manual</a:t>
            </a:r>
            <a:endParaRPr sz="1100" i="1">
              <a:solidFill>
                <a:schemeClr val="dk1"/>
              </a:solidFill>
              <a:latin typeface="Prompt"/>
              <a:ea typeface="Prompt"/>
              <a:cs typeface="Prompt"/>
              <a:sym typeface="Prompt"/>
            </a:endParaRPr>
          </a:p>
          <a:p>
            <a:pPr marL="457200" indent="-298450">
              <a:lnSpc>
                <a:spcPct val="115000"/>
              </a:lnSpc>
              <a:spcBef>
                <a:spcPts val="300"/>
              </a:spcBef>
              <a:buClr>
                <a:schemeClr val="dk1"/>
              </a:buClr>
              <a:buSzPts val="1100"/>
              <a:buFont typeface="Prompt"/>
              <a:buChar char="●"/>
            </a:pPr>
            <a:r>
              <a:rPr lang="en" sz="1100" i="1">
                <a:solidFill>
                  <a:schemeClr val="dk1"/>
                </a:solidFill>
                <a:latin typeface="Prompt"/>
                <a:ea typeface="Prompt"/>
                <a:cs typeface="Prompt"/>
                <a:sym typeface="Prompt"/>
              </a:rPr>
              <a:t>TEA AP</a:t>
            </a:r>
            <a:r>
              <a:rPr lang="en" sz="1100" i="1" baseline="30000">
                <a:solidFill>
                  <a:schemeClr val="dk1"/>
                </a:solidFill>
                <a:latin typeface="Prompt"/>
                <a:ea typeface="Prompt"/>
                <a:cs typeface="Prompt"/>
                <a:sym typeface="Prompt"/>
              </a:rPr>
              <a:t>®</a:t>
            </a:r>
            <a:r>
              <a:rPr lang="en" sz="1100" i="1">
                <a:solidFill>
                  <a:schemeClr val="dk1"/>
                </a:solidFill>
                <a:latin typeface="Prompt"/>
                <a:ea typeface="Prompt"/>
                <a:cs typeface="Prompt"/>
                <a:sym typeface="Prompt"/>
              </a:rPr>
              <a:t> Macroeconomics Alignment Map</a:t>
            </a:r>
            <a:endParaRPr sz="1100" i="1">
              <a:solidFill>
                <a:schemeClr val="dk1"/>
              </a:solidFill>
              <a:latin typeface="Prompt"/>
              <a:ea typeface="Prompt"/>
              <a:cs typeface="Prompt"/>
              <a:sym typeface="Prompt"/>
            </a:endParaRPr>
          </a:p>
          <a:p>
            <a:pPr>
              <a:lnSpc>
                <a:spcPct val="115000"/>
              </a:lnSpc>
              <a:spcBef>
                <a:spcPts val="300"/>
              </a:spcBef>
              <a:buClr>
                <a:schemeClr val="dk1"/>
              </a:buClr>
              <a:buSzPts val="1100"/>
            </a:pPr>
            <a:r>
              <a:rPr lang="en" sz="1100">
                <a:solidFill>
                  <a:schemeClr val="dk1"/>
                </a:solidFill>
                <a:latin typeface="Prompt"/>
                <a:ea typeface="Prompt"/>
                <a:cs typeface="Prompt"/>
                <a:sym typeface="Prompt"/>
              </a:rPr>
              <a:t>If you are an instructor and want to obtain these ancillaries, please use your official school email to send a request to the TEA using the following email address:</a:t>
            </a:r>
            <a:endParaRPr sz="1100">
              <a:solidFill>
                <a:schemeClr val="dk1"/>
              </a:solidFill>
              <a:latin typeface="Prompt"/>
              <a:ea typeface="Prompt"/>
              <a:cs typeface="Prompt"/>
              <a:sym typeface="Prompt"/>
            </a:endParaRPr>
          </a:p>
          <a:p>
            <a:pPr>
              <a:lnSpc>
                <a:spcPct val="115000"/>
              </a:lnSpc>
              <a:spcBef>
                <a:spcPts val="300"/>
              </a:spcBef>
              <a:buClr>
                <a:schemeClr val="dk1"/>
              </a:buClr>
              <a:buSzPts val="1100"/>
            </a:pPr>
            <a:r>
              <a:rPr lang="en" sz="1100" u="sng">
                <a:solidFill>
                  <a:srgbClr val="1155CC"/>
                </a:solidFill>
                <a:latin typeface="Prompt"/>
                <a:ea typeface="Prompt"/>
                <a:cs typeface="Prompt"/>
                <a:sym typeface="Prompt"/>
                <a:hlinkClick r:id="rId3"/>
              </a:rPr>
              <a:t>open-sourceinstructionalmaterials@tea.texas.gov</a:t>
            </a:r>
            <a:endParaRPr sz="1100">
              <a:solidFill>
                <a:schemeClr val="dk1"/>
              </a:solidFill>
              <a:latin typeface="Prompt"/>
              <a:ea typeface="Prompt"/>
              <a:cs typeface="Prompt"/>
              <a:sym typeface="Prompt"/>
            </a:endParaRPr>
          </a:p>
          <a:p>
            <a:pPr>
              <a:lnSpc>
                <a:spcPct val="115000"/>
              </a:lnSpc>
              <a:spcBef>
                <a:spcPts val="300"/>
              </a:spcBef>
              <a:spcAft>
                <a:spcPts val="300"/>
              </a:spcAft>
              <a:buClr>
                <a:schemeClr val="dk1"/>
              </a:buClr>
              <a:buSzPts val="1100"/>
            </a:pPr>
            <a:r>
              <a:rPr lang="en" sz="1100">
                <a:solidFill>
                  <a:schemeClr val="dk1"/>
                </a:solidFill>
                <a:latin typeface="Prompt"/>
                <a:ea typeface="Prompt"/>
                <a:cs typeface="Prompt"/>
                <a:sym typeface="Prompt"/>
              </a:rPr>
              <a:t>Please include information about the title for which you need ancillary materials.</a:t>
            </a:r>
            <a:endParaRPr/>
          </a:p>
        </p:txBody>
      </p:sp>
    </p:spTree>
    <p:extLst>
      <p:ext uri="{BB962C8B-B14F-4D97-AF65-F5344CB8AC3E}">
        <p14:creationId xmlns:p14="http://schemas.microsoft.com/office/powerpoint/2010/main" val="20147590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Placeholder 13"/>
          <p:cNvSpPr>
            <a:spLocks noGrp="1"/>
          </p:cNvSpPr>
          <p:nvPr>
            <p:ph type="body" sz="quarter" idx="14"/>
          </p:nvPr>
        </p:nvSpPr>
        <p:spPr>
          <a:xfrm>
            <a:off x="498872" y="2451961"/>
            <a:ext cx="8062912" cy="3598783"/>
          </a:xfrm>
          <a:effectLst>
            <a:reflection endPos="0" dir="5400000" sy="-100000" algn="bl" rotWithShape="0"/>
          </a:effectLst>
        </p:spPr>
        <p:txBody>
          <a:bodyPr anchor="ctr">
            <a:noAutofit/>
          </a:bodyPr>
          <a:lstStyle/>
          <a:p>
            <a:pPr algn="just"/>
            <a:r>
              <a:rPr lang="en-US" sz="1600" dirty="0">
                <a:solidFill>
                  <a:schemeClr val="tx1"/>
                </a:solidFill>
              </a:rPr>
              <a:t>This instructional material is provided through a Texas Education Agency (TEA) initiative to provide high-quality open-source instructional materials to districts free of charge. It was created by OpenStax under a contract with the TEA. For more detail on the initiative, its funding, and this overall project, please see the textbook preface.</a:t>
            </a:r>
          </a:p>
          <a:p>
            <a:pPr algn="just"/>
            <a:r>
              <a:rPr lang="en-US" sz="1600" dirty="0">
                <a:solidFill>
                  <a:schemeClr val="tx1"/>
                </a:solidFill>
              </a:rPr>
              <a:t> </a:t>
            </a:r>
          </a:p>
          <a:p>
            <a:pPr algn="just"/>
            <a:r>
              <a:rPr lang="en-US" sz="1600" dirty="0">
                <a:solidFill>
                  <a:schemeClr val="tx1"/>
                </a:solidFill>
              </a:rPr>
              <a:t>The images within this PowerPoint file are intended for classroom use and other educational applications. </a:t>
            </a:r>
          </a:p>
          <a:p>
            <a:pPr algn="just"/>
            <a:r>
              <a:rPr lang="en-US" sz="1600" dirty="0">
                <a:solidFill>
                  <a:schemeClr val="tx1"/>
                </a:solidFill>
              </a:rPr>
              <a:t>While all of the images are openly licensed, their sources vary. If reusing, sharing, or redistributing these images, proper attribution must given to the original copyright holder of the material. Credit lines at the end of each image caption indicate the entity or individual to be credited. If an image has no credit line, it is copyrighted by OpenStax and should be attributed to OpenStax, Rice University.</a:t>
            </a:r>
          </a:p>
        </p:txBody>
      </p:sp>
      <p:sp>
        <p:nvSpPr>
          <p:cNvPr id="3" name="Title 4"/>
          <p:cNvSpPr txBox="1">
            <a:spLocks/>
          </p:cNvSpPr>
          <p:nvPr/>
        </p:nvSpPr>
        <p:spPr>
          <a:xfrm>
            <a:off x="498872" y="772083"/>
            <a:ext cx="8062912" cy="659535"/>
          </a:xfrm>
          <a:prstGeom prst="rect">
            <a:avLst/>
          </a:prstGeom>
        </p:spPr>
        <p:txBody>
          <a:bodyPr/>
          <a:lstStyle>
            <a:lvl1pPr algn="l" defTabSz="914400" rtl="0" eaLnBrk="1" latinLnBrk="0" hangingPunct="1">
              <a:spcBef>
                <a:spcPct val="0"/>
              </a:spcBef>
              <a:buNone/>
              <a:defRPr sz="2400" kern="1200" cap="all" spc="-60" baseline="0">
                <a:solidFill>
                  <a:srgbClr val="6CB255"/>
                </a:solidFill>
                <a:latin typeface="+mj-lt"/>
                <a:ea typeface="+mj-ea"/>
                <a:cs typeface="+mj-cs"/>
              </a:defRPr>
            </a:lvl1pPr>
          </a:lstStyle>
          <a:p>
            <a:pPr algn="ctr"/>
            <a:r>
              <a:rPr lang="en-US" sz="3600" dirty="0"/>
              <a:t>Macroeconomics</a:t>
            </a:r>
          </a:p>
        </p:txBody>
      </p:sp>
      <p:sp>
        <p:nvSpPr>
          <p:cNvPr id="4" name="Rectangle 3"/>
          <p:cNvSpPr/>
          <p:nvPr/>
        </p:nvSpPr>
        <p:spPr>
          <a:xfrm>
            <a:off x="1361134" y="1474600"/>
            <a:ext cx="6338388" cy="738664"/>
          </a:xfrm>
          <a:prstGeom prst="rect">
            <a:avLst/>
          </a:prstGeom>
        </p:spPr>
        <p:txBody>
          <a:bodyPr wrap="square">
            <a:spAutoFit/>
          </a:bodyPr>
          <a:lstStyle/>
          <a:p>
            <a:pPr algn="ctr"/>
            <a:r>
              <a:rPr lang="en-US" sz="2400" b="1" dirty="0">
                <a:solidFill>
                  <a:srgbClr val="212F62"/>
                </a:solidFill>
              </a:rPr>
              <a:t>Chapter 6 </a:t>
            </a:r>
            <a:r>
              <a:rPr lang="en-US" sz="2400" b="1" dirty="0">
                <a:solidFill>
                  <a:srgbClr val="212F62"/>
                </a:solidFill>
                <a:ea typeface="Arial"/>
                <a:cs typeface="Arial"/>
              </a:rPr>
              <a:t>Economic Growth</a:t>
            </a:r>
          </a:p>
          <a:p>
            <a:pPr algn="ctr"/>
            <a:r>
              <a:rPr lang="en-US" dirty="0">
                <a:ea typeface="Arial"/>
                <a:cs typeface="Arial"/>
              </a:rPr>
              <a:t>PowerPoint</a:t>
            </a:r>
            <a:r>
              <a:rPr lang="en-US" dirty="0"/>
              <a:t> Image Slideshow</a:t>
            </a:r>
          </a:p>
        </p:txBody>
      </p:sp>
    </p:spTree>
    <p:extLst>
      <p:ext uri="{BB962C8B-B14F-4D97-AF65-F5344CB8AC3E}">
        <p14:creationId xmlns:p14="http://schemas.microsoft.com/office/powerpoint/2010/main" val="35586205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6.1</a:t>
            </a:r>
          </a:p>
        </p:txBody>
      </p:sp>
      <p:pic>
        <p:nvPicPr>
          <p:cNvPr id="2" name="Picture Placeholder 1" descr="The picture shows the average daily calorie consumption for an individual from various countries. The United States has the highest intake at 3,770 calories."/>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7886" r="-7886"/>
          <a:stretch>
            <a:fillRect/>
          </a:stretch>
        </p:blipFill>
        <p:spPr/>
      </p:pic>
      <p:sp>
        <p:nvSpPr>
          <p:cNvPr id="7" name="Text Placeholder 6"/>
          <p:cNvSpPr>
            <a:spLocks noGrp="1"/>
          </p:cNvSpPr>
          <p:nvPr>
            <p:ph type="body" sz="quarter" idx="14"/>
          </p:nvPr>
        </p:nvSpPr>
        <p:spPr/>
        <p:txBody>
          <a:bodyPr>
            <a:noAutofit/>
          </a:bodyPr>
          <a:lstStyle/>
          <a:p>
            <a:r>
              <a:rPr lang="en-US" sz="1600" b="1" dirty="0">
                <a:solidFill>
                  <a:srgbClr val="6CB255"/>
                </a:solidFill>
              </a:rPr>
              <a:t>Average Daily Calorie Consumption</a:t>
            </a:r>
          </a:p>
          <a:p>
            <a:r>
              <a:rPr lang="en-US" sz="1600" dirty="0"/>
              <a:t>Not only has the number of calories consumed per day increased, so has the amount of food calories that people are able to afford based on their working wages. (modification of work by Lauren Manning/Flickr Creative Commons)</a:t>
            </a:r>
          </a:p>
        </p:txBody>
      </p:sp>
    </p:spTree>
    <p:extLst>
      <p:ext uri="{BB962C8B-B14F-4D97-AF65-F5344CB8AC3E}">
        <p14:creationId xmlns:p14="http://schemas.microsoft.com/office/powerpoint/2010/main" val="23435834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1"/>
          <p:cNvSpPr>
            <a:spLocks noGrp="1"/>
          </p:cNvSpPr>
          <p:nvPr>
            <p:ph type="title"/>
          </p:nvPr>
        </p:nvSpPr>
        <p:spPr/>
        <p:txBody>
          <a:bodyPr>
            <a:normAutofit/>
          </a:bodyPr>
          <a:lstStyle/>
          <a:p>
            <a:r>
              <a:rPr lang="en-US" sz="2400" dirty="0">
                <a:solidFill>
                  <a:srgbClr val="6CB255"/>
                </a:solidFill>
              </a:rPr>
              <a:t>Figure 6.2</a:t>
            </a:r>
          </a:p>
        </p:txBody>
      </p:sp>
      <p:pic>
        <p:nvPicPr>
          <p:cNvPr id="2" name="Picture Placeholder 1" descr="The first illustration shows that workforce, human capital, physical capital, and technology produce GDP. The second illustration shows that human capital per person, physical capital per person, and technology per person produce GDP per capital."/>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7196" r="-7196"/>
          <a:stretch>
            <a:fillRect/>
          </a:stretch>
        </p:blipFill>
        <p:spPr>
          <a:xfrm>
            <a:off x="457200" y="1108075"/>
            <a:ext cx="4032250" cy="5256213"/>
          </a:xfrm>
        </p:spPr>
      </p:pic>
      <p:sp>
        <p:nvSpPr>
          <p:cNvPr id="14" name="Text Placeholder 13"/>
          <p:cNvSpPr>
            <a:spLocks noGrp="1"/>
          </p:cNvSpPr>
          <p:nvPr>
            <p:ph type="body" sz="quarter" idx="14"/>
          </p:nvPr>
        </p:nvSpPr>
        <p:spPr>
          <a:xfrm>
            <a:off x="4606925" y="1107617"/>
            <a:ext cx="3913188" cy="5256973"/>
          </a:xfrm>
        </p:spPr>
        <p:txBody>
          <a:bodyPr>
            <a:noAutofit/>
          </a:bodyPr>
          <a:lstStyle/>
          <a:p>
            <a:pPr>
              <a:buClr>
                <a:srgbClr val="6CB255"/>
              </a:buClr>
            </a:pPr>
            <a:r>
              <a:rPr lang="en-US" sz="1600" b="1" dirty="0">
                <a:solidFill>
                  <a:srgbClr val="6CB255"/>
                </a:solidFill>
              </a:rPr>
              <a:t>Aggregate Production Functions</a:t>
            </a:r>
          </a:p>
          <a:p>
            <a:pPr>
              <a:buClr>
                <a:srgbClr val="6CB255"/>
              </a:buClr>
            </a:pPr>
            <a:r>
              <a:rPr lang="en-US" sz="1600" dirty="0"/>
              <a:t>An aggregate production function shows what goes into producing the output for an overall economy.</a:t>
            </a:r>
          </a:p>
          <a:p>
            <a:pPr marL="342900" indent="-342900">
              <a:buClr>
                <a:srgbClr val="6CB255"/>
              </a:buClr>
              <a:buAutoNum type="alphaLcParenBoth"/>
            </a:pPr>
            <a:r>
              <a:rPr lang="en-US" sz="1600" dirty="0"/>
              <a:t>This aggregate production function has GDP as its output.</a:t>
            </a:r>
          </a:p>
          <a:p>
            <a:pPr marL="342900" indent="-342900">
              <a:buClr>
                <a:srgbClr val="6CB255"/>
              </a:buClr>
              <a:buAutoNum type="alphaLcParenBoth"/>
            </a:pPr>
            <a:r>
              <a:rPr lang="en-US" sz="1600" dirty="0"/>
              <a:t>This aggregate production function has GDP per capita as its output. Because it is calculated on a per-person basis, the labor input is already figured into the other factors and does not need to be listed separately.</a:t>
            </a:r>
          </a:p>
        </p:txBody>
      </p:sp>
    </p:spTree>
    <p:extLst>
      <p:ext uri="{BB962C8B-B14F-4D97-AF65-F5344CB8AC3E}">
        <p14:creationId xmlns:p14="http://schemas.microsoft.com/office/powerpoint/2010/main" val="13662977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6.3</a:t>
            </a:r>
          </a:p>
        </p:txBody>
      </p:sp>
      <p:pic>
        <p:nvPicPr>
          <p:cNvPr id="3" name="Picture Placeholder 2" descr="The graph shows that output per hour has steadily increased since 1960, when it was $32, to 2014, when it was $106.148."/>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35416" r="-35416"/>
          <a:stretch>
            <a:fillRect/>
          </a:stretch>
        </p:blipFill>
        <p:spPr>
          <a:xfrm>
            <a:off x="457199" y="1037716"/>
            <a:ext cx="8062913" cy="3500071"/>
          </a:xfrm>
        </p:spPr>
      </p:pic>
      <p:sp>
        <p:nvSpPr>
          <p:cNvPr id="7" name="Text Placeholder 6"/>
          <p:cNvSpPr>
            <a:spLocks noGrp="1"/>
          </p:cNvSpPr>
          <p:nvPr>
            <p:ph type="body" sz="quarter" idx="14"/>
          </p:nvPr>
        </p:nvSpPr>
        <p:spPr>
          <a:xfrm>
            <a:off x="457200" y="4759312"/>
            <a:ext cx="8062912" cy="1166382"/>
          </a:xfrm>
        </p:spPr>
        <p:txBody>
          <a:bodyPr>
            <a:noAutofit/>
          </a:bodyPr>
          <a:lstStyle/>
          <a:p>
            <a:r>
              <a:rPr lang="en-US" sz="1500" b="1" dirty="0">
                <a:solidFill>
                  <a:srgbClr val="6CB255"/>
                </a:solidFill>
              </a:rPr>
              <a:t>Output per Hour Worked in the U.S. Economy, 1947–2011</a:t>
            </a:r>
          </a:p>
          <a:p>
            <a:r>
              <a:rPr lang="en-US" sz="1500" dirty="0"/>
              <a:t>Output per hour worked is a measure of worker productivity. In the U.S. economy, worker productivity rose more quickly in the 1960s and the mid-1990s, compared with the 1970s and 1980s. However, these growth-rate differences are only a few percentage points per year. Look carefully to see them in the changing slope of the line. The average U.S. worker produced more than twice as much per hour in 2014 than he did in the early 1970s (Bureau of Labor Statistics, 2013).</a:t>
            </a:r>
          </a:p>
        </p:txBody>
      </p:sp>
    </p:spTree>
    <p:extLst>
      <p:ext uri="{BB962C8B-B14F-4D97-AF65-F5344CB8AC3E}">
        <p14:creationId xmlns:p14="http://schemas.microsoft.com/office/powerpoint/2010/main" val="36434996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6.4</a:t>
            </a:r>
          </a:p>
        </p:txBody>
      </p:sp>
      <p:pic>
        <p:nvPicPr>
          <p:cNvPr id="2" name="Picture Placeholder 1" descr="The chart shows productivity growth for various time periods. For 1950 to 1970 it was 2.5%; 1971 to 1990 was about 1.3%; 1991 to 2000 was 2.2%; and 2001 to 2014 was 2.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59023" r="-59023"/>
          <a:stretch>
            <a:fillRect/>
          </a:stretch>
        </p:blipFill>
        <p:spPr>
          <a:xfrm>
            <a:off x="457199" y="1037716"/>
            <a:ext cx="8062913" cy="3500071"/>
          </a:xfrm>
        </p:spPr>
      </p:pic>
      <p:sp>
        <p:nvSpPr>
          <p:cNvPr id="7" name="Text Placeholder 6"/>
          <p:cNvSpPr>
            <a:spLocks noGrp="1"/>
          </p:cNvSpPr>
          <p:nvPr>
            <p:ph type="body" sz="quarter" idx="14"/>
          </p:nvPr>
        </p:nvSpPr>
        <p:spPr>
          <a:xfrm>
            <a:off x="457200" y="4759312"/>
            <a:ext cx="8062912" cy="1166382"/>
          </a:xfrm>
        </p:spPr>
        <p:txBody>
          <a:bodyPr>
            <a:noAutofit/>
          </a:bodyPr>
          <a:lstStyle/>
          <a:p>
            <a:r>
              <a:rPr lang="en-US" sz="1500" b="1" dirty="0">
                <a:solidFill>
                  <a:srgbClr val="6CB255"/>
                </a:solidFill>
              </a:rPr>
              <a:t>Productivity Growth Since 1950</a:t>
            </a:r>
          </a:p>
          <a:p>
            <a:r>
              <a:rPr lang="en-US" sz="1500" dirty="0"/>
              <a:t>U.S. growth in worker productivity was very high between 1950 and 1970. It then declined to lower levels in the 1970s and the 1980s. The late 1990s and early 2000s saw productivity rebound, but then productivity sagged a bit in the 2000s. Some think the productivity rebound of the late 1990s and early 2000s marks the start of a </a:t>
            </a:r>
            <a:r>
              <a:rPr lang="en-US" sz="1500" i="1" dirty="0"/>
              <a:t>new economy </a:t>
            </a:r>
            <a:r>
              <a:rPr lang="en-US" sz="1500" dirty="0"/>
              <a:t>built on higher productivity growth, but this cannot be determined until more time has passed (Bureau of Labor Statistics, 2013).</a:t>
            </a:r>
          </a:p>
        </p:txBody>
      </p:sp>
    </p:spTree>
    <p:extLst>
      <p:ext uri="{BB962C8B-B14F-4D97-AF65-F5344CB8AC3E}">
        <p14:creationId xmlns:p14="http://schemas.microsoft.com/office/powerpoint/2010/main" val="30854993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6.5</a:t>
            </a:r>
          </a:p>
        </p:txBody>
      </p:sp>
      <p:pic>
        <p:nvPicPr>
          <p:cNvPr id="2" name="Picture Placeholder 1" descr="The graph shows that people 25 and older have relatively high completion rates for high school education, nearing 90%, while completion rates for college education or more are around 30%."/>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68829" r="-68829"/>
          <a:stretch>
            <a:fillRect/>
          </a:stretch>
        </p:blipFill>
        <p:spPr/>
      </p:pic>
      <p:sp>
        <p:nvSpPr>
          <p:cNvPr id="7" name="Text Placeholder 6"/>
          <p:cNvSpPr>
            <a:spLocks noGrp="1"/>
          </p:cNvSpPr>
          <p:nvPr>
            <p:ph type="body" sz="quarter" idx="14"/>
          </p:nvPr>
        </p:nvSpPr>
        <p:spPr/>
        <p:txBody>
          <a:bodyPr>
            <a:noAutofit/>
          </a:bodyPr>
          <a:lstStyle/>
          <a:p>
            <a:r>
              <a:rPr lang="en-US" sz="1450" b="1" dirty="0">
                <a:solidFill>
                  <a:srgbClr val="6CB255"/>
                </a:solidFill>
              </a:rPr>
              <a:t>Human Capital Deepening in the United States</a:t>
            </a:r>
          </a:p>
          <a:p>
            <a:r>
              <a:rPr lang="en-US" sz="1450" dirty="0"/>
              <a:t>Rising levels of education for persons 25 years and older show the deepening of human capital in the U.S. economy. Even today, relatively few U.S. adults have completed a four-year college degree. There is clearly room for additional deepening of human capital to occur (National Center for Education Statistics).</a:t>
            </a:r>
          </a:p>
        </p:txBody>
      </p:sp>
    </p:spTree>
    <p:extLst>
      <p:ext uri="{BB962C8B-B14F-4D97-AF65-F5344CB8AC3E}">
        <p14:creationId xmlns:p14="http://schemas.microsoft.com/office/powerpoint/2010/main" val="11017554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6.6</a:t>
            </a:r>
          </a:p>
        </p:txBody>
      </p:sp>
      <p:pic>
        <p:nvPicPr>
          <p:cNvPr id="2" name="Picture Placeholder 1" descr="The graph shows that physical capital per worker in the United States has consistently increased since 1950. As of 2011, physical capital per worker is $28,861. In 1950, the amount was $10,195."/>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43918" r="-43918"/>
          <a:stretch>
            <a:fillRect/>
          </a:stretch>
        </p:blipFill>
        <p:spPr/>
      </p:pic>
      <p:sp>
        <p:nvSpPr>
          <p:cNvPr id="7" name="Text Placeholder 6"/>
          <p:cNvSpPr>
            <a:spLocks noGrp="1"/>
          </p:cNvSpPr>
          <p:nvPr>
            <p:ph type="body" sz="quarter" idx="14"/>
          </p:nvPr>
        </p:nvSpPr>
        <p:spPr/>
        <p:txBody>
          <a:bodyPr>
            <a:noAutofit/>
          </a:bodyPr>
          <a:lstStyle/>
          <a:p>
            <a:r>
              <a:rPr lang="en-US" sz="1400" b="1" dirty="0">
                <a:solidFill>
                  <a:srgbClr val="6CB255"/>
                </a:solidFill>
              </a:rPr>
              <a:t>Physical Capital per Worker in the United States</a:t>
            </a:r>
          </a:p>
          <a:p>
            <a:r>
              <a:rPr lang="en-US" sz="1400" dirty="0"/>
              <a:t>The value of the physical capital, measured by plants and equipment, used by the average worker in the U.S. economy has risen over the decades. The increase may have leveled off a bit in the 1970s and 1980s, which were not, coincidentally, times of slower-than-usual growth in worker productivity. We see a renewed increase in physical capital per worker in the late 1990s, followed by a flattening in the early 2000s (Center for International Comparisons of Production).</a:t>
            </a:r>
          </a:p>
        </p:txBody>
      </p:sp>
    </p:spTree>
    <p:extLst>
      <p:ext uri="{BB962C8B-B14F-4D97-AF65-F5344CB8AC3E}">
        <p14:creationId xmlns:p14="http://schemas.microsoft.com/office/powerpoint/2010/main" val="23334408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6.7</a:t>
            </a:r>
          </a:p>
        </p:txBody>
      </p:sp>
      <p:pic>
        <p:nvPicPr>
          <p:cNvPr id="2" name="Picture Placeholder 1" descr="The graph shows three upward arching lines that each represent a different technology. Improvements in technology lead to greater output per capita and deepened physical and human capital."/>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30445" r="-30445"/>
          <a:stretch>
            <a:fillRect/>
          </a:stretch>
        </p:blipFill>
        <p:spPr>
          <a:xfrm>
            <a:off x="457199" y="953046"/>
            <a:ext cx="8062913" cy="3500071"/>
          </a:xfrm>
        </p:spPr>
      </p:pic>
      <p:sp>
        <p:nvSpPr>
          <p:cNvPr id="7" name="Text Placeholder 6"/>
          <p:cNvSpPr>
            <a:spLocks noGrp="1"/>
          </p:cNvSpPr>
          <p:nvPr>
            <p:ph type="body" sz="quarter" idx="14"/>
          </p:nvPr>
        </p:nvSpPr>
        <p:spPr>
          <a:xfrm>
            <a:off x="457200" y="4674642"/>
            <a:ext cx="8062912" cy="1166382"/>
          </a:xfrm>
        </p:spPr>
        <p:txBody>
          <a:bodyPr>
            <a:noAutofit/>
          </a:bodyPr>
          <a:lstStyle/>
          <a:p>
            <a:r>
              <a:rPr lang="en-US" sz="1300" b="1" dirty="0">
                <a:solidFill>
                  <a:srgbClr val="6CB255"/>
                </a:solidFill>
              </a:rPr>
              <a:t>Capital Deepening and New Technology</a:t>
            </a:r>
          </a:p>
          <a:p>
            <a:r>
              <a:rPr lang="en-US" sz="1300" dirty="0"/>
              <a:t>Imagine that the economy starts at point R, with the level of physical and human capital C</a:t>
            </a:r>
            <a:r>
              <a:rPr lang="en-US" sz="1300" baseline="-25000" dirty="0"/>
              <a:t>1</a:t>
            </a:r>
            <a:r>
              <a:rPr lang="en-US" sz="1300" dirty="0"/>
              <a:t> and the output per capita at G</a:t>
            </a:r>
            <a:r>
              <a:rPr lang="en-US" sz="1300" baseline="-25000" dirty="0"/>
              <a:t>1</a:t>
            </a:r>
            <a:r>
              <a:rPr lang="en-US" sz="1300" dirty="0"/>
              <a:t>. If the economy relies only on capital deepening, while remaining at the technology level shown by the Technology 1 line, then it would face diminishing marginal returns, as it moved from point R to point U to point W. However, now imagine that capital deepening is combined with improvements in technology. Then, as capital deepens from C</a:t>
            </a:r>
            <a:r>
              <a:rPr lang="en-US" sz="1300" baseline="-25000" dirty="0"/>
              <a:t>1</a:t>
            </a:r>
            <a:r>
              <a:rPr lang="en-US" sz="1300" dirty="0"/>
              <a:t> to C</a:t>
            </a:r>
            <a:r>
              <a:rPr lang="en-US" sz="1300" baseline="-25000" dirty="0"/>
              <a:t>2</a:t>
            </a:r>
            <a:r>
              <a:rPr lang="en-US" sz="1300" dirty="0"/>
              <a:t>, technology improves from Technology 1 to Technology 2, and the economy moves from R to S. Similarly, as capital deepens from C</a:t>
            </a:r>
            <a:r>
              <a:rPr lang="en-US" sz="1300" baseline="-25000" dirty="0"/>
              <a:t>2</a:t>
            </a:r>
            <a:r>
              <a:rPr lang="en-US" sz="1300" dirty="0"/>
              <a:t> to C</a:t>
            </a:r>
            <a:r>
              <a:rPr lang="en-US" sz="1300" baseline="-25000" dirty="0"/>
              <a:t>3</a:t>
            </a:r>
            <a:r>
              <a:rPr lang="en-US" sz="1300" dirty="0"/>
              <a:t>, technology increases from Technology 2 to Technology 3, and the economy moves from S to T. With improvements in technology, there is no longer any reason that economic growth must necessarily slow down.</a:t>
            </a:r>
          </a:p>
        </p:txBody>
      </p:sp>
    </p:spTree>
    <p:extLst>
      <p:ext uri="{BB962C8B-B14F-4D97-AF65-F5344CB8AC3E}">
        <p14:creationId xmlns:p14="http://schemas.microsoft.com/office/powerpoint/2010/main" val="117080550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ssentia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319</TotalTime>
  <Words>823</Words>
  <Application>Microsoft Office PowerPoint</Application>
  <PresentationFormat>On-screen Show (4:3)</PresentationFormat>
  <Paragraphs>38</Paragraphs>
  <Slides>10</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Arial Black</vt:lpstr>
      <vt:lpstr>Calibri</vt:lpstr>
      <vt:lpstr>Prompt</vt:lpstr>
      <vt:lpstr>Essential</vt:lpstr>
      <vt:lpstr>PowerPoint Presentation</vt:lpstr>
      <vt:lpstr>PowerPoint Presentation</vt:lpstr>
      <vt:lpstr>Figure 6.1</vt:lpstr>
      <vt:lpstr>Figure 6.2</vt:lpstr>
      <vt:lpstr>Figure 6.3</vt:lpstr>
      <vt:lpstr>Figure 6.4</vt:lpstr>
      <vt:lpstr>Figure 6.5</vt:lpstr>
      <vt:lpstr>Figure 6.6</vt:lpstr>
      <vt:lpstr>Figure 6.7</vt:lpstr>
      <vt:lpstr>PowerPoint Presentation</vt:lpstr>
    </vt:vector>
  </TitlesOfParts>
  <Company>WNI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Physics</dc:title>
  <dc:creator>Spuddy McSpare</dc:creator>
  <cp:lastModifiedBy>Brite, Tammy</cp:lastModifiedBy>
  <cp:revision>54</cp:revision>
  <dcterms:created xsi:type="dcterms:W3CDTF">2012-06-04T02:13:36Z</dcterms:created>
  <dcterms:modified xsi:type="dcterms:W3CDTF">2018-02-23T22:35:12Z</dcterms:modified>
</cp:coreProperties>
</file>