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6"/>
  </p:notesMasterIdLst>
  <p:handoutMasterIdLst>
    <p:handoutMasterId r:id="rId17"/>
  </p:handoutMasterIdLst>
  <p:sldIdLst>
    <p:sldId id="256" r:id="rId2"/>
    <p:sldId id="302" r:id="rId3"/>
    <p:sldId id="281" r:id="rId4"/>
    <p:sldId id="284" r:id="rId5"/>
    <p:sldId id="287" r:id="rId6"/>
    <p:sldId id="292" r:id="rId7"/>
    <p:sldId id="293" r:id="rId8"/>
    <p:sldId id="295" r:id="rId9"/>
    <p:sldId id="296" r:id="rId10"/>
    <p:sldId id="294" r:id="rId11"/>
    <p:sldId id="297" r:id="rId12"/>
    <p:sldId id="299" r:id="rId13"/>
    <p:sldId id="300" r:id="rId14"/>
    <p:sldId id="30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1DC4B9-9E8F-BB4F-B379-84792BA8BD0F}" type="datetimeFigureOut">
              <a:rPr lang="en-US" smtClean="0"/>
              <a:t>2/23/2018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251A05-BEBF-454A-9BC4-D3EBB0FCD459}" type="slidenum">
              <a:rPr lang="en-US" smtClean="0"/>
              <a:t>‹#›</a:t>
            </a:fld>
            <a:endParaRPr lang="en-US"/>
          </a:p>
        </p:txBody>
      </p:sp>
    </p:spTree>
    <p:extLst>
      <p:ext uri="{BB962C8B-B14F-4D97-AF65-F5344CB8AC3E}">
        <p14:creationId xmlns:p14="http://schemas.microsoft.com/office/powerpoint/2010/main" val="1606270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251A05-BEBF-454A-9BC4-D3EBB0FCD459}" type="slidenum">
              <a:rPr lang="en-US" smtClean="0"/>
              <a:t>10</a:t>
            </a:fld>
            <a:endParaRPr lang="en-US"/>
          </a:p>
        </p:txBody>
      </p:sp>
    </p:spTree>
    <p:extLst>
      <p:ext uri="{BB962C8B-B14F-4D97-AF65-F5344CB8AC3E}">
        <p14:creationId xmlns:p14="http://schemas.microsoft.com/office/powerpoint/2010/main" val="1846383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146101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743704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10.8</a:t>
            </a:r>
          </a:p>
        </p:txBody>
      </p:sp>
      <p:pic>
        <p:nvPicPr>
          <p:cNvPr id="2" name="Picture Placeholder 1" descr="The two graphs show how aggregate demand shifts. The graph on the left shows aggregate demand shifting to the right toward the vertical potential GDP line. The graph on the right shows aggregate demand shifting to the left away from the vertical GDP line."/>
          <p:cNvPicPr>
            <a:picLocks noGrp="1" noChangeAspect="1"/>
          </p:cNvPicPr>
          <p:nvPr>
            <p:ph type="pic" sz="quarter" idx="13"/>
          </p:nvPr>
        </p:nvPicPr>
        <p:blipFill>
          <a:blip r:embed="rId3" cstate="email">
            <a:extLst>
              <a:ext uri="{28A0092B-C50C-407E-A947-70E740481C1C}">
                <a14:useLocalDpi xmlns:a14="http://schemas.microsoft.com/office/drawing/2010/main" val="0"/>
              </a:ext>
            </a:extLst>
          </a:blip>
          <a:srcRect l="-13498" r="-13498"/>
          <a:stretch>
            <a:fillRect/>
          </a:stretch>
        </p:blipFill>
        <p:spPr>
          <a:xfrm>
            <a:off x="457199" y="981273"/>
            <a:ext cx="8062913" cy="3500071"/>
          </a:xfrm>
        </p:spPr>
      </p:pic>
      <p:sp>
        <p:nvSpPr>
          <p:cNvPr id="7" name="Text Placeholder 6"/>
          <p:cNvSpPr>
            <a:spLocks noGrp="1"/>
          </p:cNvSpPr>
          <p:nvPr>
            <p:ph type="body" sz="quarter" idx="14"/>
          </p:nvPr>
        </p:nvSpPr>
        <p:spPr>
          <a:xfrm>
            <a:off x="457200" y="4702869"/>
            <a:ext cx="8062912" cy="1166382"/>
          </a:xfrm>
        </p:spPr>
        <p:txBody>
          <a:bodyPr>
            <a:noAutofit/>
          </a:bodyPr>
          <a:lstStyle/>
          <a:p>
            <a:r>
              <a:rPr lang="en-US" sz="1150" b="1" dirty="0">
                <a:solidFill>
                  <a:srgbClr val="6CB255"/>
                </a:solidFill>
              </a:rPr>
              <a:t>Shifts in Aggregate Demand</a:t>
            </a:r>
          </a:p>
          <a:p>
            <a:pPr marL="228600" indent="-228600">
              <a:buAutoNum type="alphaLcParenBoth"/>
            </a:pPr>
            <a:r>
              <a:rPr lang="en-US" sz="1150" dirty="0"/>
              <a:t> An increase in consumer confidence or business confidence can shift AD to the right, from AD</a:t>
            </a:r>
            <a:r>
              <a:rPr lang="en-US" sz="1150" baseline="-25000" dirty="0"/>
              <a:t>0</a:t>
            </a:r>
            <a:r>
              <a:rPr lang="en-US" sz="1150" dirty="0"/>
              <a:t> to AD</a:t>
            </a:r>
            <a:r>
              <a:rPr lang="en-US" sz="1150" baseline="-25000" dirty="0"/>
              <a:t>1</a:t>
            </a:r>
            <a:r>
              <a:rPr lang="en-US" sz="1150" dirty="0"/>
              <a:t>. When AD shifts to the right, the new equilibrium (E</a:t>
            </a:r>
            <a:r>
              <a:rPr lang="en-US" sz="1150" baseline="-25000" dirty="0"/>
              <a:t>1</a:t>
            </a:r>
            <a:r>
              <a:rPr lang="en-US" sz="1150" dirty="0"/>
              <a:t>) will have a higher quantity of output and also a higher price level compared with the original equilibrium (E</a:t>
            </a:r>
            <a:r>
              <a:rPr lang="en-US" sz="1150" baseline="-25000" dirty="0"/>
              <a:t>0</a:t>
            </a:r>
            <a:r>
              <a:rPr lang="en-US" sz="1150" dirty="0"/>
              <a:t>). In this example, the new equilibrium (E</a:t>
            </a:r>
            <a:r>
              <a:rPr lang="en-US" sz="1150" baseline="-25000" dirty="0"/>
              <a:t>1</a:t>
            </a:r>
            <a:r>
              <a:rPr lang="en-US" sz="1150" dirty="0"/>
              <a:t>) is also closer to potential GDP. An increase in government spending or a cut in taxes that leads to a rise in consumer spending can also shift AD to the right.</a:t>
            </a:r>
          </a:p>
          <a:p>
            <a:pPr marL="228600" indent="-228600">
              <a:buAutoNum type="alphaLcParenBoth"/>
            </a:pPr>
            <a:r>
              <a:rPr lang="en-US" sz="1150" dirty="0"/>
              <a:t> A decrease in consumer confidence or business confidence can shift AD to the left, from AD</a:t>
            </a:r>
            <a:r>
              <a:rPr lang="en-US" sz="1150" baseline="-25000" dirty="0"/>
              <a:t>0</a:t>
            </a:r>
            <a:r>
              <a:rPr lang="en-US" sz="1150" dirty="0"/>
              <a:t> to AD</a:t>
            </a:r>
            <a:r>
              <a:rPr lang="en-US" sz="1150" baseline="-25000" dirty="0"/>
              <a:t>1</a:t>
            </a:r>
            <a:r>
              <a:rPr lang="en-US" sz="1150" dirty="0"/>
              <a:t>. When AD shifts to the left, the new equilibrium (E</a:t>
            </a:r>
            <a:r>
              <a:rPr lang="en-US" sz="1150" baseline="-25000" dirty="0"/>
              <a:t>1</a:t>
            </a:r>
            <a:r>
              <a:rPr lang="en-US" sz="1150" dirty="0"/>
              <a:t>) will have a lower quantity of output and also a lower price level compared with the original equilibrium (E</a:t>
            </a:r>
            <a:r>
              <a:rPr lang="en-US" sz="1150" baseline="-25000" dirty="0"/>
              <a:t>0</a:t>
            </a:r>
            <a:r>
              <a:rPr lang="en-US" sz="1150" dirty="0"/>
              <a:t>). In this example, the new equilibrium (E</a:t>
            </a:r>
            <a:r>
              <a:rPr lang="en-US" sz="1150" baseline="-25000" dirty="0"/>
              <a:t>1</a:t>
            </a:r>
            <a:r>
              <a:rPr lang="en-US" sz="1150" dirty="0"/>
              <a:t>) is also farther below potential GDP. A decrease in government spending or higher taxes that leads to a fall in consumer spending can also shift AD to the left.</a:t>
            </a:r>
          </a:p>
        </p:txBody>
      </p:sp>
    </p:spTree>
    <p:extLst>
      <p:ext uri="{BB962C8B-B14F-4D97-AF65-F5344CB8AC3E}">
        <p14:creationId xmlns:p14="http://schemas.microsoft.com/office/powerpoint/2010/main" val="1434758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10.9</a:t>
            </a:r>
          </a:p>
        </p:txBody>
      </p:sp>
      <p:pic>
        <p:nvPicPr>
          <p:cNvPr id="2" name="Picture Placeholder 1" descr="The graph shows an example of an aggregate demand shift. The higher of the two aggregate demand curves is closer to the vertical potential GDP line and hence represents an economy with a low unemployment. In contrast, the lower aggregate demand curve is much further from the potential GDP line and hence represents an economy that may be struggling with a recess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3410" r="-63410"/>
          <a:stretch>
            <a:fillRect/>
          </a:stretch>
        </p:blipFill>
        <p:spPr/>
      </p:pic>
      <p:sp>
        <p:nvSpPr>
          <p:cNvPr id="7" name="Text Placeholder 6"/>
          <p:cNvSpPr>
            <a:spLocks noGrp="1"/>
          </p:cNvSpPr>
          <p:nvPr>
            <p:ph type="body" sz="quarter" idx="14"/>
          </p:nvPr>
        </p:nvSpPr>
        <p:spPr/>
        <p:txBody>
          <a:bodyPr>
            <a:noAutofit/>
          </a:bodyPr>
          <a:lstStyle/>
          <a:p>
            <a:r>
              <a:rPr lang="en-US" sz="1400" b="1" dirty="0">
                <a:solidFill>
                  <a:srgbClr val="6CB255"/>
                </a:solidFill>
              </a:rPr>
              <a:t>Recession and Full Employment in the AD/AS Model</a:t>
            </a:r>
          </a:p>
          <a:p>
            <a:r>
              <a:rPr lang="en-US" sz="1400" dirty="0"/>
              <a:t>Whether the economy is in a recession is illustrated in the AD/AS model by how close the equilibrium is to the potential GDP line as indicated by the vertical LRAS line. In this example, the level of output Y</a:t>
            </a:r>
            <a:r>
              <a:rPr lang="en-US" sz="1400" baseline="-25000" dirty="0"/>
              <a:t>0</a:t>
            </a:r>
            <a:r>
              <a:rPr lang="en-US" sz="1400" dirty="0"/>
              <a:t> at the equilibrium E</a:t>
            </a:r>
            <a:r>
              <a:rPr lang="en-US" sz="1400" baseline="-25000" dirty="0"/>
              <a:t>0</a:t>
            </a:r>
            <a:r>
              <a:rPr lang="en-US" sz="1400" dirty="0"/>
              <a:t> is relatively far from the potential GDP line, so it can represent an economy in recession, well below the full employment level of GDP. In contrast, the level of output Y</a:t>
            </a:r>
            <a:r>
              <a:rPr lang="en-US" sz="1400" baseline="-25000" dirty="0"/>
              <a:t>1</a:t>
            </a:r>
            <a:r>
              <a:rPr lang="en-US" sz="1400" dirty="0"/>
              <a:t> at the equilibrium E</a:t>
            </a:r>
            <a:r>
              <a:rPr lang="en-US" sz="1400" baseline="-25000" dirty="0"/>
              <a:t>1</a:t>
            </a:r>
            <a:r>
              <a:rPr lang="en-US" sz="1400" dirty="0"/>
              <a:t> is relatively close to potential GDP, and so it would represent an economy with a lower unemployment rate.</a:t>
            </a:r>
          </a:p>
        </p:txBody>
      </p:sp>
    </p:spTree>
    <p:extLst>
      <p:ext uri="{BB962C8B-B14F-4D97-AF65-F5344CB8AC3E}">
        <p14:creationId xmlns:p14="http://schemas.microsoft.com/office/powerpoint/2010/main" val="4087898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10.10</a:t>
            </a:r>
          </a:p>
        </p:txBody>
      </p:sp>
      <p:pic>
        <p:nvPicPr>
          <p:cNvPr id="2" name="Picture Placeholder 1" descr="The two graphs show how a shift in aggregate demand or supply can cause inflationary pressure. The graph on the left shows two aggregate demand curves to represent a shift to the right. The graph on the right shows two aggregate supply curves to represent a shift to the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2464" r="-12464"/>
          <a:stretch>
            <a:fillRect/>
          </a:stretch>
        </p:blipFill>
        <p:spPr/>
      </p:pic>
      <p:sp>
        <p:nvSpPr>
          <p:cNvPr id="7" name="Text Placeholder 6"/>
          <p:cNvSpPr>
            <a:spLocks noGrp="1"/>
          </p:cNvSpPr>
          <p:nvPr>
            <p:ph type="body" sz="quarter" idx="14"/>
          </p:nvPr>
        </p:nvSpPr>
        <p:spPr/>
        <p:txBody>
          <a:bodyPr>
            <a:noAutofit/>
          </a:bodyPr>
          <a:lstStyle/>
          <a:p>
            <a:r>
              <a:rPr lang="en-US" sz="1300" b="1" dirty="0">
                <a:solidFill>
                  <a:srgbClr val="6CB255"/>
                </a:solidFill>
              </a:rPr>
              <a:t>Sources of Inflationary Pressure in the AD/AS Model</a:t>
            </a:r>
          </a:p>
          <a:p>
            <a:pPr marL="228600" indent="-228600">
              <a:buAutoNum type="alphaLcParenBoth"/>
            </a:pPr>
            <a:r>
              <a:rPr lang="en-US" sz="1300" dirty="0"/>
              <a:t> A shift in AD, from AD</a:t>
            </a:r>
            <a:r>
              <a:rPr lang="en-US" sz="1300" baseline="-25000" dirty="0"/>
              <a:t>0</a:t>
            </a:r>
            <a:r>
              <a:rPr lang="en-US" sz="1300" dirty="0"/>
              <a:t> to AD</a:t>
            </a:r>
            <a:r>
              <a:rPr lang="en-US" sz="1300" baseline="-25000" dirty="0"/>
              <a:t>1</a:t>
            </a:r>
            <a:r>
              <a:rPr lang="en-US" sz="1300" dirty="0"/>
              <a:t>, when it happens in the area of the SRAS curve that is near potential GDP, will lead to a higher price level and to pressure for a higher price level and inflation. The new equilibrium (E</a:t>
            </a:r>
            <a:r>
              <a:rPr lang="en-US" sz="1300" baseline="-25000" dirty="0"/>
              <a:t>1</a:t>
            </a:r>
            <a:r>
              <a:rPr lang="en-US" sz="1300" dirty="0"/>
              <a:t>) is at a higher price level (P</a:t>
            </a:r>
            <a:r>
              <a:rPr lang="en-US" sz="1300" baseline="-25000" dirty="0"/>
              <a:t>1</a:t>
            </a:r>
            <a:r>
              <a:rPr lang="en-US" sz="1300" dirty="0"/>
              <a:t>) than the original equilibrium.</a:t>
            </a:r>
          </a:p>
          <a:p>
            <a:pPr marL="228600" indent="-228600">
              <a:buAutoNum type="alphaLcParenBoth"/>
            </a:pPr>
            <a:r>
              <a:rPr lang="en-US" sz="1300" dirty="0"/>
              <a:t> A shift in AS, from SRAS</a:t>
            </a:r>
            <a:r>
              <a:rPr lang="en-US" sz="1300" baseline="-25000" dirty="0"/>
              <a:t>0</a:t>
            </a:r>
            <a:r>
              <a:rPr lang="en-US" sz="1300" dirty="0"/>
              <a:t> to SRAS</a:t>
            </a:r>
            <a:r>
              <a:rPr lang="en-US" sz="1300" baseline="-25000" dirty="0"/>
              <a:t>1</a:t>
            </a:r>
            <a:r>
              <a:rPr lang="en-US" sz="1300" dirty="0"/>
              <a:t>, will lead to a lower real GDP and to pressure for a higher price level and inflation. The new equilibrium (E</a:t>
            </a:r>
            <a:r>
              <a:rPr lang="en-US" sz="1300" baseline="-25000" dirty="0"/>
              <a:t>1</a:t>
            </a:r>
            <a:r>
              <a:rPr lang="en-US" sz="1300" dirty="0"/>
              <a:t>) is at a higher price level (P</a:t>
            </a:r>
            <a:r>
              <a:rPr lang="en-US" sz="1300" baseline="-25000" dirty="0"/>
              <a:t>1</a:t>
            </a:r>
            <a:r>
              <a:rPr lang="en-US" sz="1300" dirty="0"/>
              <a:t>), while the original equilibrium (E</a:t>
            </a:r>
            <a:r>
              <a:rPr lang="en-US" sz="1300" baseline="-25000" dirty="0"/>
              <a:t>0</a:t>
            </a:r>
            <a:r>
              <a:rPr lang="en-US" sz="1300" dirty="0"/>
              <a:t>) is at the lower price level (P</a:t>
            </a:r>
            <a:r>
              <a:rPr lang="en-US" sz="1300" baseline="-25000" dirty="0"/>
              <a:t>0</a:t>
            </a:r>
            <a:r>
              <a:rPr lang="en-US" sz="1300" dirty="0"/>
              <a:t>).</a:t>
            </a:r>
          </a:p>
        </p:txBody>
      </p:sp>
    </p:spTree>
    <p:extLst>
      <p:ext uri="{BB962C8B-B14F-4D97-AF65-F5344CB8AC3E}">
        <p14:creationId xmlns:p14="http://schemas.microsoft.com/office/powerpoint/2010/main" val="3719929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10.11</a:t>
            </a:r>
          </a:p>
        </p:txBody>
      </p:sp>
      <p:pic>
        <p:nvPicPr>
          <p:cNvPr id="2" name="Picture Placeholder 1" descr="The graph shows three aggregate demand curves to represent different zones: the Keynesian zone, intermediate zone, and neoclassical zone. The Keynesian is furthest to the left as well as the lowest; the intermediate zone is the center of the three curves; the neoclassical zone is the furthest to the right as well as the highes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5804" r="-25804"/>
          <a:stretch>
            <a:fillRect/>
          </a:stretch>
        </p:blipFill>
        <p:spPr>
          <a:xfrm>
            <a:off x="457199" y="941725"/>
            <a:ext cx="8062913" cy="3500071"/>
          </a:xfrm>
        </p:spPr>
      </p:pic>
      <p:sp>
        <p:nvSpPr>
          <p:cNvPr id="7" name="Text Placeholder 6"/>
          <p:cNvSpPr>
            <a:spLocks noGrp="1"/>
          </p:cNvSpPr>
          <p:nvPr>
            <p:ph type="body" sz="quarter" idx="14"/>
          </p:nvPr>
        </p:nvSpPr>
        <p:spPr>
          <a:xfrm>
            <a:off x="457200" y="4576704"/>
            <a:ext cx="8062912" cy="1166382"/>
          </a:xfrm>
        </p:spPr>
        <p:txBody>
          <a:bodyPr>
            <a:noAutofit/>
          </a:bodyPr>
          <a:lstStyle/>
          <a:p>
            <a:r>
              <a:rPr lang="en-US" sz="1300" b="1" dirty="0">
                <a:solidFill>
                  <a:srgbClr val="6CB255"/>
                </a:solidFill>
              </a:rPr>
              <a:t>Keynes, Neoclassical, and Intermediate Zones in the Aggregate Supply Curve</a:t>
            </a:r>
          </a:p>
          <a:p>
            <a:r>
              <a:rPr lang="en-US" sz="1300" dirty="0"/>
              <a:t>Near the equilibrium Ek, in the Keynesian zone at the far left of the SRAS curve, small shifts in AD, either to the right or the left, will affect the output level Yk, but will not much affect the price level. In the Keynesian zone, AD largely determines the quantity of output. Near the equilibrium En, in the neoclassical zone at the far right of the SRAS curve, small shifts in AD, either to the right or the left, will have relatively little effect on the output level Yn, but instead will have a greater effect on the price level. In the neoclassical zone, the near-vertical SRAS curve close to the level of potential GDP largely determines the quantity of output. In the intermediate zone around equilibrium Ei, movement in AD to the right will increase both the output level and the price level, while a movement in AD to the left would decrease both the output level and the price level.</a:t>
            </a:r>
          </a:p>
        </p:txBody>
      </p:sp>
    </p:spTree>
    <p:extLst>
      <p:ext uri="{BB962C8B-B14F-4D97-AF65-F5344CB8AC3E}">
        <p14:creationId xmlns:p14="http://schemas.microsoft.com/office/powerpoint/2010/main" val="4280208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1094819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872350" y="1383508"/>
            <a:ext cx="7315200" cy="1107996"/>
          </a:xfrm>
          <a:prstGeom prst="rect">
            <a:avLst/>
          </a:prstGeom>
        </p:spPr>
        <p:txBody>
          <a:bodyPr wrap="square">
            <a:spAutoFit/>
          </a:bodyPr>
          <a:lstStyle/>
          <a:p>
            <a:pPr algn="ctr"/>
            <a:r>
              <a:rPr lang="en-US" sz="2400" b="1" dirty="0">
                <a:solidFill>
                  <a:srgbClr val="212F62"/>
                </a:solidFill>
              </a:rPr>
              <a:t>Chapter 10 </a:t>
            </a:r>
            <a:r>
              <a:rPr lang="en-US" sz="2400" b="1" dirty="0">
                <a:solidFill>
                  <a:srgbClr val="212F62"/>
                </a:solidFill>
                <a:ea typeface="Arial"/>
                <a:cs typeface="Arial"/>
              </a:rPr>
              <a:t>The Aggregate Demand/Aggregate Supply Model</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3736732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10.1</a:t>
            </a:r>
          </a:p>
        </p:txBody>
      </p:sp>
      <p:pic>
        <p:nvPicPr>
          <p:cNvPr id="2" name="Picture Placeholder 1" descr="This photograph shows a new house under construct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6599" r="-16599"/>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New Home Construction</a:t>
            </a:r>
          </a:p>
          <a:p>
            <a:r>
              <a:rPr lang="en-US" sz="1600" dirty="0"/>
              <a:t>At the peak of the housing bubble, many people across the country were able to secure the loans necessary to build new houses. (modification of work by Tim Pierce/Flickr Creative Commons)</a:t>
            </a:r>
          </a:p>
        </p:txBody>
      </p:sp>
    </p:spTree>
    <p:extLst>
      <p:ext uri="{BB962C8B-B14F-4D97-AF65-F5344CB8AC3E}">
        <p14:creationId xmlns:p14="http://schemas.microsoft.com/office/powerpoint/2010/main" val="364349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10.2</a:t>
            </a:r>
          </a:p>
        </p:txBody>
      </p:sp>
      <p:pic>
        <p:nvPicPr>
          <p:cNvPr id="2" name="Picture Placeholder 1" descr="The figure shows that single family house sales were highest in 2005 (to over 12,000 thousand) before plummeting drastically. In 2014, housing sales were over 400 thousan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034" r="-23034"/>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New Single Family Houses Sold</a:t>
            </a:r>
          </a:p>
          <a:p>
            <a:r>
              <a:rPr lang="en-US" sz="1600" dirty="0"/>
              <a:t>From the early 1990s up through 2005, the number of new single family houses sold rose steadily. In 2006, the number dropped dramatically and this dramatic decline continued through 2011. By 2014, the number of new houses sold had begun to climb back up, but the levels are still lower than those of 1990 (U.S. Census Bureau, </a:t>
            </a:r>
            <a:r>
              <a:rPr lang="en-US" sz="1600" dirty="0" err="1"/>
              <a:t>n.d.</a:t>
            </a:r>
            <a:r>
              <a:rPr lang="en-US" sz="1600" dirty="0"/>
              <a:t>).</a:t>
            </a:r>
          </a:p>
        </p:txBody>
      </p:sp>
    </p:spTree>
    <p:extLst>
      <p:ext uri="{BB962C8B-B14F-4D97-AF65-F5344CB8AC3E}">
        <p14:creationId xmlns:p14="http://schemas.microsoft.com/office/powerpoint/2010/main" val="3263523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10.3</a:t>
            </a:r>
          </a:p>
        </p:txBody>
      </p:sp>
      <p:pic>
        <p:nvPicPr>
          <p:cNvPr id="2" name="Picture Placeholder 1" descr="The graph shows an upward sloping aggregate supply curve. The slope is gradual between 6,500 and 9,000 before become steeper, especially between 9,500 and 9,90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5565" r="-15565"/>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Aggregate Supply Curve</a:t>
            </a:r>
          </a:p>
          <a:p>
            <a:r>
              <a:rPr lang="en-US" sz="1600" dirty="0"/>
              <a:t>AS slopes up, because as the price level for outputs rises, with the price of inputs remaining fixed, firms have an incentive to produce more and to earn higher profits. The potential GDP line shows the maximum that the economy can produce with full employment of workers and physical capital.</a:t>
            </a:r>
          </a:p>
        </p:txBody>
      </p:sp>
    </p:spTree>
    <p:extLst>
      <p:ext uri="{BB962C8B-B14F-4D97-AF65-F5344CB8AC3E}">
        <p14:creationId xmlns:p14="http://schemas.microsoft.com/office/powerpoint/2010/main" val="2411216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10.4</a:t>
            </a:r>
          </a:p>
        </p:txBody>
      </p:sp>
      <p:pic>
        <p:nvPicPr>
          <p:cNvPr id="2" name="Picture Placeholder 1" descr="The graph shows a downward sloping aggregate demand curv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4581" r="-14581"/>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The Aggregate Demand Curve</a:t>
            </a:r>
          </a:p>
          <a:p>
            <a:r>
              <a:rPr lang="en-US" sz="1600" dirty="0"/>
              <a:t>AD slopes down, showing that, as the price level rises, the amount of total spending on domestic goods and services declines.</a:t>
            </a:r>
          </a:p>
        </p:txBody>
      </p:sp>
    </p:spTree>
    <p:extLst>
      <p:ext uri="{BB962C8B-B14F-4D97-AF65-F5344CB8AC3E}">
        <p14:creationId xmlns:p14="http://schemas.microsoft.com/office/powerpoint/2010/main" val="278041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10.5</a:t>
            </a:r>
          </a:p>
        </p:txBody>
      </p:sp>
      <p:pic>
        <p:nvPicPr>
          <p:cNvPr id="2" name="Picture Placeholder 1" descr="The figure shows a downward sloping aggregate demand line intersecting with an aggregate supply curve at approximately (680, 13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488" r="-39488"/>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The AD/AS Curves</a:t>
            </a:r>
          </a:p>
          <a:p>
            <a:r>
              <a:rPr lang="en-US" sz="1600" dirty="0"/>
              <a:t>AD and AS curves created from the data in </a:t>
            </a:r>
            <a:r>
              <a:rPr lang="en-US" sz="1600" b="1" dirty="0">
                <a:solidFill>
                  <a:srgbClr val="6CB255"/>
                </a:solidFill>
              </a:rPr>
              <a:t>Table 10.1</a:t>
            </a:r>
            <a:r>
              <a:rPr lang="en-US" sz="1600" dirty="0"/>
              <a:t>.</a:t>
            </a:r>
            <a:endParaRPr lang="en-US" sz="1600" b="1" dirty="0">
              <a:solidFill>
                <a:srgbClr val="6CB255"/>
              </a:solidFill>
            </a:endParaRPr>
          </a:p>
        </p:txBody>
      </p:sp>
    </p:spTree>
    <p:extLst>
      <p:ext uri="{BB962C8B-B14F-4D97-AF65-F5344CB8AC3E}">
        <p14:creationId xmlns:p14="http://schemas.microsoft.com/office/powerpoint/2010/main" val="290729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10.6</a:t>
            </a:r>
          </a:p>
        </p:txBody>
      </p:sp>
      <p:pic>
        <p:nvPicPr>
          <p:cNvPr id="2" name="Picture Placeholder 1" descr="The graph shows a downward sloping aggregate demand curve that intersects with an upward sloping aggregate supply curve at the point (8,800, 9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4384" r="-14384"/>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Aggregate Supply and Aggregate Demand</a:t>
            </a:r>
          </a:p>
          <a:p>
            <a:r>
              <a:rPr lang="en-US" sz="1600" dirty="0"/>
              <a:t>The equilibrium, where AS equals AD, occurs at a price level of 90 and an output level of $8,800.</a:t>
            </a:r>
          </a:p>
        </p:txBody>
      </p:sp>
    </p:spTree>
    <p:extLst>
      <p:ext uri="{BB962C8B-B14F-4D97-AF65-F5344CB8AC3E}">
        <p14:creationId xmlns:p14="http://schemas.microsoft.com/office/powerpoint/2010/main" val="2051187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10.7</a:t>
            </a:r>
          </a:p>
        </p:txBody>
      </p:sp>
      <p:sp>
        <p:nvSpPr>
          <p:cNvPr id="7" name="Text Placeholder 6"/>
          <p:cNvSpPr>
            <a:spLocks noGrp="1"/>
          </p:cNvSpPr>
          <p:nvPr>
            <p:ph type="body" sz="quarter" idx="14"/>
          </p:nvPr>
        </p:nvSpPr>
        <p:spPr>
          <a:xfrm>
            <a:off x="457200" y="4754858"/>
            <a:ext cx="8062912" cy="1166382"/>
          </a:xfrm>
        </p:spPr>
        <p:txBody>
          <a:bodyPr>
            <a:noAutofit/>
          </a:bodyPr>
          <a:lstStyle/>
          <a:p>
            <a:r>
              <a:rPr lang="en-US" sz="1250" b="1" dirty="0">
                <a:solidFill>
                  <a:srgbClr val="6CB255"/>
                </a:solidFill>
              </a:rPr>
              <a:t>Shifts in Aggregate Supply</a:t>
            </a:r>
          </a:p>
          <a:p>
            <a:pPr marL="342900" indent="-342900">
              <a:buAutoNum type="alphaLcParenBoth"/>
            </a:pPr>
            <a:r>
              <a:rPr lang="en-US" sz="1250" dirty="0"/>
              <a:t>The rise in productivity causes the SRAS curve to shift to the right. The original equilibrium E</a:t>
            </a:r>
            <a:r>
              <a:rPr lang="en-US" sz="1250" baseline="-25000" dirty="0"/>
              <a:t>0</a:t>
            </a:r>
            <a:r>
              <a:rPr lang="en-US" sz="1250" dirty="0"/>
              <a:t> is at the intersection of AD and SRAS</a:t>
            </a:r>
            <a:r>
              <a:rPr lang="en-US" sz="1250" baseline="-25000" dirty="0"/>
              <a:t>0</a:t>
            </a:r>
            <a:r>
              <a:rPr lang="en-US" sz="1250" dirty="0"/>
              <a:t>. When SRAS shifts right, then the new equilibrium E</a:t>
            </a:r>
            <a:r>
              <a:rPr lang="en-US" sz="1250" baseline="-25000" dirty="0"/>
              <a:t>1</a:t>
            </a:r>
            <a:r>
              <a:rPr lang="en-US" sz="1250" dirty="0"/>
              <a:t> is at the intersection of AD and SRAS</a:t>
            </a:r>
            <a:r>
              <a:rPr lang="en-US" sz="1250" baseline="-25000" dirty="0"/>
              <a:t>1</a:t>
            </a:r>
            <a:r>
              <a:rPr lang="en-US" sz="1250" dirty="0"/>
              <a:t>, and then yet another equilibrium, E</a:t>
            </a:r>
            <a:r>
              <a:rPr lang="en-US" sz="1250" baseline="-25000" dirty="0"/>
              <a:t>2</a:t>
            </a:r>
            <a:r>
              <a:rPr lang="en-US" sz="1250" dirty="0"/>
              <a:t>, is at the intersection of AD and SRAS</a:t>
            </a:r>
            <a:r>
              <a:rPr lang="en-US" sz="1250" baseline="-25000" dirty="0"/>
              <a:t>2</a:t>
            </a:r>
            <a:r>
              <a:rPr lang="en-US" sz="1250" dirty="0"/>
              <a:t>. Shifts in SRAS to the right, led to a greater level of output and to downward pressure on the price level.</a:t>
            </a:r>
          </a:p>
          <a:p>
            <a:pPr marL="342900" indent="-342900">
              <a:buAutoNum type="alphaLcParenBoth"/>
            </a:pPr>
            <a:r>
              <a:rPr lang="en-US" sz="1250" dirty="0"/>
              <a:t>A higher price for inputs means that at any given price level for outputs, a lower quantity will be produced so AS will shift to the left from SRAS</a:t>
            </a:r>
            <a:r>
              <a:rPr lang="en-US" sz="1250" baseline="-25000" dirty="0"/>
              <a:t>0</a:t>
            </a:r>
            <a:r>
              <a:rPr lang="en-US" sz="1250" dirty="0"/>
              <a:t> to AS</a:t>
            </a:r>
            <a:r>
              <a:rPr lang="en-US" sz="1250" baseline="-25000" dirty="0"/>
              <a:t>1</a:t>
            </a:r>
            <a:r>
              <a:rPr lang="en-US" sz="1250" dirty="0"/>
              <a:t>. The new equilibrium, E</a:t>
            </a:r>
            <a:r>
              <a:rPr lang="en-US" sz="1250" baseline="-25000" dirty="0"/>
              <a:t>1</a:t>
            </a:r>
            <a:r>
              <a:rPr lang="en-US" sz="1250" dirty="0"/>
              <a:t>, has a reduced quantity of output and a higher price level than the original equilibrium (E</a:t>
            </a:r>
            <a:r>
              <a:rPr lang="en-US" sz="1250" baseline="-25000" dirty="0"/>
              <a:t>0</a:t>
            </a:r>
            <a:r>
              <a:rPr lang="en-US" sz="1250" dirty="0"/>
              <a:t>).</a:t>
            </a:r>
          </a:p>
        </p:txBody>
      </p:sp>
      <p:pic>
        <p:nvPicPr>
          <p:cNvPr id="4" name="Picture Placeholder 3" descr="The two graphs show how aggregate supply can shift and how these shifts affect points of equilibrium. The graph on the left shows how productivity increases will shift aggregate supply to the right. The graph on the right shows how higher prices for key inputs will shift aggregate supply to the lef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3793" r="-13793"/>
          <a:stretch>
            <a:fillRect/>
          </a:stretch>
        </p:blipFill>
        <p:spPr>
          <a:xfrm>
            <a:off x="457199" y="1033262"/>
            <a:ext cx="8062913" cy="3500071"/>
          </a:xfrm>
        </p:spPr>
      </p:pic>
    </p:spTree>
    <p:extLst>
      <p:ext uri="{BB962C8B-B14F-4D97-AF65-F5344CB8AC3E}">
        <p14:creationId xmlns:p14="http://schemas.microsoft.com/office/powerpoint/2010/main" val="717472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366</TotalTime>
  <Words>1226</Words>
  <Application>Microsoft Office PowerPoint</Application>
  <PresentationFormat>On-screen Show (4:3)</PresentationFormat>
  <Paragraphs>52</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 Black</vt:lpstr>
      <vt:lpstr>Calibri</vt:lpstr>
      <vt:lpstr>Prompt</vt:lpstr>
      <vt:lpstr>Essential</vt:lpstr>
      <vt:lpstr>PowerPoint Presentation</vt:lpstr>
      <vt:lpstr>PowerPoint Presentation</vt:lpstr>
      <vt:lpstr>Figure 10.1</vt:lpstr>
      <vt:lpstr>Figure 10.2</vt:lpstr>
      <vt:lpstr>Figure 10.3</vt:lpstr>
      <vt:lpstr>Figure 10.4</vt:lpstr>
      <vt:lpstr>Figure 10.5</vt:lpstr>
      <vt:lpstr>Figure 10.6</vt:lpstr>
      <vt:lpstr>Figure 10.7</vt:lpstr>
      <vt:lpstr>Figure 10.8</vt:lpstr>
      <vt:lpstr>Figure 10.9</vt:lpstr>
      <vt:lpstr>Figure 10.10</vt:lpstr>
      <vt:lpstr>Figure 10.11</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66</cp:revision>
  <dcterms:created xsi:type="dcterms:W3CDTF">2012-06-04T02:13:36Z</dcterms:created>
  <dcterms:modified xsi:type="dcterms:W3CDTF">2018-02-23T22:36:22Z</dcterms:modified>
</cp:coreProperties>
</file>