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5"/>
  </p:notesMasterIdLst>
  <p:handoutMasterIdLst>
    <p:handoutMasterId r:id="rId56"/>
  </p:handoutMasterIdLst>
  <p:sldIdLst>
    <p:sldId id="256" r:id="rId2"/>
    <p:sldId id="260" r:id="rId3"/>
    <p:sldId id="330" r:id="rId4"/>
    <p:sldId id="341" r:id="rId5"/>
    <p:sldId id="315" r:id="rId6"/>
    <p:sldId id="342" r:id="rId7"/>
    <p:sldId id="293" r:id="rId8"/>
    <p:sldId id="356" r:id="rId9"/>
    <p:sldId id="358" r:id="rId10"/>
    <p:sldId id="354" r:id="rId11"/>
    <p:sldId id="299" r:id="rId12"/>
    <p:sldId id="261" r:id="rId13"/>
    <p:sldId id="270" r:id="rId14"/>
    <p:sldId id="275" r:id="rId15"/>
    <p:sldId id="271" r:id="rId16"/>
    <p:sldId id="277" r:id="rId17"/>
    <p:sldId id="284" r:id="rId18"/>
    <p:sldId id="316" r:id="rId19"/>
    <p:sldId id="278" r:id="rId20"/>
    <p:sldId id="377" r:id="rId21"/>
    <p:sldId id="280" r:id="rId22"/>
    <p:sldId id="366" r:id="rId23"/>
    <p:sldId id="347" r:id="rId24"/>
    <p:sldId id="367" r:id="rId25"/>
    <p:sldId id="311" r:id="rId26"/>
    <p:sldId id="371" r:id="rId27"/>
    <p:sldId id="372" r:id="rId28"/>
    <p:sldId id="373" r:id="rId29"/>
    <p:sldId id="374" r:id="rId30"/>
    <p:sldId id="375" r:id="rId31"/>
    <p:sldId id="368" r:id="rId32"/>
    <p:sldId id="369" r:id="rId33"/>
    <p:sldId id="370" r:id="rId34"/>
    <p:sldId id="376" r:id="rId35"/>
    <p:sldId id="349" r:id="rId36"/>
    <p:sldId id="322" r:id="rId37"/>
    <p:sldId id="323" r:id="rId38"/>
    <p:sldId id="324" r:id="rId39"/>
    <p:sldId id="325" r:id="rId40"/>
    <p:sldId id="259" r:id="rId41"/>
    <p:sldId id="310" r:id="rId42"/>
    <p:sldId id="291" r:id="rId43"/>
    <p:sldId id="307" r:id="rId44"/>
    <p:sldId id="333" r:id="rId45"/>
    <p:sldId id="279" r:id="rId46"/>
    <p:sldId id="331" r:id="rId47"/>
    <p:sldId id="350" r:id="rId48"/>
    <p:sldId id="286" r:id="rId49"/>
    <p:sldId id="287" r:id="rId50"/>
    <p:sldId id="289" r:id="rId51"/>
    <p:sldId id="328" r:id="rId52"/>
    <p:sldId id="309" r:id="rId53"/>
    <p:sldId id="313" r:id="rId54"/>
  </p:sldIdLst>
  <p:sldSz cx="9144000" cy="6858000" type="screen4x3"/>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20" userDrawn="1">
          <p15:clr>
            <a:srgbClr val="A4A3A4"/>
          </p15:clr>
        </p15:guide>
        <p15:guide id="2" pos="5759">
          <p15:clr>
            <a:srgbClr val="A4A3A4"/>
          </p15:clr>
        </p15:guide>
        <p15:guide id="3">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4"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rin Midgley" initials="EM" lastIdx="1" clrIdx="0">
    <p:extLst/>
  </p:cmAuthor>
  <p:cmAuthor id="2" name="Debbie Ritenour" initials="" lastIdx="7" clrIdx="1"/>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9" clrMode="gray"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202"/>
    <a:srgbClr val="B90041"/>
    <a:srgbClr val="AD003C"/>
    <a:srgbClr val="FFAB1A"/>
    <a:srgbClr val="FEFFBB"/>
    <a:srgbClr val="FAFAFA"/>
    <a:srgbClr val="BDE4BB"/>
    <a:srgbClr val="FFF898"/>
    <a:srgbClr val="CCFF66"/>
    <a:srgbClr val="D4FF1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1335" autoAdjust="0"/>
    <p:restoredTop sz="44756" autoAdjust="0"/>
  </p:normalViewPr>
  <p:slideViewPr>
    <p:cSldViewPr snapToGrid="0" snapToObjects="1" showGuides="1">
      <p:cViewPr varScale="1">
        <p:scale>
          <a:sx n="47" d="100"/>
          <a:sy n="47" d="100"/>
        </p:scale>
        <p:origin x="1332" y="42"/>
      </p:cViewPr>
      <p:guideLst>
        <p:guide orient="horz" pos="4320"/>
        <p:guide pos="5759"/>
        <p:guide/>
      </p:guideLst>
    </p:cSldViewPr>
  </p:slideViewPr>
  <p:notesTextViewPr>
    <p:cViewPr>
      <p:scale>
        <a:sx n="125" d="100"/>
        <a:sy n="125" d="100"/>
      </p:scale>
      <p:origin x="0" y="0"/>
    </p:cViewPr>
  </p:notesTextViewPr>
  <p:sorterViewPr>
    <p:cViewPr varScale="1">
      <p:scale>
        <a:sx n="1" d="1"/>
        <a:sy n="1" d="1"/>
      </p:scale>
      <p:origin x="0" y="0"/>
    </p:cViewPr>
  </p:sorterViewPr>
  <p:notesViewPr>
    <p:cSldViewPr snapToGrid="0" snapToObjects="1">
      <p:cViewPr varScale="1">
        <p:scale>
          <a:sx n="88" d="100"/>
          <a:sy n="88" d="100"/>
        </p:scale>
        <p:origin x="3822" y="10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commentAuthors" Target="commentAuthors.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Cases Opened</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FY 2012-13</c:v>
                </c:pt>
                <c:pt idx="1">
                  <c:v>FY 2013-14</c:v>
                </c:pt>
                <c:pt idx="2">
                  <c:v>FY 2014-15</c:v>
                </c:pt>
                <c:pt idx="3">
                  <c:v>FY 2015-16</c:v>
                </c:pt>
                <c:pt idx="4">
                  <c:v>FY 2016-17</c:v>
                </c:pt>
              </c:strCache>
            </c:strRef>
          </c:cat>
          <c:val>
            <c:numRef>
              <c:f>Sheet1!$B$2:$B$6</c:f>
              <c:numCache>
                <c:formatCode>General</c:formatCode>
                <c:ptCount val="5"/>
                <c:pt idx="0">
                  <c:v>163</c:v>
                </c:pt>
                <c:pt idx="1">
                  <c:v>179</c:v>
                </c:pt>
                <c:pt idx="2">
                  <c:v>188</c:v>
                </c:pt>
                <c:pt idx="3">
                  <c:v>222</c:v>
                </c:pt>
                <c:pt idx="4">
                  <c:v>302</c:v>
                </c:pt>
              </c:numCache>
            </c:numRef>
          </c:val>
          <c:extLst>
            <c:ext xmlns:c16="http://schemas.microsoft.com/office/drawing/2014/chart" uri="{C3380CC4-5D6E-409C-BE32-E72D297353CC}">
              <c16:uniqueId val="{00000000-B6BC-49E9-BF55-36716E412F34}"/>
            </c:ext>
          </c:extLst>
        </c:ser>
        <c:dLbls>
          <c:dLblPos val="outEnd"/>
          <c:showLegendKey val="0"/>
          <c:showVal val="1"/>
          <c:showCatName val="0"/>
          <c:showSerName val="0"/>
          <c:showPercent val="0"/>
          <c:showBubbleSize val="0"/>
        </c:dLbls>
        <c:gapWidth val="219"/>
        <c:overlap val="-27"/>
        <c:axId val="-2122692344"/>
        <c:axId val="-2122682664"/>
      </c:barChart>
      <c:catAx>
        <c:axId val="-2122692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22682664"/>
        <c:crosses val="autoZero"/>
        <c:auto val="1"/>
        <c:lblAlgn val="ctr"/>
        <c:lblOffset val="100"/>
        <c:noMultiLvlLbl val="0"/>
      </c:catAx>
      <c:valAx>
        <c:axId val="-2122682664"/>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2269234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D6091AF-0C46-164A-88E7-2D4F44097BC1}" type="doc">
      <dgm:prSet loTypeId="urn:microsoft.com/office/officeart/2008/layout/RadialCluster" loCatId="" qsTypeId="urn:microsoft.com/office/officeart/2005/8/quickstyle/simple4" qsCatId="simple" csTypeId="urn:microsoft.com/office/officeart/2005/8/colors/accent1_2" csCatId="accent1" phldr="1"/>
      <dgm:spPr/>
      <dgm:t>
        <a:bodyPr/>
        <a:lstStyle/>
        <a:p>
          <a:endParaRPr lang="en-US"/>
        </a:p>
      </dgm:t>
    </dgm:pt>
    <dgm:pt modelId="{10E5255B-2343-E848-B0BF-7B2B43462299}">
      <dgm:prSet phldrT="[Text]" custT="1"/>
      <dgm:spPr>
        <a:solidFill>
          <a:srgbClr val="FF0000"/>
        </a:solidFill>
        <a:ln>
          <a:solidFill>
            <a:srgbClr val="000000"/>
          </a:solidFill>
        </a:ln>
      </dgm:spPr>
      <dgm:t>
        <a:bodyPr/>
        <a:lstStyle/>
        <a:p>
          <a:r>
            <a:rPr lang="en-US" sz="4400" b="1" dirty="0" smtClean="0">
              <a:solidFill>
                <a:srgbClr val="000000"/>
              </a:solidFill>
            </a:rPr>
            <a:t>STUDENTS</a:t>
          </a:r>
          <a:endParaRPr lang="en-US" sz="4400" b="1" dirty="0">
            <a:solidFill>
              <a:srgbClr val="000000"/>
            </a:solidFill>
          </a:endParaRPr>
        </a:p>
      </dgm:t>
    </dgm:pt>
    <dgm:pt modelId="{69AC60BE-9130-3142-B65C-F3F6E73291C6}" type="parTrans" cxnId="{EAF31D69-8C22-EA4F-8644-0DE98346A163}">
      <dgm:prSet/>
      <dgm:spPr/>
      <dgm:t>
        <a:bodyPr/>
        <a:lstStyle/>
        <a:p>
          <a:endParaRPr lang="en-US"/>
        </a:p>
      </dgm:t>
    </dgm:pt>
    <dgm:pt modelId="{F73BCCC2-E9CA-7143-8F27-87C52D79FC26}" type="sibTrans" cxnId="{EAF31D69-8C22-EA4F-8644-0DE98346A163}">
      <dgm:prSet/>
      <dgm:spPr/>
      <dgm:t>
        <a:bodyPr/>
        <a:lstStyle/>
        <a:p>
          <a:endParaRPr lang="en-US"/>
        </a:p>
      </dgm:t>
    </dgm:pt>
    <dgm:pt modelId="{9B7B5804-0FF3-994A-A7CC-D1486C6DDA99}">
      <dgm:prSet phldrT="[Text]" custT="1">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sz="3600" b="1" dirty="0" smtClean="0">
              <a:solidFill>
                <a:srgbClr val="000000"/>
              </a:solidFill>
            </a:rPr>
            <a:t>GROOMING</a:t>
          </a:r>
          <a:endParaRPr lang="en-US" sz="3600" b="1" dirty="0">
            <a:solidFill>
              <a:srgbClr val="000000"/>
            </a:solidFill>
          </a:endParaRPr>
        </a:p>
      </dgm:t>
    </dgm:pt>
    <dgm:pt modelId="{6A588B6C-FC33-8542-A404-69480EB0E81D}" type="parTrans" cxnId="{F96C2CD1-649E-424E-9C6F-D53F0B1144CA}">
      <dgm:prSet/>
      <dgm:spPr>
        <a:ln w="57150" cmpd="sng">
          <a:solidFill>
            <a:srgbClr val="000000"/>
          </a:solidFill>
        </a:ln>
      </dgm:spPr>
      <dgm:t>
        <a:bodyPr/>
        <a:lstStyle/>
        <a:p>
          <a:endParaRPr lang="en-US"/>
        </a:p>
      </dgm:t>
    </dgm:pt>
    <dgm:pt modelId="{0ED04DFE-C1B4-3947-AD1C-1799970EA035}" type="sibTrans" cxnId="{F96C2CD1-649E-424E-9C6F-D53F0B1144CA}">
      <dgm:prSet/>
      <dgm:spPr/>
      <dgm:t>
        <a:bodyPr/>
        <a:lstStyle/>
        <a:p>
          <a:endParaRPr lang="en-US"/>
        </a:p>
      </dgm:t>
    </dgm:pt>
    <dgm:pt modelId="{C98EA0B1-F9B9-5B45-9107-424447F62E75}">
      <dgm:prSet phldrT="[Text]" custT="1">
        <dgm:style>
          <a:lnRef idx="1">
            <a:schemeClr val="accent4"/>
          </a:lnRef>
          <a:fillRef idx="3">
            <a:schemeClr val="accent4"/>
          </a:fillRef>
          <a:effectRef idx="2">
            <a:schemeClr val="accent4"/>
          </a:effectRef>
          <a:fontRef idx="minor">
            <a:schemeClr val="lt1"/>
          </a:fontRef>
        </dgm:style>
      </dgm:prSet>
      <dgm:spPr/>
      <dgm:t>
        <a:bodyPr/>
        <a:lstStyle/>
        <a:p>
          <a:r>
            <a:rPr lang="en-US" sz="3200" b="1" dirty="0" smtClean="0">
              <a:solidFill>
                <a:srgbClr val="000000"/>
              </a:solidFill>
            </a:rPr>
            <a:t>Awareness</a:t>
          </a:r>
          <a:endParaRPr lang="en-US" sz="3200" b="1" dirty="0">
            <a:solidFill>
              <a:srgbClr val="000000"/>
            </a:solidFill>
          </a:endParaRPr>
        </a:p>
      </dgm:t>
    </dgm:pt>
    <dgm:pt modelId="{87D6A76B-F586-0640-A056-0137F4E464D9}" type="parTrans" cxnId="{AF1B28A8-E1AF-2A4D-9310-C400A8AB9C45}">
      <dgm:prSet/>
      <dgm:spPr>
        <a:ln w="57150" cmpd="sng">
          <a:solidFill>
            <a:schemeClr val="tx1"/>
          </a:solidFill>
        </a:ln>
      </dgm:spPr>
      <dgm:t>
        <a:bodyPr/>
        <a:lstStyle/>
        <a:p>
          <a:endParaRPr lang="en-US"/>
        </a:p>
      </dgm:t>
    </dgm:pt>
    <dgm:pt modelId="{6D2BCEA2-B742-4949-96B2-145B4C867CE9}" type="sibTrans" cxnId="{AF1B28A8-E1AF-2A4D-9310-C400A8AB9C45}">
      <dgm:prSet/>
      <dgm:spPr/>
      <dgm:t>
        <a:bodyPr/>
        <a:lstStyle/>
        <a:p>
          <a:endParaRPr lang="en-US"/>
        </a:p>
      </dgm:t>
    </dgm:pt>
    <dgm:pt modelId="{B55AD0E5-ADAC-A049-89BE-483FD2A09E23}">
      <dgm:prSet phldrT="[Text]" custT="1">
        <dgm:style>
          <a:lnRef idx="1">
            <a:schemeClr val="accent5"/>
          </a:lnRef>
          <a:fillRef idx="3">
            <a:schemeClr val="accent5"/>
          </a:fillRef>
          <a:effectRef idx="2">
            <a:schemeClr val="accent5"/>
          </a:effectRef>
          <a:fontRef idx="minor">
            <a:schemeClr val="lt1"/>
          </a:fontRef>
        </dgm:style>
      </dgm:prSet>
      <dgm:spPr/>
      <dgm:t>
        <a:bodyPr/>
        <a:lstStyle/>
        <a:p>
          <a:r>
            <a:rPr lang="en-US" sz="3200" b="1" dirty="0" smtClean="0">
              <a:solidFill>
                <a:srgbClr val="000000"/>
              </a:solidFill>
            </a:rPr>
            <a:t>Social Media</a:t>
          </a:r>
          <a:endParaRPr lang="en-US" sz="3200" b="1" dirty="0">
            <a:solidFill>
              <a:srgbClr val="000000"/>
            </a:solidFill>
          </a:endParaRPr>
        </a:p>
      </dgm:t>
    </dgm:pt>
    <dgm:pt modelId="{4EE69A1F-39DB-AA41-AFD7-F2B1D86E2F93}" type="parTrans" cxnId="{38A3FB48-6E89-3440-B505-57AF9C14F665}">
      <dgm:prSet/>
      <dgm:spPr>
        <a:ln w="57150" cmpd="sng">
          <a:solidFill>
            <a:schemeClr val="tx1"/>
          </a:solidFill>
        </a:ln>
      </dgm:spPr>
      <dgm:t>
        <a:bodyPr/>
        <a:lstStyle/>
        <a:p>
          <a:endParaRPr lang="en-US"/>
        </a:p>
      </dgm:t>
    </dgm:pt>
    <dgm:pt modelId="{36924A0B-62CB-AC41-BE17-20C9633A1879}" type="sibTrans" cxnId="{38A3FB48-6E89-3440-B505-57AF9C14F665}">
      <dgm:prSet/>
      <dgm:spPr/>
      <dgm:t>
        <a:bodyPr/>
        <a:lstStyle/>
        <a:p>
          <a:endParaRPr lang="en-US"/>
        </a:p>
      </dgm:t>
    </dgm:pt>
    <dgm:pt modelId="{BF468508-A188-7043-AA02-33182133EDA0}" type="pres">
      <dgm:prSet presAssocID="{4D6091AF-0C46-164A-88E7-2D4F44097BC1}" presName="Name0" presStyleCnt="0">
        <dgm:presLayoutVars>
          <dgm:chMax val="1"/>
          <dgm:chPref val="1"/>
          <dgm:dir/>
          <dgm:animOne val="branch"/>
          <dgm:animLvl val="lvl"/>
        </dgm:presLayoutVars>
      </dgm:prSet>
      <dgm:spPr/>
      <dgm:t>
        <a:bodyPr/>
        <a:lstStyle/>
        <a:p>
          <a:endParaRPr lang="en-US"/>
        </a:p>
      </dgm:t>
    </dgm:pt>
    <dgm:pt modelId="{72F6C323-80FE-0840-A580-D349C96AB151}" type="pres">
      <dgm:prSet presAssocID="{10E5255B-2343-E848-B0BF-7B2B43462299}" presName="singleCycle" presStyleCnt="0"/>
      <dgm:spPr/>
    </dgm:pt>
    <dgm:pt modelId="{5CF84483-FBD2-6B4B-B4EE-3A4246A1B492}" type="pres">
      <dgm:prSet presAssocID="{10E5255B-2343-E848-B0BF-7B2B43462299}" presName="singleCenter" presStyleLbl="node1" presStyleIdx="0" presStyleCnt="4" custScaleX="253064" custScaleY="57071" custLinFactNeighborX="548" custLinFactNeighborY="-11668">
        <dgm:presLayoutVars>
          <dgm:chMax val="7"/>
          <dgm:chPref val="7"/>
        </dgm:presLayoutVars>
      </dgm:prSet>
      <dgm:spPr/>
      <dgm:t>
        <a:bodyPr/>
        <a:lstStyle/>
        <a:p>
          <a:endParaRPr lang="en-US"/>
        </a:p>
      </dgm:t>
    </dgm:pt>
    <dgm:pt modelId="{EA9378AC-DF64-F547-9521-F145147A9ECE}" type="pres">
      <dgm:prSet presAssocID="{6A588B6C-FC33-8542-A404-69480EB0E81D}" presName="Name56" presStyleLbl="parChTrans1D2" presStyleIdx="0" presStyleCnt="3"/>
      <dgm:spPr/>
      <dgm:t>
        <a:bodyPr/>
        <a:lstStyle/>
        <a:p>
          <a:endParaRPr lang="en-US"/>
        </a:p>
      </dgm:t>
    </dgm:pt>
    <dgm:pt modelId="{8D14DB70-A440-7A4E-8C56-7168363FEE65}" type="pres">
      <dgm:prSet presAssocID="{9B7B5804-0FF3-994A-A7CC-D1486C6DDA99}" presName="text0" presStyleLbl="node1" presStyleIdx="1" presStyleCnt="4" custScaleX="241945">
        <dgm:presLayoutVars>
          <dgm:bulletEnabled val="1"/>
        </dgm:presLayoutVars>
      </dgm:prSet>
      <dgm:spPr/>
      <dgm:t>
        <a:bodyPr/>
        <a:lstStyle/>
        <a:p>
          <a:endParaRPr lang="en-US"/>
        </a:p>
      </dgm:t>
    </dgm:pt>
    <dgm:pt modelId="{D60E66C2-6206-5147-9CE9-0E079AC1DA8F}" type="pres">
      <dgm:prSet presAssocID="{87D6A76B-F586-0640-A056-0137F4E464D9}" presName="Name56" presStyleLbl="parChTrans1D2" presStyleIdx="1" presStyleCnt="3"/>
      <dgm:spPr/>
      <dgm:t>
        <a:bodyPr/>
        <a:lstStyle/>
        <a:p>
          <a:endParaRPr lang="en-US"/>
        </a:p>
      </dgm:t>
    </dgm:pt>
    <dgm:pt modelId="{40DA32D5-E510-E34F-B4DE-7C49168757FC}" type="pres">
      <dgm:prSet presAssocID="{C98EA0B1-F9B9-5B45-9107-424447F62E75}" presName="text0" presStyleLbl="node1" presStyleIdx="2" presStyleCnt="4" custScaleX="207791" custRadScaleRad="129410" custRadScaleInc="-10273">
        <dgm:presLayoutVars>
          <dgm:bulletEnabled val="1"/>
        </dgm:presLayoutVars>
      </dgm:prSet>
      <dgm:spPr/>
      <dgm:t>
        <a:bodyPr/>
        <a:lstStyle/>
        <a:p>
          <a:endParaRPr lang="en-US"/>
        </a:p>
      </dgm:t>
    </dgm:pt>
    <dgm:pt modelId="{A7B7B723-67DA-574F-AC14-B92B81D5E081}" type="pres">
      <dgm:prSet presAssocID="{4EE69A1F-39DB-AA41-AFD7-F2B1D86E2F93}" presName="Name56" presStyleLbl="parChTrans1D2" presStyleIdx="2" presStyleCnt="3"/>
      <dgm:spPr/>
      <dgm:t>
        <a:bodyPr/>
        <a:lstStyle/>
        <a:p>
          <a:endParaRPr lang="en-US"/>
        </a:p>
      </dgm:t>
    </dgm:pt>
    <dgm:pt modelId="{BC648806-1F9B-654F-9009-C11604E50933}" type="pres">
      <dgm:prSet presAssocID="{B55AD0E5-ADAC-A049-89BE-483FD2A09E23}" presName="text0" presStyleLbl="node1" presStyleIdx="3" presStyleCnt="4" custScaleX="217074" custRadScaleRad="127817" custRadScaleInc="11620">
        <dgm:presLayoutVars>
          <dgm:bulletEnabled val="1"/>
        </dgm:presLayoutVars>
      </dgm:prSet>
      <dgm:spPr/>
      <dgm:t>
        <a:bodyPr/>
        <a:lstStyle/>
        <a:p>
          <a:endParaRPr lang="en-US"/>
        </a:p>
      </dgm:t>
    </dgm:pt>
  </dgm:ptLst>
  <dgm:cxnLst>
    <dgm:cxn modelId="{AF1B28A8-E1AF-2A4D-9310-C400A8AB9C45}" srcId="{10E5255B-2343-E848-B0BF-7B2B43462299}" destId="{C98EA0B1-F9B9-5B45-9107-424447F62E75}" srcOrd="1" destOrd="0" parTransId="{87D6A76B-F586-0640-A056-0137F4E464D9}" sibTransId="{6D2BCEA2-B742-4949-96B2-145B4C867CE9}"/>
    <dgm:cxn modelId="{E0524A6C-420E-E742-AB6C-7C338EC2161D}" type="presOf" srcId="{C98EA0B1-F9B9-5B45-9107-424447F62E75}" destId="{40DA32D5-E510-E34F-B4DE-7C49168757FC}" srcOrd="0" destOrd="0" presId="urn:microsoft.com/office/officeart/2008/layout/RadialCluster"/>
    <dgm:cxn modelId="{2251C500-1049-BC40-A15C-C76504A4D1D9}" type="presOf" srcId="{B55AD0E5-ADAC-A049-89BE-483FD2A09E23}" destId="{BC648806-1F9B-654F-9009-C11604E50933}" srcOrd="0" destOrd="0" presId="urn:microsoft.com/office/officeart/2008/layout/RadialCluster"/>
    <dgm:cxn modelId="{02B37C19-BBC9-DB4E-84C9-ACA5B3F57021}" type="presOf" srcId="{6A588B6C-FC33-8542-A404-69480EB0E81D}" destId="{EA9378AC-DF64-F547-9521-F145147A9ECE}" srcOrd="0" destOrd="0" presId="urn:microsoft.com/office/officeart/2008/layout/RadialCluster"/>
    <dgm:cxn modelId="{64E4CE5B-998B-7D49-8841-9FD44CD7B8F3}" type="presOf" srcId="{4D6091AF-0C46-164A-88E7-2D4F44097BC1}" destId="{BF468508-A188-7043-AA02-33182133EDA0}" srcOrd="0" destOrd="0" presId="urn:microsoft.com/office/officeart/2008/layout/RadialCluster"/>
    <dgm:cxn modelId="{F8E1D5E3-69AB-FB4E-8484-8CAF7154CECE}" type="presOf" srcId="{87D6A76B-F586-0640-A056-0137F4E464D9}" destId="{D60E66C2-6206-5147-9CE9-0E079AC1DA8F}" srcOrd="0" destOrd="0" presId="urn:microsoft.com/office/officeart/2008/layout/RadialCluster"/>
    <dgm:cxn modelId="{EAF31D69-8C22-EA4F-8644-0DE98346A163}" srcId="{4D6091AF-0C46-164A-88E7-2D4F44097BC1}" destId="{10E5255B-2343-E848-B0BF-7B2B43462299}" srcOrd="0" destOrd="0" parTransId="{69AC60BE-9130-3142-B65C-F3F6E73291C6}" sibTransId="{F73BCCC2-E9CA-7143-8F27-87C52D79FC26}"/>
    <dgm:cxn modelId="{F96C2CD1-649E-424E-9C6F-D53F0B1144CA}" srcId="{10E5255B-2343-E848-B0BF-7B2B43462299}" destId="{9B7B5804-0FF3-994A-A7CC-D1486C6DDA99}" srcOrd="0" destOrd="0" parTransId="{6A588B6C-FC33-8542-A404-69480EB0E81D}" sibTransId="{0ED04DFE-C1B4-3947-AD1C-1799970EA035}"/>
    <dgm:cxn modelId="{E5C421C8-5728-E842-A5FB-45BA2ED3EAEF}" type="presOf" srcId="{9B7B5804-0FF3-994A-A7CC-D1486C6DDA99}" destId="{8D14DB70-A440-7A4E-8C56-7168363FEE65}" srcOrd="0" destOrd="0" presId="urn:microsoft.com/office/officeart/2008/layout/RadialCluster"/>
    <dgm:cxn modelId="{38A3FB48-6E89-3440-B505-57AF9C14F665}" srcId="{10E5255B-2343-E848-B0BF-7B2B43462299}" destId="{B55AD0E5-ADAC-A049-89BE-483FD2A09E23}" srcOrd="2" destOrd="0" parTransId="{4EE69A1F-39DB-AA41-AFD7-F2B1D86E2F93}" sibTransId="{36924A0B-62CB-AC41-BE17-20C9633A1879}"/>
    <dgm:cxn modelId="{F34AE06C-AFB8-D745-9A72-AE510A36067B}" type="presOf" srcId="{10E5255B-2343-E848-B0BF-7B2B43462299}" destId="{5CF84483-FBD2-6B4B-B4EE-3A4246A1B492}" srcOrd="0" destOrd="0" presId="urn:microsoft.com/office/officeart/2008/layout/RadialCluster"/>
    <dgm:cxn modelId="{8F000AD3-4E7A-414A-A6D7-3595CFB9124A}" type="presOf" srcId="{4EE69A1F-39DB-AA41-AFD7-F2B1D86E2F93}" destId="{A7B7B723-67DA-574F-AC14-B92B81D5E081}" srcOrd="0" destOrd="0" presId="urn:microsoft.com/office/officeart/2008/layout/RadialCluster"/>
    <dgm:cxn modelId="{420B7BCE-858C-C846-A628-E89D81EE1240}" type="presParOf" srcId="{BF468508-A188-7043-AA02-33182133EDA0}" destId="{72F6C323-80FE-0840-A580-D349C96AB151}" srcOrd="0" destOrd="0" presId="urn:microsoft.com/office/officeart/2008/layout/RadialCluster"/>
    <dgm:cxn modelId="{E829B8D6-7F3C-2B49-858A-2B3B4918A221}" type="presParOf" srcId="{72F6C323-80FE-0840-A580-D349C96AB151}" destId="{5CF84483-FBD2-6B4B-B4EE-3A4246A1B492}" srcOrd="0" destOrd="0" presId="urn:microsoft.com/office/officeart/2008/layout/RadialCluster"/>
    <dgm:cxn modelId="{36A16A19-A833-9C49-AD9F-6C758B85C083}" type="presParOf" srcId="{72F6C323-80FE-0840-A580-D349C96AB151}" destId="{EA9378AC-DF64-F547-9521-F145147A9ECE}" srcOrd="1" destOrd="0" presId="urn:microsoft.com/office/officeart/2008/layout/RadialCluster"/>
    <dgm:cxn modelId="{6D23FFC0-CEA1-C545-B32E-EBEC3C1FA676}" type="presParOf" srcId="{72F6C323-80FE-0840-A580-D349C96AB151}" destId="{8D14DB70-A440-7A4E-8C56-7168363FEE65}" srcOrd="2" destOrd="0" presId="urn:microsoft.com/office/officeart/2008/layout/RadialCluster"/>
    <dgm:cxn modelId="{5666FAE7-7C84-8245-BFE2-91A6E7940574}" type="presParOf" srcId="{72F6C323-80FE-0840-A580-D349C96AB151}" destId="{D60E66C2-6206-5147-9CE9-0E079AC1DA8F}" srcOrd="3" destOrd="0" presId="urn:microsoft.com/office/officeart/2008/layout/RadialCluster"/>
    <dgm:cxn modelId="{A0F3BB8B-F4F6-E44E-9733-A3CE48ACD5CE}" type="presParOf" srcId="{72F6C323-80FE-0840-A580-D349C96AB151}" destId="{40DA32D5-E510-E34F-B4DE-7C49168757FC}" srcOrd="4" destOrd="0" presId="urn:microsoft.com/office/officeart/2008/layout/RadialCluster"/>
    <dgm:cxn modelId="{EAC95C8D-8B8B-A94F-B249-97B49C46870C}" type="presParOf" srcId="{72F6C323-80FE-0840-A580-D349C96AB151}" destId="{A7B7B723-67DA-574F-AC14-B92B81D5E081}" srcOrd="5" destOrd="0" presId="urn:microsoft.com/office/officeart/2008/layout/RadialCluster"/>
    <dgm:cxn modelId="{1C636A1C-4984-224A-A3C3-BD963706E169}" type="presParOf" srcId="{72F6C323-80FE-0840-A580-D349C96AB151}" destId="{BC648806-1F9B-654F-9009-C11604E50933}" srcOrd="6" destOrd="0" presId="urn:microsoft.com/office/officeart/2008/layout/Radial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F84483-FBD2-6B4B-B4EE-3A4246A1B492}">
      <dsp:nvSpPr>
        <dsp:cNvPr id="0" name=""/>
        <dsp:cNvSpPr/>
      </dsp:nvSpPr>
      <dsp:spPr>
        <a:xfrm>
          <a:off x="2249966" y="2419336"/>
          <a:ext cx="4351811" cy="981420"/>
        </a:xfrm>
        <a:prstGeom prst="roundRect">
          <a:avLst/>
        </a:prstGeom>
        <a:solidFill>
          <a:srgbClr val="FF0000"/>
        </a:solidFill>
        <a:ln>
          <a:solidFill>
            <a:srgbClr val="000000"/>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1760" tIns="111760" rIns="111760" bIns="111760" numCol="1" spcCol="1270" anchor="ctr" anchorCtr="0">
          <a:noAutofit/>
        </a:bodyPr>
        <a:lstStyle/>
        <a:p>
          <a:pPr lvl="0" algn="ctr" defTabSz="1955800">
            <a:lnSpc>
              <a:spcPct val="90000"/>
            </a:lnSpc>
            <a:spcBef>
              <a:spcPct val="0"/>
            </a:spcBef>
            <a:spcAft>
              <a:spcPct val="35000"/>
            </a:spcAft>
          </a:pPr>
          <a:r>
            <a:rPr lang="en-US" sz="4400" b="1" kern="1200" dirty="0" smtClean="0">
              <a:solidFill>
                <a:srgbClr val="000000"/>
              </a:solidFill>
            </a:rPr>
            <a:t>STUDENTS</a:t>
          </a:r>
          <a:endParaRPr lang="en-US" sz="4400" b="1" kern="1200" dirty="0">
            <a:solidFill>
              <a:srgbClr val="000000"/>
            </a:solidFill>
          </a:endParaRPr>
        </a:p>
      </dsp:txBody>
      <dsp:txXfrm>
        <a:off x="2297875" y="2467245"/>
        <a:ext cx="4255993" cy="885602"/>
      </dsp:txXfrm>
    </dsp:sp>
    <dsp:sp modelId="{EA9378AC-DF64-F547-9521-F145147A9ECE}">
      <dsp:nvSpPr>
        <dsp:cNvPr id="0" name=""/>
        <dsp:cNvSpPr/>
      </dsp:nvSpPr>
      <dsp:spPr>
        <a:xfrm rot="16150857">
          <a:off x="3932554" y="1939936"/>
          <a:ext cx="958897" cy="0"/>
        </a:xfrm>
        <a:custGeom>
          <a:avLst/>
          <a:gdLst/>
          <a:ahLst/>
          <a:cxnLst/>
          <a:rect l="0" t="0" r="0" b="0"/>
          <a:pathLst>
            <a:path>
              <a:moveTo>
                <a:pt x="0" y="0"/>
              </a:moveTo>
              <a:lnTo>
                <a:pt x="958897" y="0"/>
              </a:lnTo>
            </a:path>
          </a:pathLst>
        </a:custGeom>
        <a:noFill/>
        <a:ln w="57150" cap="flat" cmpd="sng" algn="ctr">
          <a:solidFill>
            <a:srgbClr val="000000"/>
          </a:solidFill>
          <a:prstDash val="solid"/>
        </a:ln>
        <a:effectLst/>
      </dsp:spPr>
      <dsp:style>
        <a:lnRef idx="1">
          <a:scrgbClr r="0" g="0" b="0"/>
        </a:lnRef>
        <a:fillRef idx="0">
          <a:scrgbClr r="0" g="0" b="0"/>
        </a:fillRef>
        <a:effectRef idx="0">
          <a:scrgbClr r="0" g="0" b="0"/>
        </a:effectRef>
        <a:fontRef idx="minor"/>
      </dsp:style>
    </dsp:sp>
    <dsp:sp modelId="{8D14DB70-A440-7A4E-8C56-7168363FEE65}">
      <dsp:nvSpPr>
        <dsp:cNvPr id="0" name=""/>
        <dsp:cNvSpPr/>
      </dsp:nvSpPr>
      <dsp:spPr>
        <a:xfrm>
          <a:off x="3003111" y="308372"/>
          <a:ext cx="2787604" cy="1152164"/>
        </a:xfrm>
        <a:prstGeom prst="roundRec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91440" tIns="91440" rIns="91440" bIns="91440" numCol="1" spcCol="1270" anchor="ctr" anchorCtr="0">
          <a:noAutofit/>
        </a:bodyPr>
        <a:lstStyle/>
        <a:p>
          <a:pPr lvl="0" algn="ctr" defTabSz="1600200">
            <a:lnSpc>
              <a:spcPct val="90000"/>
            </a:lnSpc>
            <a:spcBef>
              <a:spcPct val="0"/>
            </a:spcBef>
            <a:spcAft>
              <a:spcPct val="35000"/>
            </a:spcAft>
          </a:pPr>
          <a:r>
            <a:rPr lang="en-US" sz="3600" b="1" kern="1200" dirty="0" smtClean="0">
              <a:solidFill>
                <a:srgbClr val="000000"/>
              </a:solidFill>
            </a:rPr>
            <a:t>GROOMING</a:t>
          </a:r>
          <a:endParaRPr lang="en-US" sz="3600" b="1" kern="1200" dirty="0">
            <a:solidFill>
              <a:srgbClr val="000000"/>
            </a:solidFill>
          </a:endParaRPr>
        </a:p>
      </dsp:txBody>
      <dsp:txXfrm>
        <a:off x="3059355" y="364616"/>
        <a:ext cx="2675116" cy="1039676"/>
      </dsp:txXfrm>
    </dsp:sp>
    <dsp:sp modelId="{D60E66C2-6206-5147-9CE9-0E079AC1DA8F}">
      <dsp:nvSpPr>
        <dsp:cNvPr id="0" name=""/>
        <dsp:cNvSpPr/>
      </dsp:nvSpPr>
      <dsp:spPr>
        <a:xfrm rot="1969127">
          <a:off x="5049585" y="3866544"/>
          <a:ext cx="1718823" cy="0"/>
        </a:xfrm>
        <a:custGeom>
          <a:avLst/>
          <a:gdLst/>
          <a:ahLst/>
          <a:cxnLst/>
          <a:rect l="0" t="0" r="0" b="0"/>
          <a:pathLst>
            <a:path>
              <a:moveTo>
                <a:pt x="0" y="0"/>
              </a:moveTo>
              <a:lnTo>
                <a:pt x="1718823" y="0"/>
              </a:lnTo>
            </a:path>
          </a:pathLst>
        </a:custGeom>
        <a:noFill/>
        <a:ln w="57150" cap="flat" cmpd="sng" algn="ctr">
          <a:solidFill>
            <a:schemeClr val="tx1"/>
          </a:solidFill>
          <a:prstDash val="solid"/>
        </a:ln>
        <a:effectLst/>
      </dsp:spPr>
      <dsp:style>
        <a:lnRef idx="1">
          <a:scrgbClr r="0" g="0" b="0"/>
        </a:lnRef>
        <a:fillRef idx="0">
          <a:scrgbClr r="0" g="0" b="0"/>
        </a:fillRef>
        <a:effectRef idx="0">
          <a:scrgbClr r="0" g="0" b="0"/>
        </a:effectRef>
        <a:fontRef idx="minor"/>
      </dsp:style>
    </dsp:sp>
    <dsp:sp modelId="{40DA32D5-E510-E34F-B4DE-7C49168757FC}">
      <dsp:nvSpPr>
        <dsp:cNvPr id="0" name=""/>
        <dsp:cNvSpPr/>
      </dsp:nvSpPr>
      <dsp:spPr>
        <a:xfrm>
          <a:off x="6327452" y="4332331"/>
          <a:ext cx="2394094" cy="1152164"/>
        </a:xfrm>
        <a:prstGeom prst="roundRect">
          <a:avLst/>
        </a:prstGeom>
        <a:gradFill rotWithShape="1">
          <a:gsLst>
            <a:gs pos="0">
              <a:schemeClr val="accent4">
                <a:tint val="100000"/>
                <a:shade val="100000"/>
                <a:satMod val="130000"/>
              </a:schemeClr>
            </a:gs>
            <a:gs pos="100000">
              <a:schemeClr val="accent4">
                <a:tint val="50000"/>
                <a:shade val="100000"/>
                <a:satMod val="350000"/>
              </a:schemeClr>
            </a:gs>
          </a:gsLst>
          <a:lin ang="16200000" scaled="0"/>
        </a:gradFill>
        <a:ln w="9525" cap="flat" cmpd="sng" algn="ctr">
          <a:solidFill>
            <a:schemeClr val="accent4">
              <a:shade val="95000"/>
              <a:satMod val="105000"/>
            </a:schemeClr>
          </a:solidFill>
          <a:prstDash val="solid"/>
        </a:ln>
        <a:effectLst>
          <a:outerShdw blurRad="40000" dist="23000" dir="5400000" rotWithShape="0">
            <a:srgbClr val="000000">
              <a:alpha val="35000"/>
            </a:srgbClr>
          </a:outerShdw>
        </a:effectLst>
      </dsp:spPr>
      <dsp:style>
        <a:lnRef idx="1">
          <a:schemeClr val="accent4"/>
        </a:lnRef>
        <a:fillRef idx="3">
          <a:schemeClr val="accent4"/>
        </a:fillRef>
        <a:effectRef idx="2">
          <a:schemeClr val="accent4"/>
        </a:effectRef>
        <a:fontRef idx="minor">
          <a:schemeClr val="lt1"/>
        </a:fontRef>
      </dsp:style>
      <dsp:txBody>
        <a:bodyPr spcFirstLastPara="0" vert="horz" wrap="square" lIns="81280" tIns="81280" rIns="81280" bIns="81280" numCol="1" spcCol="1270" anchor="ctr" anchorCtr="0">
          <a:noAutofit/>
        </a:bodyPr>
        <a:lstStyle/>
        <a:p>
          <a:pPr lvl="0" algn="ctr" defTabSz="1422400">
            <a:lnSpc>
              <a:spcPct val="90000"/>
            </a:lnSpc>
            <a:spcBef>
              <a:spcPct val="0"/>
            </a:spcBef>
            <a:spcAft>
              <a:spcPct val="35000"/>
            </a:spcAft>
          </a:pPr>
          <a:r>
            <a:rPr lang="en-US" sz="3200" b="1" kern="1200" dirty="0" smtClean="0">
              <a:solidFill>
                <a:srgbClr val="000000"/>
              </a:solidFill>
            </a:rPr>
            <a:t>Awareness</a:t>
          </a:r>
          <a:endParaRPr lang="en-US" sz="3200" b="1" kern="1200" dirty="0">
            <a:solidFill>
              <a:srgbClr val="000000"/>
            </a:solidFill>
          </a:endParaRPr>
        </a:p>
      </dsp:txBody>
      <dsp:txXfrm>
        <a:off x="6383696" y="4388575"/>
        <a:ext cx="2281606" cy="1039676"/>
      </dsp:txXfrm>
    </dsp:sp>
    <dsp:sp modelId="{A7B7B723-67DA-574F-AC14-B92B81D5E081}">
      <dsp:nvSpPr>
        <dsp:cNvPr id="0" name=""/>
        <dsp:cNvSpPr/>
      </dsp:nvSpPr>
      <dsp:spPr>
        <a:xfrm rot="8897836">
          <a:off x="2097906" y="3836185"/>
          <a:ext cx="1657157" cy="0"/>
        </a:xfrm>
        <a:custGeom>
          <a:avLst/>
          <a:gdLst/>
          <a:ahLst/>
          <a:cxnLst/>
          <a:rect l="0" t="0" r="0" b="0"/>
          <a:pathLst>
            <a:path>
              <a:moveTo>
                <a:pt x="0" y="0"/>
              </a:moveTo>
              <a:lnTo>
                <a:pt x="1657157" y="0"/>
              </a:lnTo>
            </a:path>
          </a:pathLst>
        </a:custGeom>
        <a:noFill/>
        <a:ln w="57150" cap="flat" cmpd="sng" algn="ctr">
          <a:solidFill>
            <a:schemeClr val="tx1"/>
          </a:solidFill>
          <a:prstDash val="solid"/>
        </a:ln>
        <a:effectLst/>
      </dsp:spPr>
      <dsp:style>
        <a:lnRef idx="1">
          <a:scrgbClr r="0" g="0" b="0"/>
        </a:lnRef>
        <a:fillRef idx="0">
          <a:scrgbClr r="0" g="0" b="0"/>
        </a:fillRef>
        <a:effectRef idx="0">
          <a:scrgbClr r="0" g="0" b="0"/>
        </a:effectRef>
        <a:fontRef idx="minor"/>
      </dsp:style>
    </dsp:sp>
    <dsp:sp modelId="{BC648806-1F9B-654F-9009-C11604E50933}">
      <dsp:nvSpPr>
        <dsp:cNvPr id="0" name=""/>
        <dsp:cNvSpPr/>
      </dsp:nvSpPr>
      <dsp:spPr>
        <a:xfrm>
          <a:off x="38360" y="4271613"/>
          <a:ext cx="2501049" cy="1152164"/>
        </a:xfrm>
        <a:prstGeom prst="roundRect">
          <a:avLst/>
        </a:prstGeom>
        <a:gradFill rotWithShape="1">
          <a:gsLst>
            <a:gs pos="0">
              <a:schemeClr val="accent5">
                <a:tint val="100000"/>
                <a:shade val="100000"/>
                <a:satMod val="130000"/>
              </a:schemeClr>
            </a:gs>
            <a:gs pos="100000">
              <a:schemeClr val="accent5">
                <a:tint val="50000"/>
                <a:shade val="100000"/>
                <a:satMod val="350000"/>
              </a:schemeClr>
            </a:gs>
          </a:gsLst>
          <a:lin ang="16200000" scaled="0"/>
        </a:gradFill>
        <a:ln w="9525" cap="flat" cmpd="sng" algn="ctr">
          <a:solidFill>
            <a:schemeClr val="accent5">
              <a:shade val="95000"/>
              <a:satMod val="105000"/>
            </a:schemeClr>
          </a:solidFill>
          <a:prstDash val="solid"/>
        </a:ln>
        <a:effectLst>
          <a:outerShdw blurRad="40000" dist="23000" dir="5400000" rotWithShape="0">
            <a:srgbClr val="000000">
              <a:alpha val="35000"/>
            </a:srgbClr>
          </a:outerShdw>
        </a:effectLst>
      </dsp:spPr>
      <dsp:style>
        <a:lnRef idx="1">
          <a:schemeClr val="accent5"/>
        </a:lnRef>
        <a:fillRef idx="3">
          <a:schemeClr val="accent5"/>
        </a:fillRef>
        <a:effectRef idx="2">
          <a:schemeClr val="accent5"/>
        </a:effectRef>
        <a:fontRef idx="minor">
          <a:schemeClr val="lt1"/>
        </a:fontRef>
      </dsp:style>
      <dsp:txBody>
        <a:bodyPr spcFirstLastPara="0" vert="horz" wrap="square" lIns="81280" tIns="81280" rIns="81280" bIns="81280" numCol="1" spcCol="1270" anchor="ctr" anchorCtr="0">
          <a:noAutofit/>
        </a:bodyPr>
        <a:lstStyle/>
        <a:p>
          <a:pPr lvl="0" algn="ctr" defTabSz="1422400">
            <a:lnSpc>
              <a:spcPct val="90000"/>
            </a:lnSpc>
            <a:spcBef>
              <a:spcPct val="0"/>
            </a:spcBef>
            <a:spcAft>
              <a:spcPct val="35000"/>
            </a:spcAft>
          </a:pPr>
          <a:r>
            <a:rPr lang="en-US" sz="3200" b="1" kern="1200" dirty="0" smtClean="0">
              <a:solidFill>
                <a:srgbClr val="000000"/>
              </a:solidFill>
            </a:rPr>
            <a:t>Social Media</a:t>
          </a:r>
          <a:endParaRPr lang="en-US" sz="3200" b="1" kern="1200" dirty="0">
            <a:solidFill>
              <a:srgbClr val="000000"/>
            </a:solidFill>
          </a:endParaRPr>
        </a:p>
      </dsp:txBody>
      <dsp:txXfrm>
        <a:off x="94604" y="4327857"/>
        <a:ext cx="2388561" cy="1039676"/>
      </dsp:txXfrm>
    </dsp:sp>
  </dsp:spTree>
</dsp:drawing>
</file>

<file path=ppt/diagrams/layout1.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dirty="0"/>
          </a:p>
        </p:txBody>
      </p:sp>
      <p:sp>
        <p:nvSpPr>
          <p:cNvPr id="4" name="Footer Placeholder 3"/>
          <p:cNvSpPr>
            <a:spLocks noGrp="1"/>
          </p:cNvSpPr>
          <p:nvPr>
            <p:ph type="ftr" sz="quarter" idx="2"/>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dirty="0"/>
          </a:p>
        </p:txBody>
      </p:sp>
      <p:sp>
        <p:nvSpPr>
          <p:cNvPr id="5" name="Slide Number Placeholder 4"/>
          <p:cNvSpPr>
            <a:spLocks noGrp="1"/>
          </p:cNvSpPr>
          <p:nvPr>
            <p:ph type="sldNum" sz="quarter" idx="3"/>
          </p:nvPr>
        </p:nvSpPr>
        <p:spPr>
          <a:xfrm>
            <a:off x="4143587" y="9119474"/>
            <a:ext cx="3169920" cy="480060"/>
          </a:xfrm>
          <a:prstGeom prst="rect">
            <a:avLst/>
          </a:prstGeom>
        </p:spPr>
        <p:txBody>
          <a:bodyPr vert="horz" lIns="96661" tIns="48331" rIns="96661" bIns="48331" rtlCol="0" anchor="b"/>
          <a:lstStyle>
            <a:lvl1pPr algn="r">
              <a:defRPr sz="1300"/>
            </a:lvl1pPr>
          </a:lstStyle>
          <a:p>
            <a:fld id="{5F6B180A-14CA-D44E-B252-76455B9B698D}" type="slidenum">
              <a:rPr lang="en-US" smtClean="0"/>
              <a:t>‹#›</a:t>
            </a:fld>
            <a:endParaRPr lang="en-US" dirty="0"/>
          </a:p>
        </p:txBody>
      </p:sp>
    </p:spTree>
    <p:extLst>
      <p:ext uri="{BB962C8B-B14F-4D97-AF65-F5344CB8AC3E}">
        <p14:creationId xmlns:p14="http://schemas.microsoft.com/office/powerpoint/2010/main" val="416984540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dirty="0"/>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30774DDC-41FF-D142-BB70-5BD8F3D5F0A3}" type="datetimeFigureOut">
              <a:rPr lang="en-US" smtClean="0"/>
              <a:t>9/26/2018</a:t>
            </a:fld>
            <a:endParaRPr lang="en-US" dirty="0"/>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en-US" dirty="0"/>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dirty="0"/>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E399FD1E-AA77-2049-BD5C-7B09D322BA44}" type="slidenum">
              <a:rPr lang="en-US" smtClean="0"/>
              <a:t>‹#›</a:t>
            </a:fld>
            <a:endParaRPr lang="en-US" dirty="0"/>
          </a:p>
        </p:txBody>
      </p:sp>
    </p:spTree>
    <p:extLst>
      <p:ext uri="{BB962C8B-B14F-4D97-AF65-F5344CB8AC3E}">
        <p14:creationId xmlns:p14="http://schemas.microsoft.com/office/powerpoint/2010/main" val="1098841732"/>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u="sng" dirty="0"/>
              <a:t>Directions for Presenter: </a:t>
            </a:r>
            <a:r>
              <a:rPr lang="en-US" sz="1000" i="1" u="sng" dirty="0"/>
              <a:t>Italics</a:t>
            </a:r>
          </a:p>
          <a:p>
            <a:r>
              <a:rPr lang="en-US" sz="1000" u="sng" dirty="0"/>
              <a:t>Information for Presenter to Convey: </a:t>
            </a:r>
            <a:r>
              <a:rPr lang="en-US" sz="1000" b="1" u="sng" dirty="0"/>
              <a:t>Bold</a:t>
            </a:r>
            <a:endParaRPr lang="en-US" sz="1000" dirty="0"/>
          </a:p>
          <a:p>
            <a:endParaRPr lang="en-US" sz="1000" dirty="0"/>
          </a:p>
          <a:p>
            <a:r>
              <a:rPr lang="en-US" sz="1000" u="sng" dirty="0"/>
              <a:t>Presenter’s Notes</a:t>
            </a:r>
            <a:r>
              <a:rPr lang="en-US" sz="1000" dirty="0"/>
              <a:t>: (Time: 1 Minute)</a:t>
            </a:r>
            <a:endParaRPr lang="en-US" sz="1000" u="sng" dirty="0"/>
          </a:p>
          <a:p>
            <a:endParaRPr lang="en-US" i="1" dirty="0" smtClean="0"/>
          </a:p>
          <a:p>
            <a:pPr defTabSz="488622">
              <a:defRPr/>
            </a:pPr>
            <a:r>
              <a:rPr lang="en-US" i="1" dirty="0" smtClean="0"/>
              <a:t>Welcome</a:t>
            </a:r>
            <a:r>
              <a:rPr lang="en-US" i="1" baseline="0" dirty="0" smtClean="0"/>
              <a:t> participants. If this is a </a:t>
            </a:r>
            <a:r>
              <a:rPr lang="en-US" i="1" dirty="0" smtClean="0"/>
              <a:t>new </a:t>
            </a:r>
            <a:r>
              <a:rPr lang="en-US" i="1" baseline="0" dirty="0" smtClean="0"/>
              <a:t>group of participants, introduce yourself to the group.</a:t>
            </a:r>
          </a:p>
          <a:p>
            <a:pPr defTabSz="483306">
              <a:defRPr/>
            </a:pPr>
            <a:endParaRPr lang="en-US" i="1" baseline="0" dirty="0" smtClean="0"/>
          </a:p>
          <a:p>
            <a:pPr defTabSz="483306">
              <a:defRPr/>
            </a:pPr>
            <a:r>
              <a:rPr lang="en-US" b="1" i="0" baseline="0" dirty="0" smtClean="0"/>
              <a:t>SAY: </a:t>
            </a:r>
            <a:r>
              <a:rPr lang="en-US" b="1" i="0" dirty="0" smtClean="0"/>
              <a:t>This is the second of six </a:t>
            </a:r>
            <a:r>
              <a:rPr lang="en-US" b="1" i="0" baseline="0" dirty="0" smtClean="0"/>
              <a:t>ethics training modules for Texas educators. Module 2 will focus on Educator-Student Interaction, Including Social Media. </a:t>
            </a:r>
            <a:endParaRPr lang="en-US" i="1" baseline="0" dirty="0" smtClean="0"/>
          </a:p>
          <a:p>
            <a:pPr defTabSz="483306">
              <a:defRPr/>
            </a:pPr>
            <a:r>
              <a:rPr lang="en-US" i="1" baseline="0" dirty="0" smtClean="0"/>
              <a:t>It is advisable to have participants seated at tables to encourage group dialogue. Participants will also be provided with a reflection journal. </a:t>
            </a:r>
          </a:p>
          <a:p>
            <a:endParaRPr lang="en-US" baseline="0" dirty="0" smtClean="0"/>
          </a:p>
          <a:p>
            <a:r>
              <a:rPr lang="en-US" sz="1100" u="sng" dirty="0"/>
              <a:t>Materials for Participants:</a:t>
            </a:r>
          </a:p>
          <a:p>
            <a:pPr marL="181240" indent="-181240">
              <a:buFont typeface="Arial"/>
              <a:buChar char="•"/>
            </a:pPr>
            <a:r>
              <a:rPr lang="en-US" sz="1100" dirty="0"/>
              <a:t>Journal</a:t>
            </a:r>
          </a:p>
          <a:p>
            <a:endParaRPr lang="en-US" sz="1100" dirty="0"/>
          </a:p>
          <a:p>
            <a:r>
              <a:rPr lang="en-US" sz="1100" u="sng" dirty="0"/>
              <a:t>Materials for Presenter:</a:t>
            </a:r>
          </a:p>
          <a:p>
            <a:pPr marL="181240" indent="-181240">
              <a:buFont typeface="Arial"/>
              <a:buChar char="•"/>
            </a:pPr>
            <a:r>
              <a:rPr lang="en-US" sz="1100" dirty="0"/>
              <a:t>PowerPoint for Module 2</a:t>
            </a:r>
          </a:p>
          <a:p>
            <a:pPr marL="183233" indent="-183233">
              <a:buFont typeface="Arial"/>
              <a:buChar char="•"/>
            </a:pPr>
            <a:r>
              <a:rPr lang="en-US" sz="1100" dirty="0"/>
              <a:t>LCD Projector, Screen, Speakers, and Computer</a:t>
            </a:r>
          </a:p>
          <a:p>
            <a:pPr marL="181240" indent="-181240">
              <a:buFont typeface="Arial"/>
              <a:buChar char="•"/>
            </a:pPr>
            <a:r>
              <a:rPr lang="en-US" sz="1100" dirty="0"/>
              <a:t>Slide Advancer</a:t>
            </a:r>
          </a:p>
          <a:p>
            <a:pPr marL="181240" indent="-181240">
              <a:buFont typeface="Arial"/>
              <a:buChar char="•"/>
            </a:pPr>
            <a:r>
              <a:rPr lang="en-US" sz="1100" dirty="0"/>
              <a:t>Participant Toolbox is recommended (index cards, sticky notes, markers, pencils/pens, etc.)</a:t>
            </a:r>
          </a:p>
          <a:p>
            <a:pPr marL="181240" indent="-181240">
              <a:buFont typeface="Arial"/>
              <a:buChar char="•"/>
            </a:pPr>
            <a:r>
              <a:rPr lang="en-US" sz="1100" dirty="0"/>
              <a:t>Copies of Module Assessment</a:t>
            </a:r>
          </a:p>
          <a:p>
            <a:pPr marL="181240" indent="-181240">
              <a:buFont typeface="Arial"/>
              <a:buChar char="•"/>
            </a:pPr>
            <a:r>
              <a:rPr lang="en-US" sz="1100" dirty="0"/>
              <a:t>Performance Task Key</a:t>
            </a:r>
          </a:p>
          <a:p>
            <a:pPr marL="181240" indent="-181240">
              <a:buFont typeface="Arial"/>
              <a:buChar char="•"/>
            </a:pPr>
            <a:r>
              <a:rPr lang="en-US" sz="1100" dirty="0"/>
              <a:t>Assessment Key</a:t>
            </a:r>
          </a:p>
        </p:txBody>
      </p:sp>
      <p:sp>
        <p:nvSpPr>
          <p:cNvPr id="4" name="Slide Number Placeholder 3"/>
          <p:cNvSpPr>
            <a:spLocks noGrp="1"/>
          </p:cNvSpPr>
          <p:nvPr>
            <p:ph type="sldNum" sz="quarter" idx="10"/>
          </p:nvPr>
        </p:nvSpPr>
        <p:spPr/>
        <p:txBody>
          <a:bodyPr/>
          <a:lstStyle/>
          <a:p>
            <a:fld id="{E399FD1E-AA77-2049-BD5C-7B09D322BA44}" type="slidenum">
              <a:rPr lang="en-US" smtClean="0"/>
              <a:t>1</a:t>
            </a:fld>
            <a:endParaRPr lang="en-US" dirty="0"/>
          </a:p>
        </p:txBody>
      </p:sp>
    </p:spTree>
    <p:extLst>
      <p:ext uri="{BB962C8B-B14F-4D97-AF65-F5344CB8AC3E}">
        <p14:creationId xmlns:p14="http://schemas.microsoft.com/office/powerpoint/2010/main" val="39376871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u="sng" dirty="0"/>
              <a:t>Directions for Presenter: </a:t>
            </a:r>
            <a:r>
              <a:rPr lang="en-US" sz="1000" i="1" u="sng" dirty="0"/>
              <a:t>Italics</a:t>
            </a:r>
          </a:p>
          <a:p>
            <a:r>
              <a:rPr lang="en-US" sz="1000" u="sng" dirty="0"/>
              <a:t>Information for Presenter to Convey: </a:t>
            </a:r>
            <a:r>
              <a:rPr lang="en-US" sz="1000" b="1" u="sng" dirty="0"/>
              <a:t>Bold</a:t>
            </a:r>
          </a:p>
          <a:p>
            <a:endParaRPr lang="en-US" sz="1000" b="1" u="sng" dirty="0"/>
          </a:p>
          <a:p>
            <a:pPr defTabSz="483306">
              <a:defRPr/>
            </a:pPr>
            <a:r>
              <a:rPr lang="en-US" sz="1000" u="sng" dirty="0"/>
              <a:t>Presenter’s Notes</a:t>
            </a:r>
            <a:r>
              <a:rPr lang="en-US" sz="1000" dirty="0"/>
              <a:t>: (Time: 1 Minute)</a:t>
            </a:r>
            <a:endParaRPr lang="en-US" sz="1000" u="sng" dirty="0"/>
          </a:p>
          <a:p>
            <a:endParaRPr lang="en-US" dirty="0" smtClean="0"/>
          </a:p>
          <a:p>
            <a:r>
              <a:rPr lang="en-US" b="0" i="1" baseline="0" dirty="0" smtClean="0"/>
              <a:t>Discuss the purpose of the training by reading or verbally summarizing the information on the slide. </a:t>
            </a:r>
          </a:p>
          <a:p>
            <a:endParaRPr lang="en-US" b="0" i="1" baseline="0" dirty="0" smtClean="0"/>
          </a:p>
          <a:p>
            <a:r>
              <a:rPr lang="en-US" b="0" i="1" baseline="0" dirty="0" smtClean="0"/>
              <a:t>State that for the purpose of the discussion, participants should consider both social media, such as Facebook, as well as electronic media, such as text messages.</a:t>
            </a:r>
          </a:p>
        </p:txBody>
      </p:sp>
      <p:sp>
        <p:nvSpPr>
          <p:cNvPr id="4" name="Slide Number Placeholder 3"/>
          <p:cNvSpPr>
            <a:spLocks noGrp="1"/>
          </p:cNvSpPr>
          <p:nvPr>
            <p:ph type="sldNum" sz="quarter" idx="10"/>
          </p:nvPr>
        </p:nvSpPr>
        <p:spPr/>
        <p:txBody>
          <a:bodyPr/>
          <a:lstStyle/>
          <a:p>
            <a:fld id="{E399FD1E-AA77-2049-BD5C-7B09D322BA44}" type="slidenum">
              <a:rPr lang="en-US" smtClean="0"/>
              <a:t>2</a:t>
            </a:fld>
            <a:endParaRPr lang="en-US" dirty="0"/>
          </a:p>
        </p:txBody>
      </p:sp>
    </p:spTree>
    <p:extLst>
      <p:ext uri="{BB962C8B-B14F-4D97-AF65-F5344CB8AC3E}">
        <p14:creationId xmlns:p14="http://schemas.microsoft.com/office/powerpoint/2010/main" val="16887780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u="sng" dirty="0"/>
              <a:t>Directions for Presenter: </a:t>
            </a:r>
            <a:r>
              <a:rPr lang="en-US" sz="1000" i="1" u="sng" dirty="0"/>
              <a:t>Italics</a:t>
            </a:r>
          </a:p>
          <a:p>
            <a:r>
              <a:rPr lang="en-US" sz="1000" u="sng" dirty="0"/>
              <a:t>Information for Presenter to Convey: </a:t>
            </a:r>
            <a:r>
              <a:rPr lang="en-US" sz="1000" b="1" u="sng" dirty="0"/>
              <a:t>Bold</a:t>
            </a:r>
          </a:p>
          <a:p>
            <a:endParaRPr lang="en-US" sz="1000" b="1" u="sng" dirty="0"/>
          </a:p>
          <a:p>
            <a:pPr defTabSz="483306">
              <a:defRPr/>
            </a:pPr>
            <a:r>
              <a:rPr lang="en-US" sz="1000" u="sng" dirty="0"/>
              <a:t>Presenter’s Notes</a:t>
            </a:r>
            <a:r>
              <a:rPr lang="en-US" sz="1000" dirty="0"/>
              <a:t>: (Time: 2 Minutes)</a:t>
            </a:r>
            <a:endParaRPr lang="en-US" sz="1000" u="sng" dirty="0"/>
          </a:p>
          <a:p>
            <a:endParaRPr lang="en-US" b="1" baseline="0" dirty="0" smtClean="0"/>
          </a:p>
          <a:p>
            <a:pPr defTabSz="483306">
              <a:defRPr/>
            </a:pPr>
            <a:r>
              <a:rPr lang="en-US" b="1" dirty="0" smtClean="0"/>
              <a:t>SAY: As we</a:t>
            </a:r>
            <a:r>
              <a:rPr lang="en-US" b="1" baseline="0" dirty="0" smtClean="0"/>
              <a:t> prepare to begin our training session, these are the overarching essential questions that we will conceptualize today. Please respond to the essential questions while you wait for the training session to begin. You may use the Module 2 note-taking section in your journal to record your responses. </a:t>
            </a:r>
          </a:p>
          <a:p>
            <a:endParaRPr lang="en-US" b="1" baseline="0" dirty="0" smtClean="0"/>
          </a:p>
          <a:p>
            <a:pPr defTabSz="483306">
              <a:defRPr/>
            </a:pPr>
            <a:r>
              <a:rPr lang="en-US" i="1" baseline="0" dirty="0" smtClean="0"/>
              <a:t>Note-Taking Strategy:</a:t>
            </a:r>
            <a:r>
              <a:rPr lang="en-US" baseline="0" dirty="0" smtClean="0"/>
              <a:t> </a:t>
            </a:r>
            <a:r>
              <a:rPr lang="en-US" sz="1300" dirty="0"/>
              <a:t>Participants can use the Module 2 note-taking section of their journal to record their responses to the essential questions. They can respond to the essential question while they are waiting for the session to begin. </a:t>
            </a:r>
          </a:p>
          <a:p>
            <a:pPr defTabSz="483306">
              <a:defRPr/>
            </a:pPr>
            <a:endParaRPr lang="en-US" sz="1300" dirty="0"/>
          </a:p>
          <a:p>
            <a:endParaRPr lang="en-US" b="1" baseline="0" dirty="0" smtClean="0"/>
          </a:p>
          <a:p>
            <a:endParaRPr lang="en-US" b="1" baseline="0" dirty="0" smtClean="0"/>
          </a:p>
          <a:p>
            <a:endParaRPr lang="en-US" b="1" baseline="0" dirty="0" smtClean="0"/>
          </a:p>
          <a:p>
            <a:endParaRPr lang="en-US" b="1" baseline="0" dirty="0" smtClean="0"/>
          </a:p>
          <a:p>
            <a:endParaRPr lang="en-US" b="1" baseline="0" dirty="0" smtClean="0"/>
          </a:p>
          <a:p>
            <a:endParaRPr lang="en-US" b="1" baseline="0" dirty="0" smtClean="0"/>
          </a:p>
          <a:p>
            <a:endParaRPr lang="en-US" b="1" dirty="0"/>
          </a:p>
        </p:txBody>
      </p:sp>
      <p:sp>
        <p:nvSpPr>
          <p:cNvPr id="4" name="Slide Number Placeholder 3"/>
          <p:cNvSpPr>
            <a:spLocks noGrp="1"/>
          </p:cNvSpPr>
          <p:nvPr>
            <p:ph type="sldNum" sz="quarter" idx="10"/>
          </p:nvPr>
        </p:nvSpPr>
        <p:spPr/>
        <p:txBody>
          <a:bodyPr/>
          <a:lstStyle/>
          <a:p>
            <a:fld id="{E399FD1E-AA77-2049-BD5C-7B09D322BA44}" type="slidenum">
              <a:rPr lang="en-US" smtClean="0"/>
              <a:t>3</a:t>
            </a:fld>
            <a:endParaRPr lang="en-US" dirty="0"/>
          </a:p>
        </p:txBody>
      </p:sp>
    </p:spTree>
    <p:extLst>
      <p:ext uri="{BB962C8B-B14F-4D97-AF65-F5344CB8AC3E}">
        <p14:creationId xmlns:p14="http://schemas.microsoft.com/office/powerpoint/2010/main" val="6606587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u="sng" dirty="0"/>
              <a:t>Directions for Presenter: </a:t>
            </a:r>
            <a:r>
              <a:rPr lang="en-US" sz="1000" i="1" u="sng" dirty="0"/>
              <a:t>Italics</a:t>
            </a:r>
          </a:p>
          <a:p>
            <a:r>
              <a:rPr lang="en-US" sz="1000" u="sng" dirty="0"/>
              <a:t>Information for Presenter to Convey: </a:t>
            </a:r>
            <a:r>
              <a:rPr lang="en-US" sz="1000" b="1" u="sng" dirty="0"/>
              <a:t>Bold</a:t>
            </a:r>
            <a:endParaRPr lang="en-US" sz="1000" dirty="0"/>
          </a:p>
          <a:p>
            <a:endParaRPr lang="en-US" sz="1000" dirty="0"/>
          </a:p>
          <a:p>
            <a:pPr defTabSz="483306">
              <a:defRPr/>
            </a:pPr>
            <a:r>
              <a:rPr lang="en-US" sz="1000" u="sng" dirty="0"/>
              <a:t>Presenter’s Notes</a:t>
            </a:r>
            <a:r>
              <a:rPr lang="en-US" sz="1000" dirty="0"/>
              <a:t>: (Time: 1 Minute)</a:t>
            </a:r>
            <a:endParaRPr lang="en-US" sz="1000" u="sng" dirty="0"/>
          </a:p>
          <a:p>
            <a:endParaRPr lang="en-US" dirty="0" smtClean="0"/>
          </a:p>
          <a:p>
            <a:r>
              <a:rPr lang="en-US" b="1" i="0" baseline="0" dirty="0" smtClean="0"/>
              <a:t>SAY: Let’s take a moment to review the session objectives. Today we will discuss how to use social media to enhance student learning; learn about appropriate and inappropriate social media interactions; identify social media grooming actions used to initiate inappropriate educator-student relationships; and discover the connections between social media utilization guidelines, recommendations, and educator misconduct consequences.</a:t>
            </a:r>
            <a:endParaRPr lang="en-US" i="1" baseline="0" dirty="0" smtClean="0"/>
          </a:p>
          <a:p>
            <a:endParaRPr lang="en-US" i="1" baseline="0" dirty="0" smtClean="0"/>
          </a:p>
        </p:txBody>
      </p:sp>
      <p:sp>
        <p:nvSpPr>
          <p:cNvPr id="4" name="Slide Number Placeholder 3"/>
          <p:cNvSpPr>
            <a:spLocks noGrp="1"/>
          </p:cNvSpPr>
          <p:nvPr>
            <p:ph type="sldNum" sz="quarter" idx="10"/>
          </p:nvPr>
        </p:nvSpPr>
        <p:spPr/>
        <p:txBody>
          <a:bodyPr/>
          <a:lstStyle/>
          <a:p>
            <a:fld id="{151ED775-E727-4543-9240-78CCB10EC033}" type="slidenum">
              <a:rPr lang="en-US" smtClean="0"/>
              <a:t>4</a:t>
            </a:fld>
            <a:endParaRPr lang="en-US" dirty="0"/>
          </a:p>
        </p:txBody>
      </p:sp>
    </p:spTree>
    <p:extLst>
      <p:ext uri="{BB962C8B-B14F-4D97-AF65-F5344CB8AC3E}">
        <p14:creationId xmlns:p14="http://schemas.microsoft.com/office/powerpoint/2010/main" val="40753115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u="sng" dirty="0"/>
              <a:t>Directions for Presenter: </a:t>
            </a:r>
            <a:r>
              <a:rPr lang="en-US" sz="1000" i="1" u="sng" dirty="0"/>
              <a:t>Italics</a:t>
            </a:r>
          </a:p>
          <a:p>
            <a:r>
              <a:rPr lang="en-US" sz="1000" u="sng" dirty="0"/>
              <a:t>Information for Presenter to Convey: </a:t>
            </a:r>
            <a:r>
              <a:rPr lang="en-US" sz="1000" b="1" u="sng" dirty="0"/>
              <a:t>Bold</a:t>
            </a:r>
          </a:p>
          <a:p>
            <a:endParaRPr lang="en-US" sz="1000" b="1" u="sng" dirty="0"/>
          </a:p>
          <a:p>
            <a:pPr defTabSz="483306">
              <a:defRPr/>
            </a:pPr>
            <a:r>
              <a:rPr lang="en-US" sz="1000" u="sng" dirty="0"/>
              <a:t>Presenter’s Notes</a:t>
            </a:r>
            <a:r>
              <a:rPr lang="en-US" sz="1000" dirty="0"/>
              <a:t>: (Time: 1 Minute)</a:t>
            </a:r>
            <a:endParaRPr lang="en-US" sz="1000" u="sng" dirty="0"/>
          </a:p>
          <a:p>
            <a:endParaRPr lang="en-US" dirty="0" smtClean="0"/>
          </a:p>
          <a:p>
            <a:pPr defTabSz="483306">
              <a:defRPr/>
            </a:pPr>
            <a:r>
              <a:rPr lang="en-US" b="1" dirty="0" smtClean="0"/>
              <a:t>SAY:</a:t>
            </a:r>
            <a:r>
              <a:rPr lang="en-US" b="1" baseline="0" dirty="0" smtClean="0"/>
              <a:t> </a:t>
            </a:r>
            <a:r>
              <a:rPr lang="en-US" b="1" dirty="0" smtClean="0"/>
              <a:t>Although</a:t>
            </a:r>
            <a:r>
              <a:rPr lang="en-US" b="1" baseline="0" dirty="0" smtClean="0"/>
              <a:t> social media tools and platforms can </a:t>
            </a:r>
            <a:r>
              <a:rPr lang="en-US" sz="1300" b="1" dirty="0"/>
              <a:t>expose students to a variety of inappropriate situations, it is important to emphasize that research indicates using social media as a learning tool can have a positive impact on student learning. </a:t>
            </a:r>
          </a:p>
          <a:p>
            <a:pPr defTabSz="483306">
              <a:defRPr/>
            </a:pPr>
            <a:endParaRPr lang="en-US" sz="1300" b="1" dirty="0"/>
          </a:p>
          <a:p>
            <a:pPr marL="181240" indent="-181240">
              <a:buFontTx/>
              <a:buChar char="-"/>
            </a:pPr>
            <a:r>
              <a:rPr lang="en-US" sz="1300" b="1" dirty="0"/>
              <a:t>Educators are doing a great job increasing their expertise in creating real-world lessons that engage learners and make learning experiences more relevant through the integration of technology.</a:t>
            </a:r>
          </a:p>
          <a:p>
            <a:endParaRPr lang="en-US" i="1" dirty="0" smtClean="0"/>
          </a:p>
          <a:p>
            <a:endParaRPr lang="en-US" b="1" dirty="0"/>
          </a:p>
        </p:txBody>
      </p:sp>
      <p:sp>
        <p:nvSpPr>
          <p:cNvPr id="4" name="Slide Number Placeholder 3"/>
          <p:cNvSpPr>
            <a:spLocks noGrp="1"/>
          </p:cNvSpPr>
          <p:nvPr>
            <p:ph type="sldNum" sz="quarter" idx="10"/>
          </p:nvPr>
        </p:nvSpPr>
        <p:spPr/>
        <p:txBody>
          <a:bodyPr/>
          <a:lstStyle/>
          <a:p>
            <a:fld id="{E399FD1E-AA77-2049-BD5C-7B09D322BA44}" type="slidenum">
              <a:rPr lang="en-US" smtClean="0"/>
              <a:t>5</a:t>
            </a:fld>
            <a:endParaRPr lang="en-US" dirty="0"/>
          </a:p>
        </p:txBody>
      </p:sp>
    </p:spTree>
    <p:extLst>
      <p:ext uri="{BB962C8B-B14F-4D97-AF65-F5344CB8AC3E}">
        <p14:creationId xmlns:p14="http://schemas.microsoft.com/office/powerpoint/2010/main" val="17758718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u="sng" dirty="0"/>
              <a:t>Directions for Presenter: </a:t>
            </a:r>
            <a:r>
              <a:rPr lang="en-US" sz="1000" i="1" u="sng" dirty="0"/>
              <a:t>Italics</a:t>
            </a:r>
          </a:p>
          <a:p>
            <a:r>
              <a:rPr lang="en-US" sz="1000" u="sng" dirty="0"/>
              <a:t>Information for Presenter to Convey: </a:t>
            </a:r>
            <a:r>
              <a:rPr lang="en-US" sz="1000" b="1" u="sng" dirty="0"/>
              <a:t>Bold</a:t>
            </a:r>
          </a:p>
          <a:p>
            <a:endParaRPr lang="en-US" sz="1000" b="1" u="sng" dirty="0"/>
          </a:p>
          <a:p>
            <a:pPr defTabSz="483306">
              <a:defRPr/>
            </a:pPr>
            <a:r>
              <a:rPr lang="en-US" sz="1000" u="sng" dirty="0"/>
              <a:t>Presenter’s Notes</a:t>
            </a:r>
            <a:r>
              <a:rPr lang="en-US" sz="1000" dirty="0"/>
              <a:t>: (Time: 30 Seconds)</a:t>
            </a:r>
            <a:endParaRPr lang="en-US" sz="1000" u="sng" dirty="0"/>
          </a:p>
          <a:p>
            <a:endParaRPr lang="en-US" i="1" dirty="0" smtClean="0"/>
          </a:p>
          <a:p>
            <a:r>
              <a:rPr lang="en-US" i="1" baseline="0" dirty="0" smtClean="0"/>
              <a:t>Read the question on the slide before making the following statement. </a:t>
            </a:r>
          </a:p>
          <a:p>
            <a:endParaRPr lang="en-US" i="1" dirty="0" smtClean="0"/>
          </a:p>
          <a:p>
            <a:r>
              <a:rPr lang="en-US" b="1" dirty="0" smtClean="0"/>
              <a:t>SAY: When you’ve heard or read </a:t>
            </a:r>
            <a:r>
              <a:rPr lang="en-US" b="1" baseline="0" dirty="0" smtClean="0"/>
              <a:t>stories about teachers crossing boundaries with students, I’m sure you asked yourself, “WOW, how does something like that even happen?” The point of no return happens in the blink of an eye. </a:t>
            </a:r>
          </a:p>
          <a:p>
            <a:endParaRPr lang="en-US" b="1" baseline="0" dirty="0" smtClean="0"/>
          </a:p>
          <a:p>
            <a:pPr marL="181240" indent="-181240">
              <a:buFontTx/>
              <a:buChar char="-"/>
            </a:pPr>
            <a:r>
              <a:rPr lang="en-US" b="1" baseline="0" dirty="0" smtClean="0"/>
              <a:t>The increased use of social media is having an impact on the number of educator misconduct cases.</a:t>
            </a:r>
          </a:p>
          <a:p>
            <a:pPr marL="181240" indent="-181240">
              <a:buFontTx/>
              <a:buChar char="-"/>
            </a:pPr>
            <a:r>
              <a:rPr lang="en-US" b="1" baseline="0" dirty="0" smtClean="0"/>
              <a:t>It is important to remember that social media allows for direct, unsupervised contact between an educator and </a:t>
            </a:r>
            <a:r>
              <a:rPr lang="en-US" b="1" baseline="0" smtClean="0"/>
              <a:t>a student.</a:t>
            </a:r>
            <a:endParaRPr lang="en-US" b="1" baseline="0" dirty="0" smtClean="0"/>
          </a:p>
          <a:p>
            <a:endParaRPr lang="en-US" b="1" baseline="0" dirty="0" smtClean="0"/>
          </a:p>
        </p:txBody>
      </p:sp>
      <p:sp>
        <p:nvSpPr>
          <p:cNvPr id="4" name="Slide Number Placeholder 3"/>
          <p:cNvSpPr>
            <a:spLocks noGrp="1"/>
          </p:cNvSpPr>
          <p:nvPr>
            <p:ph type="sldNum" sz="quarter" idx="10"/>
          </p:nvPr>
        </p:nvSpPr>
        <p:spPr/>
        <p:txBody>
          <a:bodyPr/>
          <a:lstStyle/>
          <a:p>
            <a:fld id="{E399FD1E-AA77-2049-BD5C-7B09D322BA44}" type="slidenum">
              <a:rPr lang="en-US" smtClean="0"/>
              <a:t>6</a:t>
            </a:fld>
            <a:endParaRPr lang="en-US" dirty="0"/>
          </a:p>
        </p:txBody>
      </p:sp>
    </p:spTree>
    <p:extLst>
      <p:ext uri="{BB962C8B-B14F-4D97-AF65-F5344CB8AC3E}">
        <p14:creationId xmlns:p14="http://schemas.microsoft.com/office/powerpoint/2010/main" val="29827959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u="sng" dirty="0"/>
              <a:t>Directions for Presenter: </a:t>
            </a:r>
            <a:r>
              <a:rPr lang="en-US" sz="1000" i="1" u="sng" dirty="0"/>
              <a:t>Italics</a:t>
            </a:r>
          </a:p>
          <a:p>
            <a:r>
              <a:rPr lang="en-US" sz="1000" u="sng" dirty="0"/>
              <a:t>Information for Presenter to Convey: </a:t>
            </a:r>
            <a:r>
              <a:rPr lang="en-US" sz="1000" b="1" u="sng" dirty="0"/>
              <a:t>Bold</a:t>
            </a:r>
          </a:p>
          <a:p>
            <a:endParaRPr lang="en-US" sz="1000" b="1" u="sng" dirty="0"/>
          </a:p>
          <a:p>
            <a:pPr defTabSz="483306">
              <a:defRPr/>
            </a:pPr>
            <a:r>
              <a:rPr lang="en-US" sz="1000" u="sng" dirty="0"/>
              <a:t>Presenter’s Notes</a:t>
            </a:r>
            <a:r>
              <a:rPr lang="en-US" sz="1000" dirty="0"/>
              <a:t>: (Time: 30 Seconds)</a:t>
            </a:r>
            <a:endParaRPr lang="en-US" sz="1000" u="sng" dirty="0"/>
          </a:p>
          <a:p>
            <a:endParaRPr lang="en-US" dirty="0" smtClean="0"/>
          </a:p>
          <a:p>
            <a:r>
              <a:rPr lang="en-US" i="1" baseline="0" dirty="0" smtClean="0"/>
              <a:t>Rea</a:t>
            </a:r>
            <a:r>
              <a:rPr lang="en-US" i="1" dirty="0" smtClean="0"/>
              <a:t>d</a:t>
            </a:r>
            <a:r>
              <a:rPr lang="en-US" i="1" baseline="0" dirty="0" smtClean="0"/>
              <a:t> the statement on the slide. This slide ties to the previous slide. Elaborate with the following information.</a:t>
            </a:r>
          </a:p>
          <a:p>
            <a:endParaRPr lang="en-US" b="1" i="0" baseline="0" dirty="0" smtClean="0"/>
          </a:p>
          <a:p>
            <a:pPr defTabSz="483306">
              <a:defRPr/>
            </a:pPr>
            <a:r>
              <a:rPr lang="en-US" b="1" i="0" baseline="0" dirty="0" smtClean="0"/>
              <a:t>SAY: These incidents of misconduct do not begin with the intention of being inappropriate with a student. However, social media communications can accelerate inappropriate dialogue. </a:t>
            </a:r>
          </a:p>
          <a:p>
            <a:pPr defTabSz="483306">
              <a:defRPr/>
            </a:pPr>
            <a:endParaRPr lang="en-US" b="1" i="0" baseline="0" dirty="0" smtClean="0"/>
          </a:p>
          <a:p>
            <a:pPr marL="181240" indent="-181240" defTabSz="483306">
              <a:buFontTx/>
              <a:buChar char="-"/>
              <a:defRPr/>
            </a:pPr>
            <a:r>
              <a:rPr lang="en-US" b="1" i="0" baseline="0" dirty="0" smtClean="0"/>
              <a:t>Very quickly, educators find themselves on a slippery slope where a teacher-student boundary is crossed. </a:t>
            </a:r>
          </a:p>
          <a:p>
            <a:pPr defTabSz="483306">
              <a:defRPr/>
            </a:pPr>
            <a:endParaRPr lang="en-US" b="1" i="0" baseline="0" dirty="0" smtClean="0"/>
          </a:p>
          <a:p>
            <a:pPr defTabSz="483306">
              <a:defRPr/>
            </a:pPr>
            <a:endParaRPr lang="en-US" b="1" i="0" baseline="0" dirty="0" smtClean="0"/>
          </a:p>
        </p:txBody>
      </p:sp>
      <p:sp>
        <p:nvSpPr>
          <p:cNvPr id="4" name="Slide Number Placeholder 3"/>
          <p:cNvSpPr>
            <a:spLocks noGrp="1"/>
          </p:cNvSpPr>
          <p:nvPr>
            <p:ph type="sldNum" sz="quarter" idx="10"/>
          </p:nvPr>
        </p:nvSpPr>
        <p:spPr/>
        <p:txBody>
          <a:bodyPr/>
          <a:lstStyle/>
          <a:p>
            <a:fld id="{E399FD1E-AA77-2049-BD5C-7B09D322BA44}" type="slidenum">
              <a:rPr lang="en-US" smtClean="0"/>
              <a:t>7</a:t>
            </a:fld>
            <a:endParaRPr lang="en-US" dirty="0"/>
          </a:p>
        </p:txBody>
      </p:sp>
    </p:spTree>
    <p:extLst>
      <p:ext uri="{BB962C8B-B14F-4D97-AF65-F5344CB8AC3E}">
        <p14:creationId xmlns:p14="http://schemas.microsoft.com/office/powerpoint/2010/main" val="15671255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u="sng" dirty="0"/>
              <a:t>Directions for Presenter: </a:t>
            </a:r>
            <a:r>
              <a:rPr lang="en-US" sz="1000" i="1" u="sng" dirty="0"/>
              <a:t>Italics</a:t>
            </a:r>
          </a:p>
          <a:p>
            <a:r>
              <a:rPr lang="en-US" sz="1000" u="sng" dirty="0"/>
              <a:t>Information for Presenter to Convey: </a:t>
            </a:r>
            <a:r>
              <a:rPr lang="en-US" sz="1000" b="1" u="sng" dirty="0"/>
              <a:t>Bold</a:t>
            </a:r>
          </a:p>
          <a:p>
            <a:endParaRPr lang="en-US" sz="1000" b="1" u="sng" dirty="0"/>
          </a:p>
          <a:p>
            <a:pPr defTabSz="483306">
              <a:defRPr/>
            </a:pPr>
            <a:r>
              <a:rPr lang="en-US" sz="1000" u="sng" dirty="0"/>
              <a:t>Presenter’s Notes</a:t>
            </a:r>
            <a:r>
              <a:rPr lang="en-US" sz="1000" dirty="0"/>
              <a:t>: (Time: 1 Minute)</a:t>
            </a:r>
            <a:endParaRPr lang="en-US" sz="1000" u="sng" dirty="0"/>
          </a:p>
          <a:p>
            <a:endParaRPr lang="en-US" dirty="0" smtClean="0"/>
          </a:p>
          <a:p>
            <a:r>
              <a:rPr lang="en-US" b="1" dirty="0" smtClean="0"/>
              <a:t>SAY: This is an</a:t>
            </a:r>
            <a:r>
              <a:rPr lang="en-US" b="1" baseline="0" dirty="0" smtClean="0"/>
              <a:t> actual statement from a teacher to law enforcement. This is how an inappropriate teacher-student relationship began, in the words of the teacher.</a:t>
            </a:r>
          </a:p>
          <a:p>
            <a:endParaRPr lang="en-US" baseline="0" dirty="0" smtClean="0"/>
          </a:p>
          <a:p>
            <a:r>
              <a:rPr lang="en-US" i="1" baseline="0" dirty="0" smtClean="0"/>
              <a:t>Ask for a volunteer</a:t>
            </a:r>
            <a:r>
              <a:rPr lang="en-US" i="1" dirty="0" smtClean="0"/>
              <a:t> or select a participant to read the slide information.</a:t>
            </a:r>
          </a:p>
          <a:p>
            <a:endParaRPr lang="en-US" i="1" baseline="0" dirty="0"/>
          </a:p>
          <a:p>
            <a:r>
              <a:rPr lang="en-US" i="1" dirty="0" smtClean="0"/>
              <a:t>Advance the slide. </a:t>
            </a:r>
            <a:endParaRPr lang="en-US" i="1" baseline="0" dirty="0" smtClean="0"/>
          </a:p>
          <a:p>
            <a:endParaRPr lang="en-US" i="1" baseline="0" dirty="0" smtClean="0"/>
          </a:p>
          <a:p>
            <a:r>
              <a:rPr lang="en-US" i="0" baseline="0" dirty="0" smtClean="0"/>
              <a:t>Source Cited: Texas Education Agency Division of Educator Investigations. Redacted Case Files. </a:t>
            </a:r>
          </a:p>
          <a:p>
            <a:endParaRPr lang="en-US" i="0" baseline="0" dirty="0" smtClean="0"/>
          </a:p>
          <a:p>
            <a:endParaRPr lang="en-US" i="1" baseline="0" dirty="0" smtClean="0"/>
          </a:p>
          <a:p>
            <a:endParaRPr lang="en-US" i="1" baseline="0" dirty="0" smtClean="0"/>
          </a:p>
          <a:p>
            <a:endParaRPr lang="en-US" dirty="0"/>
          </a:p>
        </p:txBody>
      </p:sp>
      <p:sp>
        <p:nvSpPr>
          <p:cNvPr id="4" name="Slide Number Placeholder 3"/>
          <p:cNvSpPr>
            <a:spLocks noGrp="1"/>
          </p:cNvSpPr>
          <p:nvPr>
            <p:ph type="sldNum" sz="quarter" idx="10"/>
          </p:nvPr>
        </p:nvSpPr>
        <p:spPr/>
        <p:txBody>
          <a:bodyPr/>
          <a:lstStyle/>
          <a:p>
            <a:fld id="{E399FD1E-AA77-2049-BD5C-7B09D322BA44}" type="slidenum">
              <a:rPr lang="en-US" smtClean="0"/>
              <a:t>8</a:t>
            </a:fld>
            <a:endParaRPr lang="en-US" dirty="0"/>
          </a:p>
        </p:txBody>
      </p:sp>
    </p:spTree>
    <p:extLst>
      <p:ext uri="{BB962C8B-B14F-4D97-AF65-F5344CB8AC3E}">
        <p14:creationId xmlns:p14="http://schemas.microsoft.com/office/powerpoint/2010/main" val="38205715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u="sng" dirty="0"/>
              <a:t>Directions for Presenter: </a:t>
            </a:r>
            <a:r>
              <a:rPr lang="en-US" sz="1000" i="1" u="sng" dirty="0"/>
              <a:t>Italics</a:t>
            </a:r>
          </a:p>
          <a:p>
            <a:r>
              <a:rPr lang="en-US" sz="1000" u="sng" dirty="0"/>
              <a:t>Information for Presenter to Convey: </a:t>
            </a:r>
            <a:r>
              <a:rPr lang="en-US" sz="1000" b="1" u="sng" dirty="0"/>
              <a:t>Bold</a:t>
            </a:r>
          </a:p>
          <a:p>
            <a:endParaRPr lang="en-US" sz="1000" b="1" u="sng" dirty="0"/>
          </a:p>
          <a:p>
            <a:pPr defTabSz="483306">
              <a:defRPr/>
            </a:pPr>
            <a:r>
              <a:rPr lang="en-US" sz="1000" u="sng" dirty="0"/>
              <a:t>Presenter’s Notes</a:t>
            </a:r>
            <a:r>
              <a:rPr lang="en-US" sz="1000" dirty="0"/>
              <a:t>: (Time: 1 Minute)</a:t>
            </a:r>
            <a:endParaRPr lang="en-US" sz="1000" b="1" u="sng" dirty="0"/>
          </a:p>
          <a:p>
            <a:endParaRPr lang="en-US" dirty="0" smtClean="0"/>
          </a:p>
          <a:p>
            <a:r>
              <a:rPr lang="en-US" b="1" dirty="0" smtClean="0"/>
              <a:t>SAY:</a:t>
            </a:r>
            <a:r>
              <a:rPr lang="en-US" b="1" baseline="0" dirty="0" smtClean="0"/>
              <a:t> This is a direct quote taken from the teacher’s statement indicating how he ended the inappropriate relationship. </a:t>
            </a:r>
          </a:p>
          <a:p>
            <a:endParaRPr lang="en-US" baseline="0" dirty="0" smtClean="0"/>
          </a:p>
          <a:p>
            <a:r>
              <a:rPr lang="en-US" i="1" baseline="0" dirty="0" smtClean="0"/>
              <a:t>Ask for a volunteer or select</a:t>
            </a:r>
            <a:r>
              <a:rPr lang="en-US" i="1" dirty="0" smtClean="0"/>
              <a:t> a participant to read the slide information. </a:t>
            </a:r>
          </a:p>
          <a:p>
            <a:endParaRPr lang="en-US" dirty="0" smtClean="0"/>
          </a:p>
          <a:p>
            <a:r>
              <a:rPr lang="en-US" i="0" baseline="0" dirty="0" smtClean="0"/>
              <a:t>Source Cited: Texas Education Agency Division of Educator Investigations. Redacted Case Files.</a:t>
            </a:r>
            <a:endParaRPr lang="en-US" i="0" dirty="0"/>
          </a:p>
        </p:txBody>
      </p:sp>
      <p:sp>
        <p:nvSpPr>
          <p:cNvPr id="4" name="Slide Number Placeholder 3"/>
          <p:cNvSpPr>
            <a:spLocks noGrp="1"/>
          </p:cNvSpPr>
          <p:nvPr>
            <p:ph type="sldNum" sz="quarter" idx="10"/>
          </p:nvPr>
        </p:nvSpPr>
        <p:spPr/>
        <p:txBody>
          <a:bodyPr/>
          <a:lstStyle/>
          <a:p>
            <a:fld id="{E399FD1E-AA77-2049-BD5C-7B09D322BA44}" type="slidenum">
              <a:rPr lang="en-US" smtClean="0"/>
              <a:t>9</a:t>
            </a:fld>
            <a:endParaRPr lang="en-US" dirty="0"/>
          </a:p>
        </p:txBody>
      </p:sp>
    </p:spTree>
    <p:extLst>
      <p:ext uri="{BB962C8B-B14F-4D97-AF65-F5344CB8AC3E}">
        <p14:creationId xmlns:p14="http://schemas.microsoft.com/office/powerpoint/2010/main" val="21255175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u="sng" dirty="0"/>
              <a:t>Directions for Presenter: </a:t>
            </a:r>
            <a:r>
              <a:rPr lang="en-US" sz="1000" i="1" u="sng" dirty="0"/>
              <a:t>Italics</a:t>
            </a:r>
          </a:p>
          <a:p>
            <a:r>
              <a:rPr lang="en-US" sz="1000" u="sng" dirty="0"/>
              <a:t>Information for Presenter to Convey: </a:t>
            </a:r>
            <a:r>
              <a:rPr lang="en-US" sz="1000" b="1" u="sng" dirty="0"/>
              <a:t>Bold</a:t>
            </a:r>
          </a:p>
          <a:p>
            <a:endParaRPr lang="en-US" sz="1000" b="1" u="sng" dirty="0"/>
          </a:p>
          <a:p>
            <a:pPr defTabSz="483306">
              <a:defRPr/>
            </a:pPr>
            <a:r>
              <a:rPr lang="en-US" sz="1000" u="sng" dirty="0"/>
              <a:t>Presenter’s Notes</a:t>
            </a:r>
            <a:r>
              <a:rPr lang="en-US" sz="1000" dirty="0"/>
              <a:t>: (Time: 30 Seconds)</a:t>
            </a:r>
          </a:p>
          <a:p>
            <a:pPr defTabSz="483306">
              <a:defRPr/>
            </a:pPr>
            <a:endParaRPr lang="en-US" b="1" u="none" dirty="0" smtClean="0"/>
          </a:p>
          <a:p>
            <a:pPr defTabSz="483306">
              <a:defRPr/>
            </a:pPr>
            <a:r>
              <a:rPr lang="en-US" b="1" u="none" dirty="0" smtClean="0"/>
              <a:t>SAY:</a:t>
            </a:r>
            <a:r>
              <a:rPr lang="en-US" b="1" u="none" baseline="0" dirty="0" smtClean="0"/>
              <a:t> This teacher voluntarily surrendered his teaching certificate. </a:t>
            </a:r>
          </a:p>
          <a:p>
            <a:pPr defTabSz="483306">
              <a:defRPr/>
            </a:pPr>
            <a:endParaRPr lang="en-US" b="1" u="none" baseline="0" dirty="0" smtClean="0"/>
          </a:p>
          <a:p>
            <a:pPr marL="181240" indent="-181240" defTabSz="483306">
              <a:buFontTx/>
              <a:buChar char="-"/>
              <a:defRPr/>
            </a:pPr>
            <a:r>
              <a:rPr lang="en-US" b="1" u="none" baseline="0" dirty="0" smtClean="0"/>
              <a:t>While the entire statement was not included, you are able to see how a relationship can begin quite innocently before crossing a boundary within a short period of time. </a:t>
            </a:r>
          </a:p>
          <a:p>
            <a:pPr marL="181240" indent="-181240" defTabSz="483306">
              <a:buFontTx/>
              <a:buChar char="-"/>
              <a:defRPr/>
            </a:pPr>
            <a:endParaRPr lang="en-US" b="1" u="none" baseline="0" dirty="0" smtClean="0"/>
          </a:p>
          <a:p>
            <a:pPr marL="181240" indent="-181240" defTabSz="483306">
              <a:buFontTx/>
              <a:buChar char="-"/>
              <a:defRPr/>
            </a:pPr>
            <a:r>
              <a:rPr lang="en-US" b="1" u="none" baseline="0" dirty="0" smtClean="0"/>
              <a:t>Many people were hurt by this teacher’s actions. </a:t>
            </a:r>
          </a:p>
          <a:p>
            <a:pPr marL="181240" indent="-181240" defTabSz="483306">
              <a:buFontTx/>
              <a:buChar char="-"/>
              <a:defRPr/>
            </a:pPr>
            <a:endParaRPr lang="en-US" b="1" u="none" baseline="0" dirty="0" smtClean="0"/>
          </a:p>
          <a:p>
            <a:pPr marL="181240" indent="-181240" defTabSz="483306">
              <a:buFontTx/>
              <a:buChar char="-"/>
              <a:defRPr/>
            </a:pPr>
            <a:r>
              <a:rPr lang="en-US" b="1" u="none" baseline="0" dirty="0" smtClean="0"/>
              <a:t>Our responsibility, however, is to the student. We are responsible for our students’ safety and well-being at all times. </a:t>
            </a:r>
          </a:p>
          <a:p>
            <a:pPr marL="181240" indent="-181240" defTabSz="483306">
              <a:buFontTx/>
              <a:buChar char="-"/>
              <a:defRPr/>
            </a:pPr>
            <a:endParaRPr lang="en-US" b="1" u="none" baseline="0" dirty="0" smtClean="0"/>
          </a:p>
          <a:p>
            <a:r>
              <a:rPr lang="en-US" i="0" baseline="0" dirty="0" smtClean="0"/>
              <a:t>Source Cited: Texas Education Agency Division of Educator Investigations. Redacted Case Files.</a:t>
            </a:r>
            <a:endParaRPr lang="en-US" i="0" dirty="0"/>
          </a:p>
        </p:txBody>
      </p:sp>
      <p:sp>
        <p:nvSpPr>
          <p:cNvPr id="4" name="Slide Number Placeholder 3"/>
          <p:cNvSpPr>
            <a:spLocks noGrp="1"/>
          </p:cNvSpPr>
          <p:nvPr>
            <p:ph type="sldNum" sz="quarter" idx="10"/>
          </p:nvPr>
        </p:nvSpPr>
        <p:spPr/>
        <p:txBody>
          <a:bodyPr/>
          <a:lstStyle/>
          <a:p>
            <a:fld id="{E399FD1E-AA77-2049-BD5C-7B09D322BA44}" type="slidenum">
              <a:rPr lang="en-US" smtClean="0"/>
              <a:t>10</a:t>
            </a:fld>
            <a:endParaRPr lang="en-US" dirty="0"/>
          </a:p>
        </p:txBody>
      </p:sp>
    </p:spTree>
    <p:extLst>
      <p:ext uri="{BB962C8B-B14F-4D97-AF65-F5344CB8AC3E}">
        <p14:creationId xmlns:p14="http://schemas.microsoft.com/office/powerpoint/2010/main" val="6335297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u="sng" dirty="0"/>
              <a:t>Directions for Presenter: </a:t>
            </a:r>
            <a:r>
              <a:rPr lang="en-US" sz="1000" i="1" u="sng" dirty="0"/>
              <a:t>Italics</a:t>
            </a:r>
          </a:p>
          <a:p>
            <a:r>
              <a:rPr lang="en-US" sz="1000" u="sng" dirty="0"/>
              <a:t>Information for Presenter to Convey: </a:t>
            </a:r>
            <a:r>
              <a:rPr lang="en-US" sz="1000" b="1" u="sng" dirty="0"/>
              <a:t>Bold</a:t>
            </a:r>
          </a:p>
          <a:p>
            <a:endParaRPr lang="en-US" sz="1000" b="1" u="sng" dirty="0"/>
          </a:p>
          <a:p>
            <a:pPr defTabSz="483306">
              <a:defRPr/>
            </a:pPr>
            <a:r>
              <a:rPr lang="en-US" sz="1000" u="sng" dirty="0"/>
              <a:t>Presenter’s Notes</a:t>
            </a:r>
            <a:r>
              <a:rPr lang="en-US" sz="1000" dirty="0"/>
              <a:t>: (Time: 1 Minute)</a:t>
            </a:r>
          </a:p>
          <a:p>
            <a:endParaRPr lang="en-US" b="1" dirty="0" smtClean="0"/>
          </a:p>
          <a:p>
            <a:r>
              <a:rPr lang="en-US" sz="1100" i="1" dirty="0"/>
              <a:t>Once this slide comes up, make it a point not to say anything at first. Let the participants take in the powerful impact of the picture. Wait about 10 seconds and then read the headline and emphasize that this is often the end result of social media communications that crossed the line into sexual misconduct between a teacher and a student. </a:t>
            </a:r>
          </a:p>
          <a:p>
            <a:endParaRPr lang="en-US" sz="1100" b="1" dirty="0"/>
          </a:p>
          <a:p>
            <a:r>
              <a:rPr lang="en-US" sz="1100" b="1" dirty="0"/>
              <a:t>SAY: This former Texas teacher and academic decathlon coach was sentenced to 60 years in prison for sexual misconduct with two students.  </a:t>
            </a:r>
          </a:p>
          <a:p>
            <a:pPr defTabSz="483306">
              <a:defRPr/>
            </a:pPr>
            <a:endParaRPr lang="en-US" sz="1100" b="1" dirty="0"/>
          </a:p>
          <a:p>
            <a:pPr marL="181240" indent="-181240" defTabSz="483306">
              <a:buFontTx/>
              <a:buChar char="-"/>
              <a:defRPr/>
            </a:pPr>
            <a:r>
              <a:rPr lang="en-US" sz="1100" b="1" dirty="0"/>
              <a:t>Both victims testified they had sexual encounters with the teacher. </a:t>
            </a:r>
          </a:p>
          <a:p>
            <a:pPr defTabSz="483306">
              <a:defRPr/>
            </a:pPr>
            <a:endParaRPr lang="en-US" sz="1100" b="1" dirty="0"/>
          </a:p>
          <a:p>
            <a:pPr marL="181240" indent="-181240" defTabSz="483306">
              <a:buFontTx/>
              <a:buChar char="-"/>
              <a:defRPr/>
            </a:pPr>
            <a:r>
              <a:rPr lang="en-US" sz="1100" b="1" dirty="0"/>
              <a:t>They stated that their relationships with their teacher began on social media, specifically on Tumblr and the fetish website FetLife. The relationships also included communications over encrypted phone apps such as Kik and Wickr. </a:t>
            </a:r>
          </a:p>
          <a:p>
            <a:pPr defTabSz="483306">
              <a:defRPr/>
            </a:pPr>
            <a:endParaRPr lang="en-US" sz="1100" b="1" i="1" dirty="0"/>
          </a:p>
          <a:p>
            <a:pPr defTabSz="483306">
              <a:defRPr/>
            </a:pPr>
            <a:r>
              <a:rPr lang="en-US" sz="1100" i="1" dirty="0"/>
              <a:t>Advance the slide. </a:t>
            </a:r>
          </a:p>
          <a:p>
            <a:pPr defTabSz="483306">
              <a:defRPr/>
            </a:pPr>
            <a:endParaRPr lang="en-US" b="1" dirty="0" smtClean="0"/>
          </a:p>
          <a:p>
            <a:pPr defTabSz="483306">
              <a:defRPr/>
            </a:pPr>
            <a:r>
              <a:rPr lang="en-US" sz="1000" i="1" dirty="0"/>
              <a:t>Sources Cited: </a:t>
            </a:r>
          </a:p>
          <a:p>
            <a:pPr defTabSz="483306">
              <a:defRPr/>
            </a:pPr>
            <a:r>
              <a:rPr lang="en-US" sz="1000" dirty="0"/>
              <a:t>Miller, N. (2016, May). Jay Dee Burns receives sentence of 60 years in prison. </a:t>
            </a:r>
            <a:r>
              <a:rPr lang="en-US" sz="1000" i="1" dirty="0"/>
              <a:t>Odessa American Online</a:t>
            </a:r>
            <a:r>
              <a:rPr lang="en-US" sz="1000" dirty="0"/>
              <a:t>. Retrieved from http://</a:t>
            </a:r>
            <a:r>
              <a:rPr lang="en-US" sz="1000" dirty="0" err="1"/>
              <a:t>www.oaoa.com</a:t>
            </a:r>
            <a:r>
              <a:rPr lang="en-US" sz="1000" dirty="0"/>
              <a:t>/news/</a:t>
            </a:r>
            <a:r>
              <a:rPr lang="en-US" sz="1000" dirty="0" err="1"/>
              <a:t>crime_justice</a:t>
            </a:r>
            <a:r>
              <a:rPr lang="en-US" sz="1000" dirty="0"/>
              <a:t>/courts/article_28b9a59e-1203-11e6-911e-8bdd8ad682d3.html </a:t>
            </a:r>
          </a:p>
          <a:p>
            <a:pPr defTabSz="483306">
              <a:defRPr/>
            </a:pPr>
            <a:endParaRPr lang="en-US" sz="1000" dirty="0"/>
          </a:p>
          <a:p>
            <a:pPr defTabSz="483306">
              <a:defRPr/>
            </a:pPr>
            <a:r>
              <a:rPr lang="en-US" sz="1000" dirty="0" err="1"/>
              <a:t>Sterkel</a:t>
            </a:r>
            <a:r>
              <a:rPr lang="en-US" sz="1000" dirty="0"/>
              <a:t>, M. (2016, February). Burns rejects plea deal [digital image]. </a:t>
            </a:r>
            <a:r>
              <a:rPr lang="en-US" sz="1000" i="1" dirty="0"/>
              <a:t>Odessa American Online</a:t>
            </a:r>
            <a:r>
              <a:rPr lang="en-US" sz="1000" dirty="0"/>
              <a:t>. Retrieved from http://</a:t>
            </a:r>
            <a:r>
              <a:rPr lang="en-US" sz="1000" dirty="0" err="1"/>
              <a:t>www.oaoa.com</a:t>
            </a:r>
            <a:r>
              <a:rPr lang="en-US" sz="1000" dirty="0"/>
              <a:t>/news/</a:t>
            </a:r>
            <a:r>
              <a:rPr lang="en-US" sz="1000" dirty="0" err="1"/>
              <a:t>crime_justice</a:t>
            </a:r>
            <a:r>
              <a:rPr lang="en-US" sz="1000" dirty="0"/>
              <a:t>/courts/article_f56a1608-d7db-11e5-b352-43f5acd290c0.html</a:t>
            </a:r>
            <a:endParaRPr lang="en-US" dirty="0" smtClean="0"/>
          </a:p>
        </p:txBody>
      </p:sp>
      <p:sp>
        <p:nvSpPr>
          <p:cNvPr id="4" name="Slide Number Placeholder 3"/>
          <p:cNvSpPr>
            <a:spLocks noGrp="1"/>
          </p:cNvSpPr>
          <p:nvPr>
            <p:ph type="sldNum" sz="quarter" idx="10"/>
          </p:nvPr>
        </p:nvSpPr>
        <p:spPr/>
        <p:txBody>
          <a:bodyPr/>
          <a:lstStyle/>
          <a:p>
            <a:fld id="{E399FD1E-AA77-2049-BD5C-7B09D322BA44}" type="slidenum">
              <a:rPr lang="en-US" smtClean="0"/>
              <a:t>11</a:t>
            </a:fld>
            <a:endParaRPr lang="en-US" dirty="0"/>
          </a:p>
        </p:txBody>
      </p:sp>
    </p:spTree>
    <p:extLst>
      <p:ext uri="{BB962C8B-B14F-4D97-AF65-F5344CB8AC3E}">
        <p14:creationId xmlns:p14="http://schemas.microsoft.com/office/powerpoint/2010/main" val="11611267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u="sng" dirty="0"/>
              <a:t>Directions for Presenter: </a:t>
            </a:r>
            <a:r>
              <a:rPr lang="en-US" sz="1000" i="1" u="sng" dirty="0"/>
              <a:t>Italics</a:t>
            </a:r>
          </a:p>
          <a:p>
            <a:r>
              <a:rPr lang="en-US" sz="1000" u="sng" dirty="0"/>
              <a:t>Information for Presenter to Convey: </a:t>
            </a:r>
            <a:r>
              <a:rPr lang="en-US" sz="1000" b="1" u="sng" dirty="0"/>
              <a:t>Bold</a:t>
            </a:r>
            <a:endParaRPr lang="en-US" sz="1000" dirty="0"/>
          </a:p>
          <a:p>
            <a:endParaRPr lang="en-US" sz="1000" dirty="0"/>
          </a:p>
          <a:p>
            <a:pPr defTabSz="483306">
              <a:defRPr/>
            </a:pPr>
            <a:r>
              <a:rPr lang="en-US" sz="1000" u="sng" dirty="0"/>
              <a:t>Presenter’s Notes</a:t>
            </a:r>
            <a:r>
              <a:rPr lang="en-US" sz="1000" dirty="0"/>
              <a:t>: (Time: 30 Seconds)</a:t>
            </a:r>
            <a:endParaRPr lang="en-US" sz="1000" u="sng" dirty="0"/>
          </a:p>
          <a:p>
            <a:endParaRPr lang="en-US" baseline="0" dirty="0" smtClean="0"/>
          </a:p>
          <a:p>
            <a:r>
              <a:rPr lang="en-US" b="1" baseline="0" dirty="0" smtClean="0"/>
              <a:t>SAY: </a:t>
            </a:r>
            <a:r>
              <a:rPr lang="en-US" sz="1300" b="1" dirty="0"/>
              <a:t>Fifteen times a week, a school employee is convicted or accused of having an inappropriate relationship with a student. That’s 15 times </a:t>
            </a:r>
            <a:r>
              <a:rPr lang="en-US" b="1" dirty="0" smtClean="0"/>
              <a:t>too many.</a:t>
            </a:r>
            <a:r>
              <a:rPr lang="en-US" b="1" baseline="0" dirty="0" smtClean="0"/>
              <a:t> It’s happening to the very students who trust us to do what we are hired to do as educators. </a:t>
            </a:r>
          </a:p>
          <a:p>
            <a:endParaRPr lang="en-US" b="1" baseline="0" dirty="0" smtClean="0"/>
          </a:p>
          <a:p>
            <a:r>
              <a:rPr lang="en-US" b="0" i="1" baseline="0" dirty="0" smtClean="0"/>
              <a:t>Source Cited: </a:t>
            </a:r>
            <a:r>
              <a:rPr lang="en-US" b="0" i="0" baseline="0" dirty="0" smtClean="0"/>
              <a:t>Bacon-Blood, L. (2015, January). Louisiana No. 3 for inappropriate teacher-student relationships, former U.S. education official says. </a:t>
            </a:r>
            <a:r>
              <a:rPr lang="en-US" b="0" i="1" baseline="0" dirty="0" smtClean="0"/>
              <a:t>The Times-Picayune</a:t>
            </a:r>
            <a:r>
              <a:rPr lang="en-US" b="0" i="0" baseline="0" dirty="0" smtClean="0"/>
              <a:t>. Retrieved from </a:t>
            </a:r>
            <a:r>
              <a:rPr lang="en-US" sz="1300" dirty="0"/>
              <a:t>http://www.nola.com/education/index.ssf/2015/01/llouisiana_no_3_for_inappropriate_teacher-student_relationships_former_us_education_official_says.html</a:t>
            </a:r>
          </a:p>
          <a:p>
            <a:endParaRPr lang="en-US" sz="1300" i="1" dirty="0"/>
          </a:p>
        </p:txBody>
      </p:sp>
      <p:sp>
        <p:nvSpPr>
          <p:cNvPr id="4" name="Slide Number Placeholder 3"/>
          <p:cNvSpPr>
            <a:spLocks noGrp="1"/>
          </p:cNvSpPr>
          <p:nvPr>
            <p:ph type="sldNum" sz="quarter" idx="10"/>
          </p:nvPr>
        </p:nvSpPr>
        <p:spPr/>
        <p:txBody>
          <a:bodyPr/>
          <a:lstStyle/>
          <a:p>
            <a:fld id="{E399FD1E-AA77-2049-BD5C-7B09D322BA44}" type="slidenum">
              <a:rPr lang="en-US" smtClean="0"/>
              <a:t>12</a:t>
            </a:fld>
            <a:endParaRPr lang="en-US" dirty="0"/>
          </a:p>
        </p:txBody>
      </p:sp>
    </p:spTree>
    <p:extLst>
      <p:ext uri="{BB962C8B-B14F-4D97-AF65-F5344CB8AC3E}">
        <p14:creationId xmlns:p14="http://schemas.microsoft.com/office/powerpoint/2010/main" val="32219561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u="sng" dirty="0"/>
              <a:t>Directions for Presenter: </a:t>
            </a:r>
            <a:r>
              <a:rPr lang="en-US" sz="1000" i="1" u="sng" dirty="0"/>
              <a:t>Italics</a:t>
            </a:r>
          </a:p>
          <a:p>
            <a:r>
              <a:rPr lang="en-US" sz="1000" u="sng" dirty="0"/>
              <a:t>Information for Presenter to Convey: </a:t>
            </a:r>
            <a:r>
              <a:rPr lang="en-US" sz="1000" b="1" u="sng" dirty="0"/>
              <a:t>Bold</a:t>
            </a:r>
            <a:endParaRPr lang="en-US" sz="1000" dirty="0"/>
          </a:p>
          <a:p>
            <a:endParaRPr lang="en-US" sz="1000" dirty="0"/>
          </a:p>
          <a:p>
            <a:pPr defTabSz="483306">
              <a:defRPr/>
            </a:pPr>
            <a:r>
              <a:rPr lang="en-US" sz="1000" u="sng" dirty="0"/>
              <a:t>Presenter’s Notes</a:t>
            </a:r>
            <a:r>
              <a:rPr lang="en-US" sz="1000" dirty="0"/>
              <a:t>: (Time: 2 Minutes)</a:t>
            </a:r>
            <a:endParaRPr lang="en-US" sz="1000" u="sng" dirty="0"/>
          </a:p>
          <a:p>
            <a:endParaRPr lang="en-US" u="sng" dirty="0" smtClean="0"/>
          </a:p>
          <a:p>
            <a:r>
              <a:rPr lang="en-US" i="1" u="none" dirty="0" smtClean="0"/>
              <a:t>Paired and Large Group Discussion</a:t>
            </a:r>
          </a:p>
          <a:p>
            <a:endParaRPr lang="en-US" u="none" dirty="0" smtClean="0"/>
          </a:p>
          <a:p>
            <a:r>
              <a:rPr lang="en-US" b="1" u="none" dirty="0" smtClean="0"/>
              <a:t>SAY: This is</a:t>
            </a:r>
            <a:r>
              <a:rPr lang="en-US" b="1" u="none" baseline="0" dirty="0" smtClean="0"/>
              <a:t> a news headline from a TV station in Texas. </a:t>
            </a:r>
            <a:endParaRPr lang="en-US" b="1" u="none" dirty="0" smtClean="0"/>
          </a:p>
          <a:p>
            <a:endParaRPr lang="en-US" b="0" i="1" u="none" dirty="0" smtClean="0"/>
          </a:p>
          <a:p>
            <a:r>
              <a:rPr lang="en-US" b="1" u="none" dirty="0" smtClean="0"/>
              <a:t>What</a:t>
            </a:r>
            <a:r>
              <a:rPr lang="en-US" b="1" u="none" baseline="0" dirty="0" smtClean="0"/>
              <a:t> are your thoughts? Do you believe that social media could be a catalyst for inappropriate teacher-student relationships? Please share your viewpoint on this question.</a:t>
            </a:r>
          </a:p>
          <a:p>
            <a:endParaRPr lang="en-US" u="none" baseline="0" dirty="0" smtClean="0"/>
          </a:p>
          <a:p>
            <a:r>
              <a:rPr lang="en-US" i="1" dirty="0"/>
              <a:t>This is an evaluative segment to determine if participants believe social media communications are causing educator misconduct. Give participants one minute to discuss this question with a partner at their table. Ask for volunteers to share their viewpoints. It is important for participants to identify possible reasons this is happening. Stress that there should never be an acceptable reason or excuse for engaging in an inappropriate teacher-student relationship. As an example, an educator who is depressed or lonely should seek help from a medical professional, support group, etc., but never from a student. </a:t>
            </a:r>
          </a:p>
          <a:p>
            <a:endParaRPr lang="en-US" dirty="0" smtClean="0"/>
          </a:p>
          <a:p>
            <a:pPr defTabSz="483306">
              <a:defRPr/>
            </a:pPr>
            <a:r>
              <a:rPr lang="en-US" sz="1000" dirty="0"/>
              <a:t>Source Cited: Stiner, L. (2012)</a:t>
            </a:r>
            <a:r>
              <a:rPr lang="en-US" sz="1000" i="1" dirty="0"/>
              <a:t>. </a:t>
            </a:r>
            <a:r>
              <a:rPr lang="en-US" sz="1000" dirty="0"/>
              <a:t>Is social media to blame for inappropriate student-teacher relationships? </a:t>
            </a:r>
            <a:r>
              <a:rPr lang="en-US" sz="1000" i="1" dirty="0"/>
              <a:t>ABC News 7 The Panhandle Spirit</a:t>
            </a:r>
            <a:r>
              <a:rPr lang="en-US" sz="1000" dirty="0"/>
              <a:t>. Retrieved from http://abc7amarillo.com/news/local/is-social-media-to-blame-for-inappropriate-student-teacher-relationships</a:t>
            </a:r>
          </a:p>
        </p:txBody>
      </p:sp>
      <p:sp>
        <p:nvSpPr>
          <p:cNvPr id="4" name="Slide Number Placeholder 3"/>
          <p:cNvSpPr>
            <a:spLocks noGrp="1"/>
          </p:cNvSpPr>
          <p:nvPr>
            <p:ph type="sldNum" sz="quarter" idx="10"/>
          </p:nvPr>
        </p:nvSpPr>
        <p:spPr/>
        <p:txBody>
          <a:bodyPr/>
          <a:lstStyle/>
          <a:p>
            <a:fld id="{E399FD1E-AA77-2049-BD5C-7B09D322BA44}" type="slidenum">
              <a:rPr lang="en-US" smtClean="0"/>
              <a:t>13</a:t>
            </a:fld>
            <a:endParaRPr lang="en-US" dirty="0"/>
          </a:p>
        </p:txBody>
      </p:sp>
    </p:spTree>
    <p:extLst>
      <p:ext uri="{BB962C8B-B14F-4D97-AF65-F5344CB8AC3E}">
        <p14:creationId xmlns:p14="http://schemas.microsoft.com/office/powerpoint/2010/main" val="8489870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u="sng" dirty="0"/>
              <a:t>Directions for Presenter: </a:t>
            </a:r>
            <a:r>
              <a:rPr lang="en-US" sz="1000" i="1" u="sng" dirty="0"/>
              <a:t>Italics</a:t>
            </a:r>
          </a:p>
          <a:p>
            <a:r>
              <a:rPr lang="en-US" sz="1000" u="sng" dirty="0"/>
              <a:t>Information for Presenter to Convey: </a:t>
            </a:r>
            <a:r>
              <a:rPr lang="en-US" sz="1000" b="1" u="sng" dirty="0"/>
              <a:t>Bold</a:t>
            </a:r>
            <a:endParaRPr lang="en-US" sz="1000" dirty="0"/>
          </a:p>
          <a:p>
            <a:endParaRPr lang="en-US" sz="1000" dirty="0"/>
          </a:p>
          <a:p>
            <a:pPr defTabSz="483306">
              <a:defRPr/>
            </a:pPr>
            <a:r>
              <a:rPr lang="en-US" sz="1000" u="sng" dirty="0"/>
              <a:t>Presenter’s Notes</a:t>
            </a:r>
            <a:r>
              <a:rPr lang="en-US" sz="1000" dirty="0"/>
              <a:t>: (Time: 30 Seconds)</a:t>
            </a:r>
            <a:endParaRPr lang="en-US" sz="1000" u="sng" dirty="0"/>
          </a:p>
          <a:p>
            <a:endParaRPr lang="en-US" dirty="0" smtClean="0"/>
          </a:p>
          <a:p>
            <a:pPr defTabSz="483306">
              <a:defRPr/>
            </a:pPr>
            <a:r>
              <a:rPr lang="en-US" b="1" baseline="0" dirty="0" smtClean="0"/>
              <a:t>SAY: While there can be many factors that lead to inappropriate relationships with students, social media is the no. 1 factor in cases involving sexual misconduct that are being investigated by the Texas Education Agency. </a:t>
            </a:r>
          </a:p>
          <a:p>
            <a:pPr defTabSz="483306">
              <a:defRPr/>
            </a:pPr>
            <a:endParaRPr lang="en-US" b="1" u="none" baseline="0" dirty="0" smtClean="0"/>
          </a:p>
          <a:p>
            <a:pPr marL="181240" indent="-181240" defTabSz="483306">
              <a:buFontTx/>
              <a:buChar char="-"/>
              <a:defRPr/>
            </a:pPr>
            <a:r>
              <a:rPr lang="en-US" b="1" u="none" baseline="0" dirty="0" smtClean="0"/>
              <a:t>Many social media platforms can be used to conduct communication secretly, thus making it easier for incidents to occur. </a:t>
            </a:r>
          </a:p>
          <a:p>
            <a:pPr defTabSz="483306">
              <a:defRPr/>
            </a:pPr>
            <a:endParaRPr lang="en-US" b="1" u="none" baseline="0" dirty="0" smtClean="0"/>
          </a:p>
          <a:p>
            <a:pPr defTabSz="483306">
              <a:defRPr/>
            </a:pPr>
            <a:r>
              <a:rPr lang="en-US" b="0" i="1" u="none" baseline="0" dirty="0" smtClean="0"/>
              <a:t>Emphasize the point below:</a:t>
            </a:r>
          </a:p>
          <a:p>
            <a:pPr defTabSz="483306">
              <a:defRPr/>
            </a:pPr>
            <a:endParaRPr lang="en-US" b="1" baseline="0" dirty="0" smtClean="0"/>
          </a:p>
          <a:p>
            <a:pPr defTabSz="483306">
              <a:defRPr/>
            </a:pPr>
            <a:r>
              <a:rPr lang="en-US" b="1" baseline="0" dirty="0" smtClean="0"/>
              <a:t>SAY: It is important for every campus to clarify and provide clear guidelines regarding the use of social media for educational purposes. </a:t>
            </a:r>
          </a:p>
        </p:txBody>
      </p:sp>
      <p:sp>
        <p:nvSpPr>
          <p:cNvPr id="4" name="Slide Number Placeholder 3"/>
          <p:cNvSpPr>
            <a:spLocks noGrp="1"/>
          </p:cNvSpPr>
          <p:nvPr>
            <p:ph type="sldNum" sz="quarter" idx="10"/>
          </p:nvPr>
        </p:nvSpPr>
        <p:spPr/>
        <p:txBody>
          <a:bodyPr/>
          <a:lstStyle/>
          <a:p>
            <a:fld id="{E399FD1E-AA77-2049-BD5C-7B09D322BA44}" type="slidenum">
              <a:rPr lang="en-US" smtClean="0"/>
              <a:t>14</a:t>
            </a:fld>
            <a:endParaRPr lang="en-US" dirty="0"/>
          </a:p>
        </p:txBody>
      </p:sp>
    </p:spTree>
    <p:extLst>
      <p:ext uri="{BB962C8B-B14F-4D97-AF65-F5344CB8AC3E}">
        <p14:creationId xmlns:p14="http://schemas.microsoft.com/office/powerpoint/2010/main" val="25858657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u="sng" dirty="0"/>
              <a:t>Directions for Presenter: </a:t>
            </a:r>
            <a:r>
              <a:rPr lang="en-US" sz="1000" i="1" u="sng" dirty="0"/>
              <a:t>Italics</a:t>
            </a:r>
          </a:p>
          <a:p>
            <a:r>
              <a:rPr lang="en-US" sz="1000" u="sng" dirty="0"/>
              <a:t>Information for Presenter to Convey: </a:t>
            </a:r>
            <a:r>
              <a:rPr lang="en-US" sz="1000" b="1" u="sng" dirty="0"/>
              <a:t>Bold</a:t>
            </a:r>
            <a:endParaRPr lang="en-US" sz="1000" dirty="0"/>
          </a:p>
          <a:p>
            <a:endParaRPr lang="en-US" sz="1000" dirty="0"/>
          </a:p>
          <a:p>
            <a:pPr defTabSz="483306">
              <a:defRPr/>
            </a:pPr>
            <a:r>
              <a:rPr lang="en-US" sz="1000" u="sng" dirty="0"/>
              <a:t>Presenter’s Notes</a:t>
            </a:r>
            <a:r>
              <a:rPr lang="en-US" sz="1000" dirty="0"/>
              <a:t>: (Time: 2 Minutes)</a:t>
            </a:r>
            <a:endParaRPr lang="en-US" sz="1000" u="sng" dirty="0"/>
          </a:p>
          <a:p>
            <a:endParaRPr lang="en-US" i="1" dirty="0" smtClean="0"/>
          </a:p>
          <a:p>
            <a:pPr defTabSz="483306">
              <a:defRPr/>
            </a:pPr>
            <a:r>
              <a:rPr lang="en-US" b="1" dirty="0"/>
              <a:t>SAY: We use our cell phones, we text, and we communicate using Facebook, Snapchat, and other social media platforms many times a day. The technology icons shown on the slide are just a few of the numerous technology tools and platforms available for users. </a:t>
            </a:r>
          </a:p>
          <a:p>
            <a:pPr defTabSz="483306">
              <a:defRPr/>
            </a:pPr>
            <a:endParaRPr lang="en-US" b="1" dirty="0"/>
          </a:p>
          <a:p>
            <a:pPr marL="181240" indent="-181240" defTabSz="483306">
              <a:buFontTx/>
              <a:buChar char="-"/>
              <a:defRPr/>
            </a:pPr>
            <a:r>
              <a:rPr lang="en-US" b="1" dirty="0"/>
              <a:t>There is a fine line between utilizing technology and social media to enhance learning AND using technology and social media to enhance personal relationships with students. </a:t>
            </a:r>
          </a:p>
          <a:p>
            <a:pPr defTabSz="483306">
              <a:defRPr/>
            </a:pPr>
            <a:endParaRPr lang="en-US" b="1" dirty="0"/>
          </a:p>
          <a:p>
            <a:pPr marL="181240" indent="-181240" defTabSz="483306">
              <a:buFontTx/>
              <a:buChar char="-"/>
              <a:defRPr/>
            </a:pPr>
            <a:r>
              <a:rPr lang="en-US" b="1" dirty="0"/>
              <a:t>Unfortunately, concern is rapidly growing that these forms of interactive communication are bringing teachers and students too close for comfort. </a:t>
            </a:r>
            <a:r>
              <a:rPr lang="en-US" i="1" dirty="0"/>
              <a:t>This should be stated with great emphasis. </a:t>
            </a:r>
            <a:endParaRPr lang="en-US" b="1" dirty="0"/>
          </a:p>
          <a:p>
            <a:endParaRPr lang="en-US" b="1" dirty="0"/>
          </a:p>
          <a:p>
            <a:pPr defTabSz="483306">
              <a:defRPr/>
            </a:pPr>
            <a:r>
              <a:rPr lang="en-US" b="1" dirty="0"/>
              <a:t>SAY: What does your local policy require regarding the utilization of social media with students? Can you share some examples?</a:t>
            </a:r>
            <a:endParaRPr lang="en-US" i="1" dirty="0"/>
          </a:p>
          <a:p>
            <a:pPr defTabSz="483306">
              <a:defRPr/>
            </a:pPr>
            <a:endParaRPr lang="en-US" b="0" i="1" baseline="0" dirty="0" smtClean="0"/>
          </a:p>
          <a:p>
            <a:pPr defTabSz="483306">
              <a:defRPr/>
            </a:pPr>
            <a:r>
              <a:rPr lang="en-US" sz="1100" i="1" dirty="0"/>
              <a:t>The school district may choose to insert an image of their local policy or highlights from their policy to discuss with staff members during this session. If participants are not aware of their local policy, this will be helpful information in order to provide greater training support for staff members.</a:t>
            </a:r>
            <a:endParaRPr lang="en-US" sz="1100" b="1" dirty="0"/>
          </a:p>
          <a:p>
            <a:pPr defTabSz="483306">
              <a:defRPr/>
            </a:pPr>
            <a:endParaRPr lang="en-US" b="1" dirty="0" smtClean="0"/>
          </a:p>
          <a:p>
            <a:pPr marL="181240" indent="-181240" defTabSz="483306">
              <a:buFontTx/>
              <a:buChar char="-"/>
              <a:defRPr/>
            </a:pPr>
            <a:endParaRPr lang="en-US" b="0" i="1" baseline="0" dirty="0" smtClean="0"/>
          </a:p>
          <a:p>
            <a:pPr defTabSz="483306">
              <a:defRPr/>
            </a:pPr>
            <a:endParaRPr lang="en-US" b="0" i="1" baseline="0" dirty="0" smtClean="0"/>
          </a:p>
          <a:p>
            <a:pPr defTabSz="483306">
              <a:defRPr/>
            </a:pPr>
            <a:endParaRPr lang="en-US" b="0" i="1" baseline="0" dirty="0" smtClean="0"/>
          </a:p>
          <a:p>
            <a:pPr defTabSz="483306">
              <a:defRPr/>
            </a:pPr>
            <a:endParaRPr lang="en-US" b="1" dirty="0" smtClean="0"/>
          </a:p>
          <a:p>
            <a:endParaRPr lang="en-US" b="1" dirty="0"/>
          </a:p>
        </p:txBody>
      </p:sp>
      <p:sp>
        <p:nvSpPr>
          <p:cNvPr id="4" name="Slide Number Placeholder 3"/>
          <p:cNvSpPr>
            <a:spLocks noGrp="1"/>
          </p:cNvSpPr>
          <p:nvPr>
            <p:ph type="sldNum" sz="quarter" idx="10"/>
          </p:nvPr>
        </p:nvSpPr>
        <p:spPr/>
        <p:txBody>
          <a:bodyPr/>
          <a:lstStyle/>
          <a:p>
            <a:fld id="{E399FD1E-AA77-2049-BD5C-7B09D322BA44}" type="slidenum">
              <a:rPr lang="en-US" smtClean="0"/>
              <a:t>15</a:t>
            </a:fld>
            <a:endParaRPr lang="en-US" dirty="0"/>
          </a:p>
        </p:txBody>
      </p:sp>
    </p:spTree>
    <p:extLst>
      <p:ext uri="{BB962C8B-B14F-4D97-AF65-F5344CB8AC3E}">
        <p14:creationId xmlns:p14="http://schemas.microsoft.com/office/powerpoint/2010/main" val="21227759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u="sng" dirty="0"/>
              <a:t>Directions for Presenter: </a:t>
            </a:r>
            <a:r>
              <a:rPr lang="en-US" sz="1000" i="1" u="sng" dirty="0"/>
              <a:t>Italics</a:t>
            </a:r>
          </a:p>
          <a:p>
            <a:r>
              <a:rPr lang="en-US" sz="1000" u="sng" dirty="0"/>
              <a:t>Information for Presenter to Convey: </a:t>
            </a:r>
            <a:r>
              <a:rPr lang="en-US" sz="1000" b="1" u="sng" dirty="0"/>
              <a:t>Bold</a:t>
            </a:r>
            <a:endParaRPr lang="en-US" sz="1000" dirty="0"/>
          </a:p>
          <a:p>
            <a:endParaRPr lang="en-US" sz="1000" dirty="0"/>
          </a:p>
          <a:p>
            <a:r>
              <a:rPr lang="en-US" sz="1000" u="sng" dirty="0"/>
              <a:t>Presenter’s Notes</a:t>
            </a:r>
            <a:r>
              <a:rPr lang="en-US" sz="1000" dirty="0"/>
              <a:t>: (Time: 30 Seconds)</a:t>
            </a:r>
          </a:p>
          <a:p>
            <a:endParaRPr lang="en-US" i="0" u="none" dirty="0" smtClean="0"/>
          </a:p>
          <a:p>
            <a:r>
              <a:rPr lang="en-US" b="1" dirty="0"/>
              <a:t>SAY: The reality of social media is that it leaves a digital footprint for investigators to follow. It makes it easier to identify the victims. </a:t>
            </a:r>
          </a:p>
          <a:p>
            <a:endParaRPr lang="en-US" b="1" dirty="0"/>
          </a:p>
          <a:p>
            <a:pPr marL="181240" indent="-181240" defTabSz="483306">
              <a:buFont typeface="Lucida Grande"/>
              <a:buChar char="-"/>
              <a:defRPr/>
            </a:pPr>
            <a:r>
              <a:rPr lang="en-US" b="1" dirty="0"/>
              <a:t>Voicemails, emails, texts, Facebook posts, tweets, and even messages on apps where messages disappear (they don’t ever really disappear) will forever be in existence.</a:t>
            </a:r>
          </a:p>
          <a:p>
            <a:pPr marL="181240" indent="-181240">
              <a:buFont typeface="Lucida Grande"/>
              <a:buChar char="-"/>
            </a:pPr>
            <a:endParaRPr lang="en-US" b="1" dirty="0"/>
          </a:p>
          <a:p>
            <a:pPr marL="181240" indent="-181240" defTabSz="483306">
              <a:buFont typeface="Lucida Grande"/>
              <a:buChar char="-"/>
              <a:defRPr/>
            </a:pPr>
            <a:r>
              <a:rPr lang="en-US" b="1" dirty="0"/>
              <a:t>A record of social media interactions is aiding investigations by providing evidence needed to sanction educators who have improper relationships with their students. It also provides investigators with specific evidence of educator misconduct.</a:t>
            </a:r>
          </a:p>
          <a:p>
            <a:pPr marL="181240" indent="-181240">
              <a:buFont typeface="Lucida Grande"/>
              <a:buChar char="-"/>
            </a:pPr>
            <a:endParaRPr lang="en-US" b="1" dirty="0"/>
          </a:p>
          <a:p>
            <a:pPr marL="181240" indent="-181240" defTabSz="483306">
              <a:buFont typeface="Lucida Grande"/>
              <a:buChar char="-"/>
              <a:defRPr/>
            </a:pPr>
            <a:r>
              <a:rPr lang="en-US" b="1" dirty="0"/>
              <a:t>The fact remains that the </a:t>
            </a:r>
            <a:r>
              <a:rPr lang="en-US" b="1" u="sng" dirty="0"/>
              <a:t>majority</a:t>
            </a:r>
            <a:r>
              <a:rPr lang="en-US" b="1" dirty="0"/>
              <a:t> of educators have been charged after social media or text messages with their alleged victims are exposed. </a:t>
            </a:r>
            <a:r>
              <a:rPr lang="en-US" i="1" dirty="0"/>
              <a:t>(Emphasize this.)</a:t>
            </a:r>
          </a:p>
          <a:p>
            <a:endParaRPr lang="en-US" b="1" dirty="0"/>
          </a:p>
          <a:p>
            <a:pPr marL="181240" indent="-181240">
              <a:buFontTx/>
              <a:buChar char="-"/>
            </a:pPr>
            <a:r>
              <a:rPr lang="en-US" b="1" dirty="0"/>
              <a:t>Let’s watch a video that addresses this situation.</a:t>
            </a:r>
          </a:p>
          <a:p>
            <a:pPr defTabSz="483306">
              <a:defRPr/>
            </a:pPr>
            <a:endParaRPr lang="en-US" sz="1000" b="1" dirty="0"/>
          </a:p>
          <a:p>
            <a:pPr>
              <a:defRPr/>
            </a:pPr>
            <a:r>
              <a:rPr lang="en-US" sz="1000" dirty="0"/>
              <a:t>Source Cited: Niederberger, M. (2015, May). Schools tighten social media contacts. </a:t>
            </a:r>
            <a:r>
              <a:rPr lang="en-US" sz="1000" i="1" dirty="0"/>
              <a:t>The Washington Times</a:t>
            </a:r>
            <a:r>
              <a:rPr lang="en-US" sz="1000" dirty="0"/>
              <a:t>. Retrieved from http://</a:t>
            </a:r>
            <a:r>
              <a:rPr lang="en-US" sz="1000" dirty="0" err="1"/>
              <a:t>www.washingtontimes.com</a:t>
            </a:r>
            <a:r>
              <a:rPr lang="en-US" sz="1000" dirty="0"/>
              <a:t>/news/2015/may/30/schools-tighten-teacher-student-social-media-</a:t>
            </a:r>
            <a:r>
              <a:rPr lang="en-US" sz="1000" dirty="0" err="1"/>
              <a:t>conta</a:t>
            </a:r>
            <a:r>
              <a:rPr lang="en-US" sz="1000" dirty="0"/>
              <a:t>/?page=all </a:t>
            </a:r>
            <a:r>
              <a:rPr lang="en-US" b="0" dirty="0" smtClean="0"/>
              <a:t>	</a:t>
            </a:r>
            <a:r>
              <a:rPr lang="en-US" dirty="0" smtClean="0"/>
              <a:t>				</a:t>
            </a:r>
            <a:endParaRPr lang="en-US" dirty="0"/>
          </a:p>
        </p:txBody>
      </p:sp>
      <p:sp>
        <p:nvSpPr>
          <p:cNvPr id="4" name="Slide Number Placeholder 3"/>
          <p:cNvSpPr>
            <a:spLocks noGrp="1"/>
          </p:cNvSpPr>
          <p:nvPr>
            <p:ph type="sldNum" sz="quarter" idx="10"/>
          </p:nvPr>
        </p:nvSpPr>
        <p:spPr/>
        <p:txBody>
          <a:bodyPr/>
          <a:lstStyle/>
          <a:p>
            <a:fld id="{E399FD1E-AA77-2049-BD5C-7B09D322BA44}" type="slidenum">
              <a:rPr lang="en-US" smtClean="0"/>
              <a:t>16</a:t>
            </a:fld>
            <a:endParaRPr lang="en-US" dirty="0"/>
          </a:p>
        </p:txBody>
      </p:sp>
    </p:spTree>
    <p:extLst>
      <p:ext uri="{BB962C8B-B14F-4D97-AF65-F5344CB8AC3E}">
        <p14:creationId xmlns:p14="http://schemas.microsoft.com/office/powerpoint/2010/main" val="36444630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u="sng" dirty="0"/>
              <a:t>Directions for Presenter: </a:t>
            </a:r>
            <a:r>
              <a:rPr lang="en-US" sz="1000" i="1" u="sng" dirty="0"/>
              <a:t>Italics</a:t>
            </a:r>
          </a:p>
          <a:p>
            <a:r>
              <a:rPr lang="en-US" sz="1000" u="sng" dirty="0"/>
              <a:t>Information for Presenter to Convey: </a:t>
            </a:r>
            <a:r>
              <a:rPr lang="en-US" sz="1000" b="1" u="sng" dirty="0"/>
              <a:t>Bold</a:t>
            </a:r>
            <a:endParaRPr lang="en-US" sz="1000" dirty="0"/>
          </a:p>
          <a:p>
            <a:endParaRPr lang="en-US" sz="1000" dirty="0"/>
          </a:p>
          <a:p>
            <a:pPr defTabSz="483306">
              <a:defRPr/>
            </a:pPr>
            <a:r>
              <a:rPr lang="en-US" sz="1000" u="sng" dirty="0"/>
              <a:t>Presenter’s Notes</a:t>
            </a:r>
            <a:r>
              <a:rPr lang="en-US" sz="1000" dirty="0"/>
              <a:t>: (Time: 5 Minutes)</a:t>
            </a:r>
          </a:p>
          <a:p>
            <a:endParaRPr lang="en-US" i="1" baseline="0" dirty="0" smtClean="0"/>
          </a:p>
          <a:p>
            <a:r>
              <a:rPr lang="en-US" i="1" u="sng" baseline="0" dirty="0" smtClean="0"/>
              <a:t>Video Scenario for Presenter’s Reference:</a:t>
            </a:r>
          </a:p>
          <a:p>
            <a:endParaRPr lang="en-US" i="0" u="none" baseline="0" dirty="0" smtClean="0"/>
          </a:p>
          <a:p>
            <a:r>
              <a:rPr lang="en-US" sz="1300" i="1" dirty="0"/>
              <a:t>A teacher sends frequent text, phone, and social media messages to one of her high school students. The messages clearly indicate sexual misconduct has occurred. The parent of the student meets with the principal to notify her of the inappropriate relationship after the parent discovers her son’s social media interactions with the teacher.</a:t>
            </a:r>
          </a:p>
        </p:txBody>
      </p:sp>
      <p:sp>
        <p:nvSpPr>
          <p:cNvPr id="4" name="Slide Number Placeholder 3"/>
          <p:cNvSpPr>
            <a:spLocks noGrp="1"/>
          </p:cNvSpPr>
          <p:nvPr>
            <p:ph type="sldNum" sz="quarter" idx="10"/>
          </p:nvPr>
        </p:nvSpPr>
        <p:spPr/>
        <p:txBody>
          <a:bodyPr/>
          <a:lstStyle/>
          <a:p>
            <a:fld id="{E399FD1E-AA77-2049-BD5C-7B09D322BA44}" type="slidenum">
              <a:rPr lang="en-US" smtClean="0"/>
              <a:t>17</a:t>
            </a:fld>
            <a:endParaRPr lang="en-US" dirty="0"/>
          </a:p>
        </p:txBody>
      </p:sp>
    </p:spTree>
    <p:extLst>
      <p:ext uri="{BB962C8B-B14F-4D97-AF65-F5344CB8AC3E}">
        <p14:creationId xmlns:p14="http://schemas.microsoft.com/office/powerpoint/2010/main" val="3688300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u="sng" dirty="0"/>
              <a:t>Directions for Presenter: </a:t>
            </a:r>
            <a:r>
              <a:rPr lang="en-US" sz="1000" i="1" u="sng" dirty="0"/>
              <a:t>Italics</a:t>
            </a:r>
          </a:p>
          <a:p>
            <a:r>
              <a:rPr lang="en-US" sz="1000" u="sng" dirty="0"/>
              <a:t>Information for Presenter to Convey: </a:t>
            </a:r>
            <a:r>
              <a:rPr lang="en-US" sz="1000" b="1" u="sng" dirty="0"/>
              <a:t>Bold</a:t>
            </a:r>
            <a:endParaRPr lang="en-US" sz="1000" dirty="0"/>
          </a:p>
          <a:p>
            <a:endParaRPr lang="en-US" sz="1000" dirty="0"/>
          </a:p>
          <a:p>
            <a:r>
              <a:rPr lang="en-US" sz="1000" u="sng" dirty="0"/>
              <a:t>Presenter’s Notes</a:t>
            </a:r>
            <a:r>
              <a:rPr lang="en-US" sz="1000" dirty="0"/>
              <a:t>: (Time: 5 Minutes) </a:t>
            </a:r>
            <a:endParaRPr lang="en-US" sz="1000" u="sng" dirty="0"/>
          </a:p>
          <a:p>
            <a:endParaRPr lang="en-US" dirty="0" smtClean="0"/>
          </a:p>
          <a:p>
            <a:pPr defTabSz="483306">
              <a:defRPr/>
            </a:pPr>
            <a:r>
              <a:rPr lang="en-US" sz="1100" i="1" dirty="0"/>
              <a:t>Large Group Discussion</a:t>
            </a:r>
          </a:p>
          <a:p>
            <a:endParaRPr lang="en-US" sz="1100" dirty="0"/>
          </a:p>
          <a:p>
            <a:r>
              <a:rPr lang="en-US" sz="1100" b="1" dirty="0"/>
              <a:t>SAY: Let’s take a few minutes to discuss what you just saw. </a:t>
            </a:r>
          </a:p>
          <a:p>
            <a:endParaRPr lang="en-US" sz="1100" b="1" i="1" dirty="0"/>
          </a:p>
          <a:p>
            <a:r>
              <a:rPr lang="en-US" sz="1100" i="1" dirty="0"/>
              <a:t>Ask one question at a time. Call on volunteers to share responses.</a:t>
            </a:r>
          </a:p>
          <a:p>
            <a:endParaRPr lang="en-US" sz="1100" b="1" dirty="0"/>
          </a:p>
          <a:p>
            <a:pPr marL="181240" indent="-181240">
              <a:buFontTx/>
              <a:buChar char="-"/>
            </a:pPr>
            <a:r>
              <a:rPr lang="en-US" sz="1100" b="1" dirty="0"/>
              <a:t>What thoughts came to mind as you watched the scenario unfold? </a:t>
            </a:r>
          </a:p>
          <a:p>
            <a:endParaRPr lang="en-US" sz="1100" b="1" dirty="0"/>
          </a:p>
          <a:p>
            <a:pPr marL="181240" indent="-181240" defTabSz="483306">
              <a:buFontTx/>
              <a:buChar char="-"/>
              <a:defRPr/>
            </a:pPr>
            <a:r>
              <a:rPr lang="en-US" sz="1100" b="1" dirty="0"/>
              <a:t>What inappropriate actions did the teacher exhibit?</a:t>
            </a:r>
          </a:p>
          <a:p>
            <a:pPr marL="181240" indent="-181240" defTabSz="483306">
              <a:buFontTx/>
              <a:buChar char="-"/>
              <a:defRPr/>
            </a:pPr>
            <a:endParaRPr lang="en-US" sz="1100" b="1" dirty="0"/>
          </a:p>
          <a:p>
            <a:pPr marL="181240" indent="-181240" defTabSz="483306">
              <a:buFontTx/>
              <a:buChar char="-"/>
              <a:defRPr/>
            </a:pPr>
            <a:r>
              <a:rPr lang="en-US" sz="1100" b="1" dirty="0"/>
              <a:t>Would most parents have handled the situation in the same way that the student’s mother did? What are your thoughts?</a:t>
            </a:r>
          </a:p>
          <a:p>
            <a:pPr defTabSz="483306">
              <a:defRPr/>
            </a:pPr>
            <a:endParaRPr lang="en-US" sz="1100" b="1" dirty="0"/>
          </a:p>
          <a:p>
            <a:pPr marL="181240" indent="-181240" defTabSz="483306">
              <a:buFontTx/>
              <a:buChar char="-"/>
              <a:defRPr/>
            </a:pPr>
            <a:r>
              <a:rPr lang="en-US" sz="1100" b="1" dirty="0"/>
              <a:t>How could this type of inappropriate teacher-student relationship be prevented?</a:t>
            </a:r>
          </a:p>
          <a:p>
            <a:endParaRPr lang="en-US" sz="1100" i="1" dirty="0"/>
          </a:p>
          <a:p>
            <a:pPr defTabSz="483306">
              <a:defRPr/>
            </a:pPr>
            <a:r>
              <a:rPr lang="en-US" sz="1100" i="1" dirty="0"/>
              <a:t>FEEDBACK: If participants do not state them, stress the following points: (1) The teacher called the student and requested to see him under the cloak of secrecy; (2) This was not the first time the teacher had been alone with the student; (3) The teacher sent racy pictures and a suggestive message to the student; and (3) The mother told her son that she was going to report the incident because she loved him and wanted to protect him from being hurt further. Emphasize that everyone has the responsibility to report incidents. Refer back to the video scenario throughout the remainder of the module.</a:t>
            </a:r>
          </a:p>
        </p:txBody>
      </p:sp>
      <p:sp>
        <p:nvSpPr>
          <p:cNvPr id="4" name="Slide Number Placeholder 3"/>
          <p:cNvSpPr>
            <a:spLocks noGrp="1"/>
          </p:cNvSpPr>
          <p:nvPr>
            <p:ph type="sldNum" sz="quarter" idx="10"/>
          </p:nvPr>
        </p:nvSpPr>
        <p:spPr/>
        <p:txBody>
          <a:bodyPr/>
          <a:lstStyle/>
          <a:p>
            <a:fld id="{E399FD1E-AA77-2049-BD5C-7B09D322BA44}" type="slidenum">
              <a:rPr lang="en-US" smtClean="0"/>
              <a:t>18</a:t>
            </a:fld>
            <a:endParaRPr lang="en-US" dirty="0"/>
          </a:p>
        </p:txBody>
      </p:sp>
    </p:spTree>
    <p:extLst>
      <p:ext uri="{BB962C8B-B14F-4D97-AF65-F5344CB8AC3E}">
        <p14:creationId xmlns:p14="http://schemas.microsoft.com/office/powerpoint/2010/main" val="9014980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u="sng" dirty="0"/>
              <a:t>Directions for Presenter: </a:t>
            </a:r>
            <a:r>
              <a:rPr lang="en-US" sz="1000" i="1" u="sng" dirty="0"/>
              <a:t>Italics</a:t>
            </a:r>
          </a:p>
          <a:p>
            <a:r>
              <a:rPr lang="en-US" sz="1000" u="sng" dirty="0"/>
              <a:t>Information for Presenter to Convey: </a:t>
            </a:r>
            <a:r>
              <a:rPr lang="en-US" sz="1000" b="1" u="sng" dirty="0"/>
              <a:t>Bold</a:t>
            </a:r>
            <a:endParaRPr lang="en-US" sz="1000" dirty="0"/>
          </a:p>
          <a:p>
            <a:endParaRPr lang="en-US" sz="1000" dirty="0"/>
          </a:p>
          <a:p>
            <a:r>
              <a:rPr lang="en-US" sz="1000" u="sng" dirty="0"/>
              <a:t>Presenter’s Notes</a:t>
            </a:r>
            <a:r>
              <a:rPr lang="en-US" sz="1000" dirty="0"/>
              <a:t>: (Time: 30 Seconds) </a:t>
            </a:r>
            <a:endParaRPr lang="en-US" sz="1000" u="sng" dirty="0"/>
          </a:p>
          <a:p>
            <a:endParaRPr lang="en-US" i="0" u="none" dirty="0" smtClean="0"/>
          </a:p>
          <a:p>
            <a:r>
              <a:rPr lang="en-US" sz="1300" b="1" dirty="0"/>
              <a:t>SAY: Knowing that an inappropriate relationship between an educator and a student can happen quickly reinforces the reason why the statistics are extremely sobering. </a:t>
            </a:r>
          </a:p>
          <a:p>
            <a:endParaRPr lang="en-US" sz="1300" b="1" dirty="0"/>
          </a:p>
          <a:p>
            <a:pPr marL="181240" indent="-181240">
              <a:buFontTx/>
              <a:buChar char="-"/>
            </a:pPr>
            <a:r>
              <a:rPr lang="en-US" sz="1300" b="1" dirty="0"/>
              <a:t>According to Doug Phillips, director of educator investigations with the Texas Education Agency, “There has been more than a </a:t>
            </a:r>
            <a:r>
              <a:rPr lang="en-US" sz="1300" b="1" dirty="0" smtClean="0"/>
              <a:t>99 </a:t>
            </a:r>
            <a:r>
              <a:rPr lang="en-US" sz="1300" b="1" dirty="0"/>
              <a:t>percent increase in the number of investigations into inappropriate student-teacher relationships in Texas in the past seven years.”</a:t>
            </a:r>
          </a:p>
          <a:p>
            <a:pPr marL="181240" indent="-181240">
              <a:buFontTx/>
              <a:buChar char="-"/>
            </a:pPr>
            <a:endParaRPr lang="en-US" sz="1300" b="1" dirty="0"/>
          </a:p>
          <a:p>
            <a:pPr marL="181240" indent="-181240">
              <a:buFontTx/>
              <a:buChar char="-"/>
            </a:pPr>
            <a:r>
              <a:rPr lang="en-US" sz="1300" b="1" dirty="0"/>
              <a:t> Let’s take a look at the trend over the last four years. </a:t>
            </a:r>
          </a:p>
          <a:p>
            <a:endParaRPr lang="en-US" sz="1300" b="1" dirty="0"/>
          </a:p>
          <a:p>
            <a:r>
              <a:rPr lang="en-US" sz="1300" i="1" dirty="0"/>
              <a:t>Advance the slide to show the four-year statistics of the number of investigations that were opened. </a:t>
            </a:r>
          </a:p>
          <a:p>
            <a:pPr defTabSz="483306">
              <a:defRPr/>
            </a:pPr>
            <a:endParaRPr lang="en-US" dirty="0" smtClean="0"/>
          </a:p>
          <a:p>
            <a:endParaRPr lang="en-US" b="1" i="0" dirty="0"/>
          </a:p>
        </p:txBody>
      </p:sp>
      <p:sp>
        <p:nvSpPr>
          <p:cNvPr id="4" name="Slide Number Placeholder 3"/>
          <p:cNvSpPr>
            <a:spLocks noGrp="1"/>
          </p:cNvSpPr>
          <p:nvPr>
            <p:ph type="sldNum" sz="quarter" idx="10"/>
          </p:nvPr>
        </p:nvSpPr>
        <p:spPr/>
        <p:txBody>
          <a:bodyPr/>
          <a:lstStyle/>
          <a:p>
            <a:fld id="{E399FD1E-AA77-2049-BD5C-7B09D322BA44}" type="slidenum">
              <a:rPr lang="en-US" smtClean="0"/>
              <a:t>19</a:t>
            </a:fld>
            <a:endParaRPr lang="en-US" dirty="0"/>
          </a:p>
        </p:txBody>
      </p:sp>
    </p:spTree>
    <p:extLst>
      <p:ext uri="{BB962C8B-B14F-4D97-AF65-F5344CB8AC3E}">
        <p14:creationId xmlns:p14="http://schemas.microsoft.com/office/powerpoint/2010/main" val="2388130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defTabSz="483306">
              <a:defRPr/>
            </a:pPr>
            <a:r>
              <a:rPr lang="en-US" sz="1050" u="sng" dirty="0" smtClean="0"/>
              <a:t>Notes</a:t>
            </a:r>
            <a:r>
              <a:rPr lang="en-US" sz="1050" dirty="0" smtClean="0"/>
              <a:t>: (Time: 1½ Minutes) </a:t>
            </a:r>
            <a:endParaRPr lang="en-US" sz="1050" u="sng" dirty="0" smtClean="0"/>
          </a:p>
          <a:p>
            <a:endParaRPr lang="en-US" sz="1200" dirty="0" smtClean="0"/>
          </a:p>
          <a:p>
            <a:r>
              <a:rPr lang="en-US" sz="1200" dirty="0" smtClean="0"/>
              <a:t>Paired and Large Group Dialogue</a:t>
            </a:r>
          </a:p>
          <a:p>
            <a:endParaRPr lang="en-US" sz="1200" dirty="0" smtClean="0"/>
          </a:p>
          <a:p>
            <a:r>
              <a:rPr lang="en-US" sz="1200" b="1" dirty="0" smtClean="0"/>
              <a:t>SAY: As you can see, the number of educator misconduct investigations has been increasing each year. </a:t>
            </a:r>
          </a:p>
          <a:p>
            <a:endParaRPr lang="en-US" sz="1200" dirty="0" smtClean="0"/>
          </a:p>
          <a:p>
            <a:pPr marL="181240" indent="-181240">
              <a:buFontTx/>
              <a:buChar char="-"/>
            </a:pPr>
            <a:r>
              <a:rPr lang="en-US" sz="1200" b="1" dirty="0" smtClean="0"/>
              <a:t>There were 188 cases involving inappropriate relationships opened during the 2014–2015 school year. </a:t>
            </a:r>
          </a:p>
          <a:p>
            <a:endParaRPr lang="en-US" sz="1200" b="1" dirty="0" smtClean="0"/>
          </a:p>
          <a:p>
            <a:pPr marL="181240" indent="-181240">
              <a:buFontTx/>
              <a:buChar char="-"/>
            </a:pPr>
            <a:r>
              <a:rPr lang="en-US" sz="1200" b="1" dirty="0" smtClean="0"/>
              <a:t>Roughly 100 of these educators were arrested.</a:t>
            </a:r>
          </a:p>
          <a:p>
            <a:endParaRPr lang="en-US" sz="1200" b="1" dirty="0" smtClean="0"/>
          </a:p>
          <a:p>
            <a:pPr marL="181240" indent="-181240">
              <a:buFontTx/>
              <a:buChar char="-"/>
            </a:pPr>
            <a:r>
              <a:rPr lang="en-US" sz="1200" b="1" dirty="0" smtClean="0"/>
              <a:t>As of August 31, 2016, there were a total of 1,090 opened cases, including all types of educator misconduct investigations.</a:t>
            </a:r>
          </a:p>
          <a:p>
            <a:pPr marL="181240" indent="-181240">
              <a:buFont typeface="Arial"/>
              <a:buChar char="•"/>
            </a:pPr>
            <a:endParaRPr lang="en-US" sz="1200" b="1" dirty="0" smtClean="0"/>
          </a:p>
          <a:p>
            <a:r>
              <a:rPr lang="en-US" sz="1200" b="1" dirty="0" smtClean="0"/>
              <a:t>SAY: Talk to the person seated next to you to determine the implications for Texas schools.</a:t>
            </a:r>
          </a:p>
          <a:p>
            <a:endParaRPr lang="en-US" sz="1200" i="1" dirty="0" smtClean="0"/>
          </a:p>
          <a:p>
            <a:r>
              <a:rPr lang="en-US" sz="1200" i="1" dirty="0" smtClean="0"/>
              <a:t>Ask for volunteers to share their perspective about the rise in the number of cases. Emphasize the historical increases.  </a:t>
            </a:r>
          </a:p>
          <a:p>
            <a:pPr defTabSz="483306">
              <a:defRPr/>
            </a:pPr>
            <a:endParaRPr lang="en-US" sz="1200" dirty="0" smtClean="0"/>
          </a:p>
          <a:p>
            <a:r>
              <a:rPr lang="en-US" sz="1200" dirty="0" smtClean="0"/>
              <a:t>Source Cited: Texas Education Agency Division of Educator Investigations. </a:t>
            </a:r>
          </a:p>
          <a:p>
            <a:r>
              <a:rPr lang="en-US" baseline="0" dirty="0" smtClean="0"/>
              <a:t>e </a:t>
            </a:r>
            <a:r>
              <a:rPr lang="en-US" baseline="0" dirty="0"/>
              <a:t>20</a:t>
            </a:r>
            <a:endParaRPr lang="en-US" dirty="0"/>
          </a:p>
        </p:txBody>
      </p:sp>
      <p:sp>
        <p:nvSpPr>
          <p:cNvPr id="4" name="Slide Number Placeholder 3"/>
          <p:cNvSpPr>
            <a:spLocks noGrp="1"/>
          </p:cNvSpPr>
          <p:nvPr>
            <p:ph type="sldNum" sz="quarter" idx="10"/>
          </p:nvPr>
        </p:nvSpPr>
        <p:spPr/>
        <p:txBody>
          <a:bodyPr/>
          <a:lstStyle/>
          <a:p>
            <a:fld id="{E867A554-2587-4FB6-A89F-3AE24C1ADCC5}" type="slidenum">
              <a:rPr lang="en-US" smtClean="0"/>
              <a:t>20</a:t>
            </a:fld>
            <a:endParaRPr lang="en-US"/>
          </a:p>
        </p:txBody>
      </p:sp>
    </p:spTree>
    <p:extLst>
      <p:ext uri="{BB962C8B-B14F-4D97-AF65-F5344CB8AC3E}">
        <p14:creationId xmlns:p14="http://schemas.microsoft.com/office/powerpoint/2010/main" val="9722670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u="sng" dirty="0"/>
              <a:t>Directions for Presenter: </a:t>
            </a:r>
            <a:r>
              <a:rPr lang="en-US" sz="1000" i="1" u="sng" dirty="0"/>
              <a:t>Italics</a:t>
            </a:r>
          </a:p>
          <a:p>
            <a:r>
              <a:rPr lang="en-US" sz="1000" u="sng" dirty="0"/>
              <a:t>Information for Presenter to Convey: </a:t>
            </a:r>
            <a:r>
              <a:rPr lang="en-US" sz="1000" b="1" u="sng" dirty="0"/>
              <a:t>Bold</a:t>
            </a:r>
            <a:endParaRPr lang="en-US" sz="1000" dirty="0"/>
          </a:p>
          <a:p>
            <a:endParaRPr lang="en-US" sz="1000" dirty="0"/>
          </a:p>
          <a:p>
            <a:pPr defTabSz="483306">
              <a:defRPr/>
            </a:pPr>
            <a:r>
              <a:rPr lang="en-US" sz="1000" u="sng" dirty="0"/>
              <a:t>Presenter’s Notes</a:t>
            </a:r>
            <a:r>
              <a:rPr lang="en-US" sz="1000" dirty="0"/>
              <a:t>: (Time: 30 Seconds) </a:t>
            </a:r>
            <a:endParaRPr lang="en-US" sz="1000" u="sng" dirty="0"/>
          </a:p>
          <a:p>
            <a:endParaRPr lang="en-US" u="sng" dirty="0" smtClean="0"/>
          </a:p>
          <a:p>
            <a:r>
              <a:rPr lang="en-US" u="none" dirty="0" smtClean="0"/>
              <a:t>Transition</a:t>
            </a:r>
            <a:r>
              <a:rPr lang="en-US" u="none" baseline="0" dirty="0" smtClean="0"/>
              <a:t> Slide</a:t>
            </a:r>
          </a:p>
          <a:p>
            <a:endParaRPr lang="en-US" b="1" u="none" baseline="0" dirty="0" smtClean="0"/>
          </a:p>
          <a:p>
            <a:r>
              <a:rPr lang="en-US" b="1" u="none" baseline="0" dirty="0" smtClean="0"/>
              <a:t>SAY: After viewing the statistics and listening to your responses, it reinforces the fact that some educators put themselves in situations where they tread on dangerous ground by crossing boundaries with their students, especially when using social media. </a:t>
            </a:r>
          </a:p>
          <a:p>
            <a:endParaRPr lang="en-US" b="1" u="none" baseline="0" dirty="0" smtClean="0"/>
          </a:p>
          <a:p>
            <a:pPr marL="181240" indent="-181240">
              <a:buFontTx/>
              <a:buChar char="-"/>
            </a:pPr>
            <a:r>
              <a:rPr lang="en-US" b="1" u="none" baseline="0" dirty="0" smtClean="0"/>
              <a:t>Let’s review information that can help us become more aware of how this happens. </a:t>
            </a:r>
          </a:p>
          <a:p>
            <a:pPr marL="181240" indent="-181240">
              <a:buFontTx/>
              <a:buChar char="-"/>
            </a:pPr>
            <a:endParaRPr lang="en-US" b="1" i="1" u="none" baseline="0" dirty="0" smtClean="0"/>
          </a:p>
          <a:p>
            <a:r>
              <a:rPr lang="en-US" b="0" i="1" u="none" baseline="0" dirty="0" smtClean="0"/>
              <a:t>Advance the slide. </a:t>
            </a:r>
          </a:p>
          <a:p>
            <a:endParaRPr lang="en-US" u="sng" baseline="0" dirty="0" smtClean="0"/>
          </a:p>
          <a:p>
            <a:endParaRPr lang="en-US" u="sng" dirty="0" smtClean="0"/>
          </a:p>
          <a:p>
            <a:endParaRPr lang="en-US" dirty="0"/>
          </a:p>
        </p:txBody>
      </p:sp>
      <p:sp>
        <p:nvSpPr>
          <p:cNvPr id="4" name="Slide Number Placeholder 3"/>
          <p:cNvSpPr>
            <a:spLocks noGrp="1"/>
          </p:cNvSpPr>
          <p:nvPr>
            <p:ph type="sldNum" sz="quarter" idx="10"/>
          </p:nvPr>
        </p:nvSpPr>
        <p:spPr/>
        <p:txBody>
          <a:bodyPr/>
          <a:lstStyle/>
          <a:p>
            <a:fld id="{E399FD1E-AA77-2049-BD5C-7B09D322BA44}" type="slidenum">
              <a:rPr lang="en-US" smtClean="0"/>
              <a:t>21</a:t>
            </a:fld>
            <a:endParaRPr lang="en-US" dirty="0"/>
          </a:p>
        </p:txBody>
      </p:sp>
    </p:spTree>
    <p:extLst>
      <p:ext uri="{BB962C8B-B14F-4D97-AF65-F5344CB8AC3E}">
        <p14:creationId xmlns:p14="http://schemas.microsoft.com/office/powerpoint/2010/main" val="36906731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u="sng" dirty="0"/>
              <a:t>Directions for Presenter: </a:t>
            </a:r>
            <a:r>
              <a:rPr lang="en-US" sz="1000" i="1" u="sng" dirty="0"/>
              <a:t>Italics</a:t>
            </a:r>
          </a:p>
          <a:p>
            <a:r>
              <a:rPr lang="en-US" sz="1000" u="sng" dirty="0"/>
              <a:t>Information for Presenter to Convey: </a:t>
            </a:r>
            <a:r>
              <a:rPr lang="en-US" sz="1000" b="1" u="sng" dirty="0"/>
              <a:t>Bold</a:t>
            </a:r>
            <a:endParaRPr lang="en-US" sz="1000" dirty="0"/>
          </a:p>
          <a:p>
            <a:endParaRPr lang="en-US" sz="1000" dirty="0"/>
          </a:p>
          <a:p>
            <a:pPr defTabSz="483306">
              <a:defRPr/>
            </a:pPr>
            <a:r>
              <a:rPr lang="en-US" sz="1000" u="sng" dirty="0"/>
              <a:t>Presenter’s Notes</a:t>
            </a:r>
            <a:r>
              <a:rPr lang="en-US" sz="1000" dirty="0"/>
              <a:t>: (Time: 1 Minute)</a:t>
            </a:r>
          </a:p>
          <a:p>
            <a:pPr defTabSz="483306">
              <a:defRPr/>
            </a:pPr>
            <a:endParaRPr lang="en-US" baseline="0" dirty="0" smtClean="0"/>
          </a:p>
          <a:p>
            <a:pPr defTabSz="483306">
              <a:defRPr/>
            </a:pPr>
            <a:r>
              <a:rPr lang="en-US" b="1" i="0" baseline="0" dirty="0" smtClean="0"/>
              <a:t>SAY: A recent survey indicates that two-thirds of Americans are social media users. </a:t>
            </a:r>
            <a:r>
              <a:rPr lang="en-US" b="0" i="1" baseline="0" dirty="0" smtClean="0"/>
              <a:t>Slide information can be summarized verbally or read verbatim. </a:t>
            </a:r>
            <a:endParaRPr lang="en-US" b="1" i="0" baseline="0" dirty="0" smtClean="0"/>
          </a:p>
          <a:p>
            <a:pPr defTabSz="483306">
              <a:defRPr/>
            </a:pPr>
            <a:endParaRPr lang="en-US" b="1" baseline="0" dirty="0" smtClean="0"/>
          </a:p>
          <a:p>
            <a:pPr marL="181240" indent="-181240" defTabSz="483306">
              <a:buFontTx/>
              <a:buChar char="-"/>
              <a:defRPr/>
            </a:pPr>
            <a:r>
              <a:rPr lang="en-US" b="1" baseline="0" dirty="0" smtClean="0"/>
              <a:t>Although this data shows that the majority of educators use social media, those surveyed believe they have received minimal or no training in how to interact with students and parents through the use of social media.</a:t>
            </a:r>
            <a:endParaRPr lang="en-US" b="0" i="1" baseline="0" dirty="0" smtClean="0"/>
          </a:p>
          <a:p>
            <a:endParaRPr lang="en-US" b="1" baseline="0" dirty="0" smtClean="0"/>
          </a:p>
          <a:p>
            <a:pPr marL="181240" indent="-181240">
              <a:buFontTx/>
              <a:buChar char="-"/>
            </a:pPr>
            <a:r>
              <a:rPr lang="en-US" b="1" baseline="0" dirty="0" smtClean="0"/>
              <a:t>Knowing this information, we might be able to generalize that increased training for educators in the use of appropriate social media interactions with students could have a positive impact on decreasing inappropriate educator-student relationships. </a:t>
            </a:r>
          </a:p>
          <a:p>
            <a:pPr marL="181240" indent="-181240">
              <a:buFontTx/>
              <a:buChar char="-"/>
            </a:pPr>
            <a:endParaRPr lang="en-US" b="1" i="1" baseline="0" dirty="0" smtClean="0"/>
          </a:p>
          <a:p>
            <a:r>
              <a:rPr lang="en-US" sz="1000" i="1" dirty="0"/>
              <a:t>Sources Cited: </a:t>
            </a:r>
          </a:p>
          <a:p>
            <a:pPr defTabSz="483306">
              <a:defRPr/>
            </a:pPr>
            <a:r>
              <a:rPr lang="en-US" sz="1000" dirty="0"/>
              <a:t>Perrin, A. (2015, October). </a:t>
            </a:r>
            <a:r>
              <a:rPr lang="en-US" sz="1000" i="1" dirty="0"/>
              <a:t>Social Media Usage: 2005–2015. </a:t>
            </a:r>
            <a:r>
              <a:rPr lang="en-US" sz="1000" dirty="0"/>
              <a:t>Pew Research Center. Retrieved from http://</a:t>
            </a:r>
            <a:r>
              <a:rPr lang="en-US" sz="1000" dirty="0" err="1"/>
              <a:t>www.pewinternet.org</a:t>
            </a:r>
            <a:r>
              <a:rPr lang="en-US" sz="1000" dirty="0"/>
              <a:t>/files/2015/10/PI_2015-10-08_Social-Networking-Usage-2005-2015_FINAL.pdf</a:t>
            </a:r>
          </a:p>
          <a:p>
            <a:endParaRPr lang="en-US" sz="1000" dirty="0"/>
          </a:p>
          <a:p>
            <a:r>
              <a:rPr lang="en-US" sz="1000" dirty="0"/>
              <a:t>University of Phoenix. (2015, August). Despite embracing new technology, 87 percent of K-12 educators have not integrated social media into the classroom. </a:t>
            </a:r>
            <a:r>
              <a:rPr lang="en-US" sz="1000" i="1" dirty="0"/>
              <a:t>University of Phoenix College of Education</a:t>
            </a:r>
            <a:r>
              <a:rPr lang="en-US" sz="1000" dirty="0"/>
              <a:t>. Retrieved from http://www.phoenix.edu/news/releases/2015/08/87_percent_k-12_educators_not_integrated_social_media_into_classroom.html</a:t>
            </a:r>
          </a:p>
        </p:txBody>
      </p:sp>
      <p:sp>
        <p:nvSpPr>
          <p:cNvPr id="4" name="Slide Number Placeholder 3"/>
          <p:cNvSpPr>
            <a:spLocks noGrp="1"/>
          </p:cNvSpPr>
          <p:nvPr>
            <p:ph type="sldNum" sz="quarter" idx="10"/>
          </p:nvPr>
        </p:nvSpPr>
        <p:spPr/>
        <p:txBody>
          <a:bodyPr/>
          <a:lstStyle/>
          <a:p>
            <a:fld id="{E399FD1E-AA77-2049-BD5C-7B09D322BA44}" type="slidenum">
              <a:rPr lang="en-US" smtClean="0"/>
              <a:t>22</a:t>
            </a:fld>
            <a:endParaRPr lang="en-US" dirty="0"/>
          </a:p>
        </p:txBody>
      </p:sp>
    </p:spTree>
    <p:extLst>
      <p:ext uri="{BB962C8B-B14F-4D97-AF65-F5344CB8AC3E}">
        <p14:creationId xmlns:p14="http://schemas.microsoft.com/office/powerpoint/2010/main" val="7756804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u="sng" dirty="0"/>
              <a:t>Directions for Presenter: </a:t>
            </a:r>
            <a:r>
              <a:rPr lang="en-US" sz="1000" i="1" u="sng" dirty="0"/>
              <a:t>Italics</a:t>
            </a:r>
          </a:p>
          <a:p>
            <a:r>
              <a:rPr lang="en-US" sz="1000" u="sng" dirty="0"/>
              <a:t>Information for Presenter to Convey: </a:t>
            </a:r>
            <a:r>
              <a:rPr lang="en-US" sz="1000" b="1" u="sng" dirty="0"/>
              <a:t>Bold</a:t>
            </a:r>
            <a:endParaRPr lang="en-US" sz="1000" dirty="0"/>
          </a:p>
          <a:p>
            <a:endParaRPr lang="en-US" sz="1000" dirty="0"/>
          </a:p>
          <a:p>
            <a:pPr defTabSz="483306">
              <a:defRPr/>
            </a:pPr>
            <a:r>
              <a:rPr lang="en-US" sz="1000" u="sng" dirty="0"/>
              <a:t>Presenter’s Notes</a:t>
            </a:r>
            <a:r>
              <a:rPr lang="en-US" sz="1000" dirty="0"/>
              <a:t>: (Time: 30 Seconds) </a:t>
            </a:r>
          </a:p>
          <a:p>
            <a:endParaRPr lang="en-US" b="0" dirty="0" smtClean="0"/>
          </a:p>
          <a:p>
            <a:pPr defTabSz="483306">
              <a:defRPr/>
            </a:pPr>
            <a:r>
              <a:rPr lang="en-US" b="1" dirty="0" smtClean="0"/>
              <a:t>SAY</a:t>
            </a:r>
            <a:r>
              <a:rPr lang="en-US" b="1" baseline="0" dirty="0" smtClean="0"/>
              <a:t>: </a:t>
            </a:r>
            <a:r>
              <a:rPr lang="en-US" b="1" dirty="0" smtClean="0"/>
              <a:t>For</a:t>
            </a:r>
            <a:r>
              <a:rPr lang="en-US" b="1" baseline="0" dirty="0" smtClean="0"/>
              <a:t> the purposes of today’s session, we will briefly review a few grooming behaviors that are sometimes used by adults to initiate inappropriate relationships with students. </a:t>
            </a:r>
          </a:p>
          <a:p>
            <a:pPr defTabSz="483306">
              <a:defRPr/>
            </a:pPr>
            <a:endParaRPr lang="en-US" b="1" baseline="0" dirty="0" smtClean="0"/>
          </a:p>
          <a:p>
            <a:pPr marL="181240" indent="-181240" defTabSz="483306">
              <a:buFontTx/>
              <a:buChar char="-"/>
              <a:defRPr/>
            </a:pPr>
            <a:r>
              <a:rPr lang="en-US" b="1" baseline="0" dirty="0" smtClean="0"/>
              <a:t>The information will provide everyone with an awareness of how social media can become an accelerant in exploiting students through the use of grooming strategies. </a:t>
            </a:r>
          </a:p>
          <a:p>
            <a:pPr defTabSz="483306">
              <a:defRPr/>
            </a:pPr>
            <a:endParaRPr lang="en-US" b="1" i="0" baseline="0" dirty="0" smtClean="0"/>
          </a:p>
          <a:p>
            <a:pPr marL="0" lvl="8" defTabSz="483306">
              <a:defRPr/>
            </a:pPr>
            <a:r>
              <a:rPr lang="en-US" i="1" dirty="0" smtClean="0"/>
              <a:t>Source</a:t>
            </a:r>
            <a:r>
              <a:rPr lang="en-US" i="1" baseline="0" dirty="0" smtClean="0"/>
              <a:t> Cited: </a:t>
            </a:r>
            <a:r>
              <a:rPr lang="en-US" i="0" baseline="0" dirty="0" smtClean="0"/>
              <a:t>Shoop, R. </a:t>
            </a:r>
            <a:r>
              <a:rPr lang="en-US" i="1" baseline="0" dirty="0" smtClean="0"/>
              <a:t>Sexual Exploitation in Schools: How to Spot It and Stop It. </a:t>
            </a:r>
            <a:r>
              <a:rPr lang="en-US" i="0" baseline="0" dirty="0" smtClean="0"/>
              <a:t>Thousand Oaks, CA: Corwin Press. </a:t>
            </a:r>
            <a:endParaRPr lang="en-US" b="1" i="0" baseline="0" dirty="0" smtClean="0"/>
          </a:p>
          <a:p>
            <a:endParaRPr lang="en-US" sz="1700" i="1" dirty="0"/>
          </a:p>
        </p:txBody>
      </p:sp>
      <p:sp>
        <p:nvSpPr>
          <p:cNvPr id="4" name="Slide Number Placeholder 3"/>
          <p:cNvSpPr>
            <a:spLocks noGrp="1"/>
          </p:cNvSpPr>
          <p:nvPr>
            <p:ph type="sldNum" sz="quarter" idx="10"/>
          </p:nvPr>
        </p:nvSpPr>
        <p:spPr/>
        <p:txBody>
          <a:bodyPr/>
          <a:lstStyle/>
          <a:p>
            <a:fld id="{E399FD1E-AA77-2049-BD5C-7B09D322BA44}" type="slidenum">
              <a:rPr lang="en-US" smtClean="0"/>
              <a:t>23</a:t>
            </a:fld>
            <a:endParaRPr lang="en-US" dirty="0"/>
          </a:p>
        </p:txBody>
      </p:sp>
    </p:spTree>
    <p:extLst>
      <p:ext uri="{BB962C8B-B14F-4D97-AF65-F5344CB8AC3E}">
        <p14:creationId xmlns:p14="http://schemas.microsoft.com/office/powerpoint/2010/main" val="21423100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u="sng" dirty="0"/>
              <a:t>Directions for Presenter: </a:t>
            </a:r>
            <a:r>
              <a:rPr lang="en-US" sz="1000" i="1" u="sng" dirty="0"/>
              <a:t>Italics</a:t>
            </a:r>
          </a:p>
          <a:p>
            <a:r>
              <a:rPr lang="en-US" sz="1000" u="sng" dirty="0"/>
              <a:t>Information for Presenter to Convey: </a:t>
            </a:r>
            <a:r>
              <a:rPr lang="en-US" sz="1000" b="1" u="sng" dirty="0"/>
              <a:t>Bold</a:t>
            </a:r>
            <a:endParaRPr lang="en-US" sz="1000" dirty="0"/>
          </a:p>
          <a:p>
            <a:endParaRPr lang="en-US" sz="1000" dirty="0"/>
          </a:p>
          <a:p>
            <a:pPr defTabSz="483306">
              <a:defRPr/>
            </a:pPr>
            <a:r>
              <a:rPr lang="en-US" sz="1000" u="sng" dirty="0"/>
              <a:t>Presenter’s Notes</a:t>
            </a:r>
            <a:r>
              <a:rPr lang="en-US" sz="1000" dirty="0"/>
              <a:t>: (Time: 1 Minute) </a:t>
            </a:r>
            <a:endParaRPr lang="en-US" sz="1000" u="sng" dirty="0"/>
          </a:p>
          <a:p>
            <a:endParaRPr lang="en-US" i="1" dirty="0"/>
          </a:p>
          <a:p>
            <a:r>
              <a:rPr lang="en-US" sz="1100" i="1" dirty="0"/>
              <a:t>Participants who have completed Module 1 will have been introduced to grooming phases. This section is related to grooming that involves social media communications. </a:t>
            </a:r>
          </a:p>
          <a:p>
            <a:endParaRPr lang="en-US" sz="1100" i="1" dirty="0"/>
          </a:p>
          <a:p>
            <a:pPr defTabSz="483306">
              <a:defRPr/>
            </a:pPr>
            <a:r>
              <a:rPr lang="en-US" sz="1100" b="1" dirty="0"/>
              <a:t>SAY: As a quick review, grooming is when an adult engages in increasingly inappropriate boundary violations to gain the trust of a student. </a:t>
            </a:r>
          </a:p>
          <a:p>
            <a:pPr defTabSz="483306">
              <a:defRPr/>
            </a:pPr>
            <a:endParaRPr lang="en-US" sz="1100" b="1" dirty="0"/>
          </a:p>
          <a:p>
            <a:pPr marL="181240" indent="-181240" defTabSz="483306">
              <a:buFontTx/>
              <a:buChar char="-"/>
              <a:defRPr/>
            </a:pPr>
            <a:r>
              <a:rPr lang="en-US" sz="1100" b="1" dirty="0"/>
              <a:t>These are just a few examples of how an adult can use </a:t>
            </a:r>
            <a:r>
              <a:rPr lang="en-US" sz="1100" b="1" u="sng" dirty="0"/>
              <a:t>social media</a:t>
            </a:r>
            <a:r>
              <a:rPr lang="en-US" sz="1100" b="1" dirty="0"/>
              <a:t> to groom a student. </a:t>
            </a:r>
          </a:p>
          <a:p>
            <a:pPr marL="181240" indent="-181240" defTabSz="483306">
              <a:buFontTx/>
              <a:buChar char="-"/>
              <a:defRPr/>
            </a:pPr>
            <a:endParaRPr lang="en-US" sz="1100" b="1" i="1" dirty="0"/>
          </a:p>
          <a:p>
            <a:pPr defTabSz="483306">
              <a:defRPr/>
            </a:pPr>
            <a:r>
              <a:rPr lang="en-US" sz="1100" i="1" dirty="0"/>
              <a:t>Click on the slide advancer four times to display each bulleted item. Read each bulleted item as it displays. </a:t>
            </a:r>
          </a:p>
          <a:p>
            <a:pPr defTabSz="483306">
              <a:defRPr/>
            </a:pPr>
            <a:endParaRPr lang="en-US" sz="1100" b="1" dirty="0"/>
          </a:p>
          <a:p>
            <a:pPr defTabSz="483306">
              <a:defRPr/>
            </a:pPr>
            <a:r>
              <a:rPr lang="en-US" sz="1100" b="1" dirty="0"/>
              <a:t>SAY: Grooming strategies set the stage for a possible sexual relationship with a student by determining their level of vulnerability. </a:t>
            </a:r>
          </a:p>
          <a:p>
            <a:pPr defTabSz="483306">
              <a:defRPr/>
            </a:pPr>
            <a:endParaRPr lang="en-US" sz="1100" b="1" dirty="0"/>
          </a:p>
          <a:p>
            <a:pPr marL="181240" indent="-181240" defTabSz="483306">
              <a:buFontTx/>
              <a:buChar char="-"/>
              <a:defRPr/>
            </a:pPr>
            <a:r>
              <a:rPr lang="en-US" sz="1100" b="1" dirty="0"/>
              <a:t>Social media interactions with the student can fuel grooming opportunities because of the unique capability to communicate secretly and frequently.</a:t>
            </a:r>
          </a:p>
          <a:p>
            <a:endParaRPr lang="en-US" sz="1100" b="1" dirty="0"/>
          </a:p>
          <a:p>
            <a:pPr marL="181240" indent="-181240">
              <a:buFont typeface="Lucida Grande"/>
              <a:buChar char="-"/>
            </a:pPr>
            <a:r>
              <a:rPr lang="en-US" sz="1100" b="1" dirty="0"/>
              <a:t>These are just a few examples of what is termed “grooming students.” There are several more actions that fall under this category. </a:t>
            </a:r>
          </a:p>
          <a:p>
            <a:endParaRPr lang="en-US" sz="1100" b="1" dirty="0"/>
          </a:p>
          <a:p>
            <a:pPr defTabSz="483306">
              <a:defRPr/>
            </a:pPr>
            <a:r>
              <a:rPr lang="en-US" sz="800" i="1" dirty="0"/>
              <a:t>Source Cited: </a:t>
            </a:r>
            <a:r>
              <a:rPr lang="en-US" sz="800" dirty="0"/>
              <a:t>Shoop, R. </a:t>
            </a:r>
            <a:r>
              <a:rPr lang="en-US" sz="800" i="1" dirty="0"/>
              <a:t>Sexual Exploitation in Schools: How to Spot It and Stop It. </a:t>
            </a:r>
            <a:r>
              <a:rPr lang="en-US" sz="800" dirty="0"/>
              <a:t>Thousand Oaks, CA: Corwin Press.</a:t>
            </a:r>
          </a:p>
        </p:txBody>
      </p:sp>
      <p:sp>
        <p:nvSpPr>
          <p:cNvPr id="4" name="Slide Number Placeholder 3"/>
          <p:cNvSpPr>
            <a:spLocks noGrp="1"/>
          </p:cNvSpPr>
          <p:nvPr>
            <p:ph type="sldNum" sz="quarter" idx="10"/>
          </p:nvPr>
        </p:nvSpPr>
        <p:spPr/>
        <p:txBody>
          <a:bodyPr/>
          <a:lstStyle/>
          <a:p>
            <a:fld id="{E399FD1E-AA77-2049-BD5C-7B09D322BA44}" type="slidenum">
              <a:rPr lang="en-US" smtClean="0"/>
              <a:t>24</a:t>
            </a:fld>
            <a:endParaRPr lang="en-US" dirty="0"/>
          </a:p>
        </p:txBody>
      </p:sp>
    </p:spTree>
    <p:extLst>
      <p:ext uri="{BB962C8B-B14F-4D97-AF65-F5344CB8AC3E}">
        <p14:creationId xmlns:p14="http://schemas.microsoft.com/office/powerpoint/2010/main" val="36295387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u="sng" dirty="0"/>
              <a:t>Directions for Presenter: </a:t>
            </a:r>
            <a:r>
              <a:rPr lang="en-US" sz="1000" i="1" u="sng" dirty="0"/>
              <a:t>Italics</a:t>
            </a:r>
          </a:p>
          <a:p>
            <a:r>
              <a:rPr lang="en-US" sz="1000" u="sng" dirty="0"/>
              <a:t>Information for Presenter to Convey: </a:t>
            </a:r>
            <a:r>
              <a:rPr lang="en-US" sz="1000" b="1" u="sng" dirty="0"/>
              <a:t>Bold</a:t>
            </a:r>
          </a:p>
          <a:p>
            <a:endParaRPr lang="en-US" sz="1000" b="1" u="sng" dirty="0"/>
          </a:p>
          <a:p>
            <a:pPr defTabSz="483306">
              <a:defRPr/>
            </a:pPr>
            <a:r>
              <a:rPr lang="en-US" sz="1000" u="sng" dirty="0"/>
              <a:t>Presenter’s Notes</a:t>
            </a:r>
            <a:r>
              <a:rPr lang="en-US" sz="1000" dirty="0"/>
              <a:t>: (Time: 30 Seconds)</a:t>
            </a:r>
          </a:p>
          <a:p>
            <a:endParaRPr lang="en-US" i="1" u="none" baseline="0" dirty="0" smtClean="0"/>
          </a:p>
          <a:p>
            <a:pPr defTabSz="483306">
              <a:defRPr/>
            </a:pPr>
            <a:r>
              <a:rPr lang="en-US" b="1" u="none" baseline="0" dirty="0" smtClean="0"/>
              <a:t>SAY: We have covered a lot of information. I would like to conduct a quick check for understanding regarding appropriate versus inappropriate social media communications. I will read a couple of example texts between a teacher and a student.  </a:t>
            </a:r>
          </a:p>
          <a:p>
            <a:r>
              <a:rPr lang="en-US" b="1" u="none" baseline="0" dirty="0" smtClean="0"/>
              <a:t> </a:t>
            </a:r>
          </a:p>
          <a:p>
            <a:r>
              <a:rPr lang="en-US" b="0" i="1" u="none" baseline="0" dirty="0" smtClean="0"/>
              <a:t>Advance to the next slide for the check for understanding activity.</a:t>
            </a:r>
            <a:endParaRPr lang="en-US" b="0" i="1" u="none" dirty="0" smtClean="0"/>
          </a:p>
          <a:p>
            <a:endParaRPr lang="en-US" b="1" dirty="0" smtClean="0"/>
          </a:p>
        </p:txBody>
      </p:sp>
      <p:sp>
        <p:nvSpPr>
          <p:cNvPr id="4" name="Slide Number Placeholder 3"/>
          <p:cNvSpPr>
            <a:spLocks noGrp="1"/>
          </p:cNvSpPr>
          <p:nvPr>
            <p:ph type="sldNum" sz="quarter" idx="10"/>
          </p:nvPr>
        </p:nvSpPr>
        <p:spPr/>
        <p:txBody>
          <a:bodyPr/>
          <a:lstStyle/>
          <a:p>
            <a:fld id="{E399FD1E-AA77-2049-BD5C-7B09D322BA44}" type="slidenum">
              <a:rPr lang="en-US" smtClean="0"/>
              <a:t>25</a:t>
            </a:fld>
            <a:endParaRPr lang="en-US" dirty="0"/>
          </a:p>
        </p:txBody>
      </p:sp>
    </p:spTree>
    <p:extLst>
      <p:ext uri="{BB962C8B-B14F-4D97-AF65-F5344CB8AC3E}">
        <p14:creationId xmlns:p14="http://schemas.microsoft.com/office/powerpoint/2010/main" val="17379254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u="sng" dirty="0"/>
              <a:t>Directions for Presenter: </a:t>
            </a:r>
            <a:r>
              <a:rPr lang="en-US" sz="1000" i="1" u="sng" dirty="0"/>
              <a:t>Italics</a:t>
            </a:r>
          </a:p>
          <a:p>
            <a:r>
              <a:rPr lang="en-US" sz="1000" u="sng" dirty="0"/>
              <a:t>Information for Presenter to Convey: </a:t>
            </a:r>
            <a:r>
              <a:rPr lang="en-US" sz="1000" b="1" u="sng" dirty="0"/>
              <a:t>Bold</a:t>
            </a:r>
          </a:p>
          <a:p>
            <a:endParaRPr lang="en-US" sz="1000" dirty="0"/>
          </a:p>
          <a:p>
            <a:pPr defTabSz="483306">
              <a:defRPr/>
            </a:pPr>
            <a:r>
              <a:rPr lang="en-US" sz="1000" u="sng" dirty="0"/>
              <a:t>Presenter’s Notes</a:t>
            </a:r>
            <a:r>
              <a:rPr lang="en-US" sz="1000" dirty="0"/>
              <a:t>: (Time: 15 Seconds)</a:t>
            </a:r>
          </a:p>
          <a:p>
            <a:pPr defTabSz="483306">
              <a:defRPr/>
            </a:pPr>
            <a:endParaRPr lang="en-US" b="0" i="1" baseline="0" dirty="0" smtClean="0"/>
          </a:p>
          <a:p>
            <a:pPr defTabSz="483306">
              <a:defRPr/>
            </a:pPr>
            <a:r>
              <a:rPr lang="en-US" b="0" i="1" baseline="0" dirty="0" smtClean="0"/>
              <a:t>Read the text message from Mrs. Z to participants. Advance the slide to display the student’s response. </a:t>
            </a:r>
            <a:endParaRPr lang="en-US" b="1" i="0" baseline="0" dirty="0" smtClean="0"/>
          </a:p>
          <a:p>
            <a:pPr defTabSz="483306">
              <a:defRPr/>
            </a:pPr>
            <a:endParaRPr lang="en-US" b="1" i="0" baseline="0" dirty="0" smtClean="0"/>
          </a:p>
          <a:p>
            <a:endParaRPr lang="en-US" dirty="0"/>
          </a:p>
        </p:txBody>
      </p:sp>
      <p:sp>
        <p:nvSpPr>
          <p:cNvPr id="4" name="Slide Number Placeholder 3"/>
          <p:cNvSpPr>
            <a:spLocks noGrp="1"/>
          </p:cNvSpPr>
          <p:nvPr>
            <p:ph type="sldNum" sz="quarter" idx="10"/>
          </p:nvPr>
        </p:nvSpPr>
        <p:spPr/>
        <p:txBody>
          <a:bodyPr/>
          <a:lstStyle/>
          <a:p>
            <a:fld id="{E399FD1E-AA77-2049-BD5C-7B09D322BA44}" type="slidenum">
              <a:rPr lang="en-US" smtClean="0"/>
              <a:t>26</a:t>
            </a:fld>
            <a:endParaRPr lang="en-US" dirty="0"/>
          </a:p>
        </p:txBody>
      </p:sp>
    </p:spTree>
    <p:extLst>
      <p:ext uri="{BB962C8B-B14F-4D97-AF65-F5344CB8AC3E}">
        <p14:creationId xmlns:p14="http://schemas.microsoft.com/office/powerpoint/2010/main" val="31143866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u="sng" dirty="0"/>
              <a:t>Directions for Presenter: </a:t>
            </a:r>
            <a:r>
              <a:rPr lang="en-US" sz="1000" i="1" u="sng" dirty="0"/>
              <a:t>Italics</a:t>
            </a:r>
          </a:p>
          <a:p>
            <a:r>
              <a:rPr lang="en-US" sz="1000" u="sng" dirty="0"/>
              <a:t>Information for Presenter to Convey: </a:t>
            </a:r>
            <a:r>
              <a:rPr lang="en-US" sz="1000" b="1" u="sng" dirty="0"/>
              <a:t>Bold</a:t>
            </a:r>
          </a:p>
          <a:p>
            <a:endParaRPr lang="en-US" sz="1000" dirty="0"/>
          </a:p>
          <a:p>
            <a:pPr defTabSz="483306">
              <a:defRPr/>
            </a:pPr>
            <a:r>
              <a:rPr lang="en-US" sz="1000" u="sng" dirty="0"/>
              <a:t>Presenter’s Notes</a:t>
            </a:r>
            <a:r>
              <a:rPr lang="en-US" sz="1000" dirty="0"/>
              <a:t>: (Time: 15 Seconds)</a:t>
            </a:r>
          </a:p>
          <a:p>
            <a:pPr defTabSz="483306">
              <a:defRPr/>
            </a:pPr>
            <a:endParaRPr lang="en-US" b="0" i="1" baseline="0" dirty="0" smtClean="0"/>
          </a:p>
          <a:p>
            <a:pPr defTabSz="483306">
              <a:defRPr/>
            </a:pPr>
            <a:r>
              <a:rPr lang="en-US" b="0" i="1" baseline="0" dirty="0" smtClean="0"/>
              <a:t>Read the reply from the student (Mike). Advance the slide to display the teacher’s response. </a:t>
            </a:r>
            <a:endParaRPr lang="en-US" b="1" i="0" baseline="0" dirty="0" smtClean="0"/>
          </a:p>
          <a:p>
            <a:endParaRPr lang="en-US" dirty="0"/>
          </a:p>
        </p:txBody>
      </p:sp>
      <p:sp>
        <p:nvSpPr>
          <p:cNvPr id="4" name="Slide Number Placeholder 3"/>
          <p:cNvSpPr>
            <a:spLocks noGrp="1"/>
          </p:cNvSpPr>
          <p:nvPr>
            <p:ph type="sldNum" sz="quarter" idx="10"/>
          </p:nvPr>
        </p:nvSpPr>
        <p:spPr/>
        <p:txBody>
          <a:bodyPr/>
          <a:lstStyle/>
          <a:p>
            <a:fld id="{E399FD1E-AA77-2049-BD5C-7B09D322BA44}" type="slidenum">
              <a:rPr lang="en-US" smtClean="0"/>
              <a:t>27</a:t>
            </a:fld>
            <a:endParaRPr lang="en-US" dirty="0"/>
          </a:p>
        </p:txBody>
      </p:sp>
    </p:spTree>
    <p:extLst>
      <p:ext uri="{BB962C8B-B14F-4D97-AF65-F5344CB8AC3E}">
        <p14:creationId xmlns:p14="http://schemas.microsoft.com/office/powerpoint/2010/main" val="27944161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u="sng" dirty="0"/>
              <a:t>Directions for Presenter: </a:t>
            </a:r>
            <a:r>
              <a:rPr lang="en-US" sz="1000" i="1" u="sng" dirty="0"/>
              <a:t>Italics</a:t>
            </a:r>
          </a:p>
          <a:p>
            <a:r>
              <a:rPr lang="en-US" sz="1000" u="sng" dirty="0"/>
              <a:t>Information for Presenter to Convey: </a:t>
            </a:r>
            <a:r>
              <a:rPr lang="en-US" sz="1000" b="1" u="sng" dirty="0"/>
              <a:t>Bold</a:t>
            </a:r>
          </a:p>
          <a:p>
            <a:endParaRPr lang="en-US" sz="1000" dirty="0"/>
          </a:p>
          <a:p>
            <a:pPr defTabSz="483306">
              <a:defRPr/>
            </a:pPr>
            <a:r>
              <a:rPr lang="en-US" sz="1000" u="sng" dirty="0"/>
              <a:t>Presenter’s Notes</a:t>
            </a:r>
            <a:r>
              <a:rPr lang="en-US" sz="1000" dirty="0"/>
              <a:t>: (Time: 15 Seconds)</a:t>
            </a:r>
          </a:p>
          <a:p>
            <a:pPr defTabSz="483306">
              <a:defRPr/>
            </a:pPr>
            <a:endParaRPr lang="en-US" b="0" i="1" baseline="0" dirty="0" smtClean="0"/>
          </a:p>
          <a:p>
            <a:pPr defTabSz="483306">
              <a:defRPr/>
            </a:pPr>
            <a:r>
              <a:rPr lang="en-US" b="0" i="1" baseline="0" dirty="0" smtClean="0"/>
              <a:t>Read the response from Mrs. Z. Advance to the next slide. </a:t>
            </a:r>
            <a:endParaRPr lang="en-US" dirty="0"/>
          </a:p>
        </p:txBody>
      </p:sp>
      <p:sp>
        <p:nvSpPr>
          <p:cNvPr id="4" name="Slide Number Placeholder 3"/>
          <p:cNvSpPr>
            <a:spLocks noGrp="1"/>
          </p:cNvSpPr>
          <p:nvPr>
            <p:ph type="sldNum" sz="quarter" idx="10"/>
          </p:nvPr>
        </p:nvSpPr>
        <p:spPr/>
        <p:txBody>
          <a:bodyPr/>
          <a:lstStyle/>
          <a:p>
            <a:fld id="{E399FD1E-AA77-2049-BD5C-7B09D322BA44}" type="slidenum">
              <a:rPr lang="en-US" smtClean="0"/>
              <a:t>28</a:t>
            </a:fld>
            <a:endParaRPr lang="en-US" dirty="0"/>
          </a:p>
        </p:txBody>
      </p:sp>
    </p:spTree>
    <p:extLst>
      <p:ext uri="{BB962C8B-B14F-4D97-AF65-F5344CB8AC3E}">
        <p14:creationId xmlns:p14="http://schemas.microsoft.com/office/powerpoint/2010/main" val="22362792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u="sng" dirty="0"/>
              <a:t>Directions for Presenter: </a:t>
            </a:r>
            <a:r>
              <a:rPr lang="en-US" sz="1000" i="1" u="sng" dirty="0"/>
              <a:t>Italics</a:t>
            </a:r>
          </a:p>
          <a:p>
            <a:r>
              <a:rPr lang="en-US" sz="1000" u="sng" dirty="0"/>
              <a:t>Information for Presenter to Convey: </a:t>
            </a:r>
            <a:r>
              <a:rPr lang="en-US" sz="1000" b="1" u="sng" dirty="0"/>
              <a:t>Bold</a:t>
            </a:r>
          </a:p>
          <a:p>
            <a:endParaRPr lang="en-US" sz="1000" dirty="0"/>
          </a:p>
          <a:p>
            <a:pPr defTabSz="483306">
              <a:defRPr/>
            </a:pPr>
            <a:r>
              <a:rPr lang="en-US" sz="1000" u="sng" dirty="0"/>
              <a:t>Presenter’s Notes</a:t>
            </a:r>
            <a:r>
              <a:rPr lang="en-US" sz="1000" dirty="0"/>
              <a:t>: (Time: 15 Seconds)</a:t>
            </a:r>
            <a:endParaRPr lang="en-US" sz="1000" u="sng" dirty="0"/>
          </a:p>
          <a:p>
            <a:endParaRPr lang="en-US" dirty="0" smtClean="0"/>
          </a:p>
          <a:p>
            <a:pPr defTabSz="483306">
              <a:defRPr/>
            </a:pPr>
            <a:r>
              <a:rPr lang="en-US" b="0" i="1" dirty="0" smtClean="0"/>
              <a:t>Read the final response from</a:t>
            </a:r>
            <a:r>
              <a:rPr lang="en-US" b="0" i="1" baseline="0" dirty="0" smtClean="0"/>
              <a:t> the student. Advance to the next slide to discuss the string of messages. </a:t>
            </a:r>
            <a:endParaRPr lang="en-US" dirty="0" smtClean="0"/>
          </a:p>
          <a:p>
            <a:endParaRPr lang="en-US" dirty="0"/>
          </a:p>
        </p:txBody>
      </p:sp>
      <p:sp>
        <p:nvSpPr>
          <p:cNvPr id="4" name="Slide Number Placeholder 3"/>
          <p:cNvSpPr>
            <a:spLocks noGrp="1"/>
          </p:cNvSpPr>
          <p:nvPr>
            <p:ph type="sldNum" sz="quarter" idx="10"/>
          </p:nvPr>
        </p:nvSpPr>
        <p:spPr/>
        <p:txBody>
          <a:bodyPr/>
          <a:lstStyle/>
          <a:p>
            <a:fld id="{E399FD1E-AA77-2049-BD5C-7B09D322BA44}" type="slidenum">
              <a:rPr lang="en-US" smtClean="0"/>
              <a:t>29</a:t>
            </a:fld>
            <a:endParaRPr lang="en-US" dirty="0"/>
          </a:p>
        </p:txBody>
      </p:sp>
    </p:spTree>
    <p:extLst>
      <p:ext uri="{BB962C8B-B14F-4D97-AF65-F5344CB8AC3E}">
        <p14:creationId xmlns:p14="http://schemas.microsoft.com/office/powerpoint/2010/main" val="19523990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u="sng" dirty="0"/>
              <a:t>Directions for Presenter: </a:t>
            </a:r>
            <a:r>
              <a:rPr lang="en-US" sz="1000" i="1" u="sng" dirty="0"/>
              <a:t>Italics</a:t>
            </a:r>
          </a:p>
          <a:p>
            <a:r>
              <a:rPr lang="en-US" sz="1000" u="sng" dirty="0"/>
              <a:t>Information for Presenter to Convey: </a:t>
            </a:r>
            <a:r>
              <a:rPr lang="en-US" sz="1000" b="1" u="sng" dirty="0"/>
              <a:t>Bold</a:t>
            </a:r>
          </a:p>
          <a:p>
            <a:endParaRPr lang="en-US" sz="1000" dirty="0"/>
          </a:p>
          <a:p>
            <a:pPr defTabSz="483306">
              <a:defRPr/>
            </a:pPr>
            <a:r>
              <a:rPr lang="en-US" sz="1000" u="sng" dirty="0"/>
              <a:t>Presenter’s Notes</a:t>
            </a:r>
            <a:r>
              <a:rPr lang="en-US" sz="1000" dirty="0"/>
              <a:t>: (Time: 3 Minutes)</a:t>
            </a:r>
            <a:r>
              <a:rPr lang="en-US" sz="1000" u="sng" dirty="0"/>
              <a:t>  </a:t>
            </a:r>
          </a:p>
          <a:p>
            <a:endParaRPr lang="en-US" dirty="0"/>
          </a:p>
          <a:p>
            <a:r>
              <a:rPr lang="en-US" sz="1100" i="1" dirty="0"/>
              <a:t>Large Group Discussion </a:t>
            </a:r>
          </a:p>
          <a:p>
            <a:endParaRPr lang="en-US" sz="1100" i="1" dirty="0"/>
          </a:p>
          <a:p>
            <a:r>
              <a:rPr lang="en-US" sz="1100" b="1" dirty="0"/>
              <a:t>SAY: What alarms are going off based on the content of these text messages? </a:t>
            </a:r>
          </a:p>
          <a:p>
            <a:endParaRPr lang="en-US" sz="1100" b="1" dirty="0"/>
          </a:p>
          <a:p>
            <a:r>
              <a:rPr lang="en-US" sz="1100" i="1" dirty="0"/>
              <a:t>Participants should respond that the text messages are inappropriate. Probe for reasons if none are given. Participants should state that the teacher initiated the inappropriate text interaction. Emphasize the point with the following statement.</a:t>
            </a:r>
          </a:p>
          <a:p>
            <a:pPr defTabSz="483306">
              <a:defRPr/>
            </a:pPr>
            <a:endParaRPr lang="en-US" sz="1100" i="1" dirty="0"/>
          </a:p>
          <a:p>
            <a:pPr defTabSz="483306">
              <a:defRPr/>
            </a:pPr>
            <a:r>
              <a:rPr lang="en-US" sz="1100" b="1" dirty="0"/>
              <a:t>SAY: In this string of text messages, the teacher initiated an interaction that was not professional and clearly crossed a boundary with the student. Mrs. Z opened the door to the inappropriate banter that occurred between them. Although the student should not have responded like he did, it was the teacher’s responsibility to prevent this type of banter.</a:t>
            </a:r>
          </a:p>
          <a:p>
            <a:pPr defTabSz="483306">
              <a:defRPr/>
            </a:pPr>
            <a:endParaRPr lang="en-US" sz="1100" b="1" dirty="0"/>
          </a:p>
          <a:p>
            <a:pPr marL="181240" indent="-181240" defTabSz="483306">
              <a:buFontTx/>
              <a:buChar char="-"/>
              <a:defRPr/>
            </a:pPr>
            <a:r>
              <a:rPr lang="en-US" sz="1100" b="1" dirty="0"/>
              <a:t>Now, let’s briefly review one more teacher-student interaction. </a:t>
            </a:r>
          </a:p>
          <a:p>
            <a:pPr defTabSz="483306">
              <a:defRPr/>
            </a:pPr>
            <a:endParaRPr lang="en-US" sz="1100" b="1" dirty="0"/>
          </a:p>
          <a:p>
            <a:pPr defTabSz="483306">
              <a:defRPr/>
            </a:pPr>
            <a:r>
              <a:rPr lang="en-US" sz="1100" i="1" dirty="0"/>
              <a:t>Advance the slide. </a:t>
            </a:r>
          </a:p>
          <a:p>
            <a:pPr defTabSz="483306">
              <a:defRPr/>
            </a:pPr>
            <a:endParaRPr lang="en-US" sz="1100" i="1" dirty="0"/>
          </a:p>
          <a:p>
            <a:pPr defTabSz="483306">
              <a:defRPr/>
            </a:pPr>
            <a:r>
              <a:rPr lang="en-US" sz="1100" i="1" dirty="0"/>
              <a:t>Important Note: On the last slide in this series of </a:t>
            </a:r>
            <a:r>
              <a:rPr lang="en-US" sz="1100" i="1"/>
              <a:t>text messages, </a:t>
            </a:r>
            <a:r>
              <a:rPr lang="en-US" sz="1100" i="1" dirty="0"/>
              <a:t>participants will be asked to determine what they would do if they received an inappropriate message from a student. </a:t>
            </a:r>
          </a:p>
          <a:p>
            <a:pPr defTabSz="483306">
              <a:defRPr/>
            </a:pPr>
            <a:endParaRPr lang="en-US" b="0" i="1" baseline="0" dirty="0" smtClean="0"/>
          </a:p>
          <a:p>
            <a:pPr defTabSz="483306">
              <a:defRPr/>
            </a:pPr>
            <a:endParaRPr lang="en-US" b="0" i="1" baseline="0" dirty="0" smtClean="0"/>
          </a:p>
          <a:p>
            <a:endParaRPr lang="en-US" b="0" i="0" baseline="0" dirty="0" smtClean="0"/>
          </a:p>
        </p:txBody>
      </p:sp>
      <p:sp>
        <p:nvSpPr>
          <p:cNvPr id="4" name="Slide Number Placeholder 3"/>
          <p:cNvSpPr>
            <a:spLocks noGrp="1"/>
          </p:cNvSpPr>
          <p:nvPr>
            <p:ph type="sldNum" sz="quarter" idx="10"/>
          </p:nvPr>
        </p:nvSpPr>
        <p:spPr/>
        <p:txBody>
          <a:bodyPr/>
          <a:lstStyle/>
          <a:p>
            <a:fld id="{E399FD1E-AA77-2049-BD5C-7B09D322BA44}" type="slidenum">
              <a:rPr lang="en-US" smtClean="0"/>
              <a:t>30</a:t>
            </a:fld>
            <a:endParaRPr lang="en-US" dirty="0"/>
          </a:p>
        </p:txBody>
      </p:sp>
    </p:spTree>
    <p:extLst>
      <p:ext uri="{BB962C8B-B14F-4D97-AF65-F5344CB8AC3E}">
        <p14:creationId xmlns:p14="http://schemas.microsoft.com/office/powerpoint/2010/main" val="17028609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u="sng" dirty="0"/>
              <a:t>Directions for Presenter: </a:t>
            </a:r>
            <a:r>
              <a:rPr lang="en-US" sz="1000" i="1" u="sng" dirty="0"/>
              <a:t>Italics</a:t>
            </a:r>
          </a:p>
          <a:p>
            <a:r>
              <a:rPr lang="en-US" sz="1000" u="sng" dirty="0"/>
              <a:t>Information for Presenter to Convey: </a:t>
            </a:r>
            <a:r>
              <a:rPr lang="en-US" sz="1000" b="1" u="sng" dirty="0"/>
              <a:t>Bold</a:t>
            </a:r>
          </a:p>
          <a:p>
            <a:endParaRPr lang="en-US" sz="1000" b="1" u="sng" dirty="0"/>
          </a:p>
          <a:p>
            <a:pPr defTabSz="483306">
              <a:defRPr/>
            </a:pPr>
            <a:r>
              <a:rPr lang="en-US" sz="1000" u="sng" dirty="0"/>
              <a:t>Presenter’s Notes</a:t>
            </a:r>
            <a:r>
              <a:rPr lang="en-US" sz="1000" dirty="0"/>
              <a:t>: (Time: 15 Seconds)</a:t>
            </a:r>
          </a:p>
          <a:p>
            <a:pPr defTabSz="483306">
              <a:defRPr/>
            </a:pPr>
            <a:endParaRPr lang="en-US" b="1" u="sng" dirty="0" smtClean="0"/>
          </a:p>
          <a:p>
            <a:pPr defTabSz="483306">
              <a:defRPr/>
            </a:pPr>
            <a:r>
              <a:rPr lang="en-US" b="0" i="1" baseline="0" dirty="0" smtClean="0"/>
              <a:t>Read the text message from Mrs. Z to participants. Advance the slide to display the student’s response. </a:t>
            </a:r>
            <a:endParaRPr lang="en-US" b="1" i="0" baseline="0" dirty="0" smtClean="0"/>
          </a:p>
          <a:p>
            <a:pPr defTabSz="483306">
              <a:defRPr/>
            </a:pPr>
            <a:endParaRPr lang="en-US" b="1" i="0" baseline="0" dirty="0" smtClean="0"/>
          </a:p>
          <a:p>
            <a:pPr defTabSz="483306">
              <a:defRPr/>
            </a:pPr>
            <a:endParaRPr lang="en-US" b="1" u="sng" dirty="0" smtClean="0"/>
          </a:p>
        </p:txBody>
      </p:sp>
      <p:sp>
        <p:nvSpPr>
          <p:cNvPr id="4" name="Slide Number Placeholder 3"/>
          <p:cNvSpPr>
            <a:spLocks noGrp="1"/>
          </p:cNvSpPr>
          <p:nvPr>
            <p:ph type="sldNum" sz="quarter" idx="10"/>
          </p:nvPr>
        </p:nvSpPr>
        <p:spPr/>
        <p:txBody>
          <a:bodyPr/>
          <a:lstStyle/>
          <a:p>
            <a:fld id="{E399FD1E-AA77-2049-BD5C-7B09D322BA44}" type="slidenum">
              <a:rPr lang="en-US" smtClean="0"/>
              <a:t>31</a:t>
            </a:fld>
            <a:endParaRPr lang="en-US" dirty="0"/>
          </a:p>
        </p:txBody>
      </p:sp>
    </p:spTree>
    <p:extLst>
      <p:ext uri="{BB962C8B-B14F-4D97-AF65-F5344CB8AC3E}">
        <p14:creationId xmlns:p14="http://schemas.microsoft.com/office/powerpoint/2010/main" val="19250572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u="sng" dirty="0"/>
              <a:t>Directions for Presenter: </a:t>
            </a:r>
            <a:r>
              <a:rPr lang="en-US" sz="1000" i="1" u="sng" dirty="0"/>
              <a:t>Italics</a:t>
            </a:r>
          </a:p>
          <a:p>
            <a:r>
              <a:rPr lang="en-US" sz="1000" u="sng" dirty="0"/>
              <a:t>Information for Presenter to Convey: </a:t>
            </a:r>
            <a:r>
              <a:rPr lang="en-US" sz="1000" b="1" u="sng" dirty="0"/>
              <a:t>Bold</a:t>
            </a:r>
          </a:p>
          <a:p>
            <a:endParaRPr lang="en-US" sz="1000" dirty="0"/>
          </a:p>
          <a:p>
            <a:pPr defTabSz="483306">
              <a:defRPr/>
            </a:pPr>
            <a:r>
              <a:rPr lang="en-US" sz="1000" u="sng" dirty="0"/>
              <a:t>Presenter’s Notes</a:t>
            </a:r>
            <a:r>
              <a:rPr lang="en-US" sz="1000" dirty="0"/>
              <a:t>: (Time: 15 Seconds)</a:t>
            </a:r>
            <a:r>
              <a:rPr lang="en-US" sz="1000" u="sng" dirty="0"/>
              <a:t>  </a:t>
            </a:r>
          </a:p>
          <a:p>
            <a:endParaRPr lang="en-US" dirty="0" smtClean="0"/>
          </a:p>
          <a:p>
            <a:pPr defTabSz="483306">
              <a:defRPr/>
            </a:pPr>
            <a:r>
              <a:rPr lang="en-US" b="0" i="1" baseline="0" dirty="0" smtClean="0"/>
              <a:t>Read the reply from the student. Advance the slide to display the teacher’s response. </a:t>
            </a:r>
            <a:endParaRPr lang="en-US" b="1" i="0" baseline="0" dirty="0" smtClean="0"/>
          </a:p>
          <a:p>
            <a:pPr defTabSz="483306">
              <a:defRPr/>
            </a:pPr>
            <a:endParaRPr lang="en-US" b="1" i="0" baseline="0" dirty="0" smtClean="0"/>
          </a:p>
          <a:p>
            <a:endParaRPr lang="en-US" dirty="0"/>
          </a:p>
        </p:txBody>
      </p:sp>
      <p:sp>
        <p:nvSpPr>
          <p:cNvPr id="4" name="Slide Number Placeholder 3"/>
          <p:cNvSpPr>
            <a:spLocks noGrp="1"/>
          </p:cNvSpPr>
          <p:nvPr>
            <p:ph type="sldNum" sz="quarter" idx="10"/>
          </p:nvPr>
        </p:nvSpPr>
        <p:spPr/>
        <p:txBody>
          <a:bodyPr/>
          <a:lstStyle/>
          <a:p>
            <a:fld id="{E399FD1E-AA77-2049-BD5C-7B09D322BA44}" type="slidenum">
              <a:rPr lang="en-US" smtClean="0"/>
              <a:t>32</a:t>
            </a:fld>
            <a:endParaRPr lang="en-US" dirty="0"/>
          </a:p>
        </p:txBody>
      </p:sp>
    </p:spTree>
    <p:extLst>
      <p:ext uri="{BB962C8B-B14F-4D97-AF65-F5344CB8AC3E}">
        <p14:creationId xmlns:p14="http://schemas.microsoft.com/office/powerpoint/2010/main" val="324706123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u="sng" dirty="0"/>
              <a:t>Directions for Presenter: </a:t>
            </a:r>
            <a:r>
              <a:rPr lang="en-US" sz="1000" i="1" u="sng" dirty="0"/>
              <a:t>Italics</a:t>
            </a:r>
          </a:p>
          <a:p>
            <a:r>
              <a:rPr lang="en-US" sz="1000" u="sng" dirty="0"/>
              <a:t>Information for Presenter to Convey: </a:t>
            </a:r>
            <a:r>
              <a:rPr lang="en-US" sz="1000" b="1" u="sng" dirty="0"/>
              <a:t>Bold</a:t>
            </a:r>
          </a:p>
          <a:p>
            <a:endParaRPr lang="en-US" sz="1000" dirty="0"/>
          </a:p>
          <a:p>
            <a:pPr defTabSz="483306">
              <a:defRPr/>
            </a:pPr>
            <a:r>
              <a:rPr lang="en-US" sz="1000" u="sng" dirty="0"/>
              <a:t>Presenter’s Notes</a:t>
            </a:r>
            <a:r>
              <a:rPr lang="en-US" sz="1000" dirty="0"/>
              <a:t>: (Time: 30 Seconds)</a:t>
            </a:r>
            <a:r>
              <a:rPr lang="en-US" sz="1000" u="sng" dirty="0"/>
              <a:t>  </a:t>
            </a:r>
          </a:p>
          <a:p>
            <a:endParaRPr lang="en-US" dirty="0" smtClean="0"/>
          </a:p>
          <a:p>
            <a:r>
              <a:rPr lang="en-US" i="1" dirty="0" smtClean="0"/>
              <a:t>Read </a:t>
            </a:r>
            <a:r>
              <a:rPr lang="en-US" i="1" baseline="0" dirty="0" smtClean="0"/>
              <a:t>the final response from Mrs. Z. Advance the slide to display the discussion slide. </a:t>
            </a:r>
            <a:endParaRPr lang="en-US" i="1" dirty="0"/>
          </a:p>
        </p:txBody>
      </p:sp>
      <p:sp>
        <p:nvSpPr>
          <p:cNvPr id="4" name="Slide Number Placeholder 3"/>
          <p:cNvSpPr>
            <a:spLocks noGrp="1"/>
          </p:cNvSpPr>
          <p:nvPr>
            <p:ph type="sldNum" sz="quarter" idx="10"/>
          </p:nvPr>
        </p:nvSpPr>
        <p:spPr/>
        <p:txBody>
          <a:bodyPr/>
          <a:lstStyle/>
          <a:p>
            <a:fld id="{E399FD1E-AA77-2049-BD5C-7B09D322BA44}" type="slidenum">
              <a:rPr lang="en-US" smtClean="0"/>
              <a:t>33</a:t>
            </a:fld>
            <a:endParaRPr lang="en-US" dirty="0"/>
          </a:p>
        </p:txBody>
      </p:sp>
    </p:spTree>
    <p:extLst>
      <p:ext uri="{BB962C8B-B14F-4D97-AF65-F5344CB8AC3E}">
        <p14:creationId xmlns:p14="http://schemas.microsoft.com/office/powerpoint/2010/main" val="104793224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u="sng" dirty="0"/>
              <a:t>Directions for Presenter: </a:t>
            </a:r>
            <a:r>
              <a:rPr lang="en-US" sz="1000" i="1" u="sng" dirty="0"/>
              <a:t>Italics</a:t>
            </a:r>
          </a:p>
          <a:p>
            <a:r>
              <a:rPr lang="en-US" sz="1000" u="sng" dirty="0"/>
              <a:t>Information for Presenter to Convey: </a:t>
            </a:r>
            <a:r>
              <a:rPr lang="en-US" sz="1000" b="1" u="sng" dirty="0"/>
              <a:t>Bold</a:t>
            </a:r>
          </a:p>
          <a:p>
            <a:endParaRPr lang="en-US" sz="1000" dirty="0"/>
          </a:p>
          <a:p>
            <a:pPr defTabSz="483306">
              <a:defRPr/>
            </a:pPr>
            <a:r>
              <a:rPr lang="en-US" sz="1000" u="sng" dirty="0"/>
              <a:t>Presenter’s Notes</a:t>
            </a:r>
            <a:r>
              <a:rPr lang="en-US" sz="1000" dirty="0"/>
              <a:t>: (Time: 3 Minutes)</a:t>
            </a:r>
            <a:r>
              <a:rPr lang="en-US" sz="1000" u="sng" dirty="0"/>
              <a:t> </a:t>
            </a:r>
          </a:p>
          <a:p>
            <a:endParaRPr lang="en-US" i="0" dirty="0" smtClean="0"/>
          </a:p>
          <a:p>
            <a:r>
              <a:rPr lang="en-US" i="1" dirty="0" smtClean="0"/>
              <a:t>Large</a:t>
            </a:r>
            <a:r>
              <a:rPr lang="en-US" i="1" baseline="0" dirty="0" smtClean="0"/>
              <a:t> Group Discussion </a:t>
            </a:r>
          </a:p>
          <a:p>
            <a:endParaRPr lang="en-US" dirty="0" smtClean="0"/>
          </a:p>
          <a:p>
            <a:r>
              <a:rPr lang="en-US" b="1" i="0" baseline="0" dirty="0" smtClean="0"/>
              <a:t>SAY: What aspects of this text interaction provide evidence of appropriate communication between a teacher and a student? </a:t>
            </a:r>
          </a:p>
          <a:p>
            <a:endParaRPr lang="en-US" b="1" i="0" baseline="0" dirty="0" smtClean="0"/>
          </a:p>
          <a:p>
            <a:r>
              <a:rPr lang="en-US" b="0" i="1" baseline="0" dirty="0" smtClean="0"/>
              <a:t>Briefly provide time for participants to respond to the large group. Look for responses such as “The communication was professional, courteous, and specific” and “The teacher referenced a school-issued Dropbox account for assignment uploading.” </a:t>
            </a:r>
          </a:p>
          <a:p>
            <a:endParaRPr lang="en-US" b="0" i="1" baseline="0" dirty="0" smtClean="0"/>
          </a:p>
          <a:p>
            <a:pPr defTabSz="483306">
              <a:defRPr/>
            </a:pPr>
            <a:r>
              <a:rPr lang="en-US" b="0" i="1" u="none" baseline="0" dirty="0" smtClean="0"/>
              <a:t>ADDITIONAL INFORMATION IF NEEDED: </a:t>
            </a:r>
          </a:p>
          <a:p>
            <a:pPr defTabSz="483306">
              <a:defRPr/>
            </a:pPr>
            <a:endParaRPr lang="en-US" b="0" i="1" u="none" baseline="0" dirty="0" smtClean="0"/>
          </a:p>
          <a:p>
            <a:pPr defTabSz="483306">
              <a:defRPr/>
            </a:pPr>
            <a:r>
              <a:rPr lang="en-US" b="0" i="1" u="sng" baseline="0" dirty="0" smtClean="0"/>
              <a:t>These are a few examples of appropriate use of social media communication with students:</a:t>
            </a:r>
            <a:r>
              <a:rPr lang="en-US" b="0" i="1" u="none" baseline="0" dirty="0" smtClean="0"/>
              <a:t>    </a:t>
            </a:r>
          </a:p>
          <a:p>
            <a:pPr marL="181240" indent="-181240" defTabSz="483306">
              <a:buFontTx/>
              <a:buChar char="-"/>
              <a:defRPr/>
            </a:pPr>
            <a:r>
              <a:rPr lang="en-US" i="1" dirty="0" smtClean="0"/>
              <a:t>An</a:t>
            </a:r>
            <a:r>
              <a:rPr lang="en-US" i="1" baseline="0" dirty="0" smtClean="0"/>
              <a:t> English</a:t>
            </a:r>
            <a:r>
              <a:rPr lang="en-US" i="1" dirty="0" smtClean="0"/>
              <a:t> teacher tweets a weekly thought-provoking question to use as a stimulus for a class discussion via</a:t>
            </a:r>
            <a:r>
              <a:rPr lang="en-US" i="1" baseline="0" dirty="0" smtClean="0"/>
              <a:t> the s</a:t>
            </a:r>
            <a:r>
              <a:rPr lang="en-US" i="1" dirty="0" smtClean="0"/>
              <a:t>chool’s Twitter</a:t>
            </a:r>
            <a:r>
              <a:rPr lang="en-US" i="1" baseline="0" dirty="0" smtClean="0"/>
              <a:t> account</a:t>
            </a:r>
            <a:r>
              <a:rPr lang="en-US" i="1" dirty="0" smtClean="0"/>
              <a:t>.</a:t>
            </a:r>
          </a:p>
          <a:p>
            <a:pPr marL="181240" indent="-181240" defTabSz="483306">
              <a:buFontTx/>
              <a:buChar char="-"/>
              <a:defRPr/>
            </a:pPr>
            <a:r>
              <a:rPr lang="en-US" i="1" dirty="0" smtClean="0"/>
              <a:t>A</a:t>
            </a:r>
            <a:r>
              <a:rPr lang="en-US" i="1" baseline="0" dirty="0" smtClean="0"/>
              <a:t> social studies </a:t>
            </a:r>
            <a:r>
              <a:rPr lang="en-US" i="1" dirty="0" smtClean="0"/>
              <a:t>teacher establishes a collaborative forum (set up for professional use only) to discuss issues or share ideas on Facebook.</a:t>
            </a:r>
          </a:p>
          <a:p>
            <a:pPr marL="181240" indent="-181240" defTabSz="483306">
              <a:buFontTx/>
              <a:buChar char="-"/>
              <a:defRPr/>
            </a:pPr>
            <a:r>
              <a:rPr lang="en-US" i="1" dirty="0" smtClean="0"/>
              <a:t>A principal tweets</a:t>
            </a:r>
            <a:r>
              <a:rPr lang="en-US" i="1" baseline="0" dirty="0" smtClean="0"/>
              <a:t> reminders to</a:t>
            </a:r>
            <a:r>
              <a:rPr lang="en-US" i="1" dirty="0" smtClean="0"/>
              <a:t> students of upcoming school events such as “At this week’s assembly, we will announce the school captains and student</a:t>
            </a:r>
            <a:r>
              <a:rPr lang="en-US" i="1" baseline="0" dirty="0" smtClean="0"/>
              <a:t> of the month </a:t>
            </a:r>
            <a:r>
              <a:rPr lang="en-US" i="1" dirty="0" smtClean="0"/>
              <a:t>nominees”</a:t>
            </a:r>
            <a:r>
              <a:rPr lang="en-US" i="1" baseline="0" dirty="0" smtClean="0"/>
              <a:t> </a:t>
            </a:r>
            <a:r>
              <a:rPr lang="en-US" i="1" dirty="0" smtClean="0"/>
              <a:t>via the</a:t>
            </a:r>
            <a:r>
              <a:rPr lang="en-US" i="1" baseline="0" dirty="0" smtClean="0"/>
              <a:t> s</a:t>
            </a:r>
            <a:r>
              <a:rPr lang="en-US" i="1" dirty="0" smtClean="0"/>
              <a:t>chool’s Twitter account.</a:t>
            </a:r>
          </a:p>
          <a:p>
            <a:endParaRPr lang="en-US" b="0" i="1" baseline="0" dirty="0" smtClean="0"/>
          </a:p>
          <a:p>
            <a:r>
              <a:rPr lang="en-US" b="1" i="0" baseline="0" dirty="0" smtClean="0"/>
              <a:t>SAY: What would you do if you began to receive text messages from one of your students that were showing signs of inappropriate connotations?</a:t>
            </a:r>
          </a:p>
          <a:p>
            <a:endParaRPr lang="en-US" b="1" i="0" baseline="0" dirty="0" smtClean="0"/>
          </a:p>
          <a:p>
            <a:r>
              <a:rPr lang="en-US" b="0" i="1" baseline="0" dirty="0" smtClean="0"/>
              <a:t>Ask for a couple of volunteers to share their thoughts. Look for possible responses such as “We are the professionals. We are not a student’s friend,” “The student should be informed that his/her messages are not appropriate,” and “It would be wise to inform the campus administrator as well.”</a:t>
            </a:r>
          </a:p>
          <a:p>
            <a:pPr defTabSz="483306">
              <a:defRPr/>
            </a:pPr>
            <a:endParaRPr lang="en-US" b="0" i="1" baseline="0" dirty="0" smtClean="0"/>
          </a:p>
          <a:p>
            <a:r>
              <a:rPr lang="en-US" b="1" i="0" baseline="0" dirty="0" smtClean="0"/>
              <a:t>SAY: As an educator, we must hold firm to boundaries when complex situations are presented. We must find ways to redirect inappropriate behavior by students that can blur relationship lines. At all times, we must ensure that we keep clear boundaries between ourselves and our students. </a:t>
            </a:r>
          </a:p>
          <a:p>
            <a:endParaRPr lang="en-US" b="0" i="1" baseline="0" dirty="0" smtClean="0"/>
          </a:p>
          <a:p>
            <a:r>
              <a:rPr lang="en-US" b="1" i="0" baseline="0" dirty="0" smtClean="0"/>
              <a:t>SAY: You’ve provided great information. It’s time to direct our attention to what the law expects from us regarding appropriate use of social media with our students. </a:t>
            </a:r>
          </a:p>
          <a:p>
            <a:endParaRPr lang="en-US" b="1" i="0" baseline="0" dirty="0" smtClean="0"/>
          </a:p>
          <a:p>
            <a:r>
              <a:rPr lang="en-US" b="0" i="1" baseline="0" dirty="0" smtClean="0"/>
              <a:t>Advance the slide.</a:t>
            </a:r>
            <a:endParaRPr lang="en-US" b="1" i="0" baseline="0" dirty="0" smtClean="0"/>
          </a:p>
          <a:p>
            <a:pPr defTabSz="483306">
              <a:defRPr/>
            </a:pPr>
            <a:endParaRPr lang="en-US" b="1" i="0" baseline="0" dirty="0" smtClean="0"/>
          </a:p>
          <a:p>
            <a:pPr defTabSz="483306">
              <a:defRPr/>
            </a:pPr>
            <a:endParaRPr lang="en-US" b="1" i="0" baseline="0" dirty="0" smtClean="0"/>
          </a:p>
        </p:txBody>
      </p:sp>
      <p:sp>
        <p:nvSpPr>
          <p:cNvPr id="4" name="Slide Number Placeholder 3"/>
          <p:cNvSpPr>
            <a:spLocks noGrp="1"/>
          </p:cNvSpPr>
          <p:nvPr>
            <p:ph type="sldNum" sz="quarter" idx="10"/>
          </p:nvPr>
        </p:nvSpPr>
        <p:spPr/>
        <p:txBody>
          <a:bodyPr/>
          <a:lstStyle/>
          <a:p>
            <a:fld id="{E399FD1E-AA77-2049-BD5C-7B09D322BA44}" type="slidenum">
              <a:rPr lang="en-US" smtClean="0"/>
              <a:t>34</a:t>
            </a:fld>
            <a:endParaRPr lang="en-US" dirty="0"/>
          </a:p>
        </p:txBody>
      </p:sp>
    </p:spTree>
    <p:extLst>
      <p:ext uri="{BB962C8B-B14F-4D97-AF65-F5344CB8AC3E}">
        <p14:creationId xmlns:p14="http://schemas.microsoft.com/office/powerpoint/2010/main" val="344988953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u="sng" dirty="0"/>
              <a:t>Directions for Presenter: </a:t>
            </a:r>
            <a:r>
              <a:rPr lang="en-US" sz="1000" i="1" u="sng" dirty="0"/>
              <a:t>Italics</a:t>
            </a:r>
          </a:p>
          <a:p>
            <a:r>
              <a:rPr lang="en-US" sz="1000" u="sng" dirty="0"/>
              <a:t>Information for Presenter to Convey: </a:t>
            </a:r>
            <a:r>
              <a:rPr lang="en-US" sz="1000" b="1" u="sng" dirty="0"/>
              <a:t>Bold</a:t>
            </a:r>
            <a:endParaRPr lang="en-US" sz="1000" dirty="0"/>
          </a:p>
          <a:p>
            <a:endParaRPr lang="en-US" sz="1000" dirty="0"/>
          </a:p>
          <a:p>
            <a:pPr defTabSz="483306">
              <a:defRPr/>
            </a:pPr>
            <a:r>
              <a:rPr lang="en-US" sz="1000" u="sng" dirty="0"/>
              <a:t>Presenter’s Notes</a:t>
            </a:r>
            <a:r>
              <a:rPr lang="en-US" sz="1000" dirty="0"/>
              <a:t>: (Time: 30 Seconds)</a:t>
            </a:r>
          </a:p>
          <a:p>
            <a:endParaRPr lang="en-US" b="1" u="none" baseline="0" dirty="0" smtClean="0"/>
          </a:p>
          <a:p>
            <a:r>
              <a:rPr lang="en-US" b="1" u="none" baseline="0" dirty="0" smtClean="0"/>
              <a:t>SAY: The Texas Administrative Code provides us with guidance to determine whether an online communication with a student is inappropriate. </a:t>
            </a:r>
          </a:p>
          <a:p>
            <a:r>
              <a:rPr lang="en-US" b="1" u="none" baseline="0" dirty="0" smtClean="0"/>
              <a:t> </a:t>
            </a:r>
          </a:p>
          <a:p>
            <a:pPr marL="181240" indent="-181240" defTabSz="483306">
              <a:buFontTx/>
              <a:buChar char="-"/>
              <a:defRPr/>
            </a:pPr>
            <a:r>
              <a:rPr lang="en-US" sz="1300" b="1" dirty="0"/>
              <a:t>The following factors MAY be considered in assessing whether the social media communication is inappropriate. </a:t>
            </a:r>
          </a:p>
          <a:p>
            <a:pPr defTabSz="483306">
              <a:defRPr/>
            </a:pPr>
            <a:endParaRPr lang="en-US" sz="1300" dirty="0"/>
          </a:p>
          <a:p>
            <a:pPr defTabSz="483306">
              <a:defRPr/>
            </a:pPr>
            <a:r>
              <a:rPr lang="en-US" sz="1300" i="1" dirty="0"/>
              <a:t>Advance the slide to display the factors identified in the the Educators’ Code of Ethics Standard 3.9.</a:t>
            </a:r>
          </a:p>
          <a:p>
            <a:pPr defTabSz="483306">
              <a:defRPr/>
            </a:pPr>
            <a:endParaRPr lang="en-US" sz="1300" i="1" dirty="0"/>
          </a:p>
          <a:p>
            <a:pPr defTabSz="483306">
              <a:defRPr/>
            </a:pPr>
            <a:r>
              <a:rPr lang="en-US" sz="1300" dirty="0"/>
              <a:t>Source Cited: 19 TAC </a:t>
            </a:r>
            <a:r>
              <a:rPr lang="en-US" dirty="0" smtClean="0"/>
              <a:t>§ 247.2</a:t>
            </a:r>
            <a:endParaRPr lang="en-US" sz="1300" dirty="0"/>
          </a:p>
          <a:p>
            <a:pPr defTabSz="483306">
              <a:defRPr/>
            </a:pPr>
            <a:endParaRPr lang="en-US" sz="1300" b="1" dirty="0"/>
          </a:p>
        </p:txBody>
      </p:sp>
      <p:sp>
        <p:nvSpPr>
          <p:cNvPr id="4" name="Slide Number Placeholder 3"/>
          <p:cNvSpPr>
            <a:spLocks noGrp="1"/>
          </p:cNvSpPr>
          <p:nvPr>
            <p:ph type="sldNum" sz="quarter" idx="10"/>
          </p:nvPr>
        </p:nvSpPr>
        <p:spPr/>
        <p:txBody>
          <a:bodyPr/>
          <a:lstStyle/>
          <a:p>
            <a:fld id="{E399FD1E-AA77-2049-BD5C-7B09D322BA44}" type="slidenum">
              <a:rPr lang="en-US" smtClean="0"/>
              <a:t>35</a:t>
            </a:fld>
            <a:endParaRPr lang="en-US" dirty="0"/>
          </a:p>
        </p:txBody>
      </p:sp>
    </p:spTree>
    <p:extLst>
      <p:ext uri="{BB962C8B-B14F-4D97-AF65-F5344CB8AC3E}">
        <p14:creationId xmlns:p14="http://schemas.microsoft.com/office/powerpoint/2010/main" val="258086820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u="sng" dirty="0"/>
              <a:t>Directions for Presenter: </a:t>
            </a:r>
            <a:r>
              <a:rPr lang="en-US" sz="1000" i="1" u="sng" dirty="0"/>
              <a:t>Italics</a:t>
            </a:r>
          </a:p>
          <a:p>
            <a:r>
              <a:rPr lang="en-US" sz="1000" u="sng" dirty="0"/>
              <a:t>Information for Presenter to Convey: </a:t>
            </a:r>
            <a:r>
              <a:rPr lang="en-US" sz="1000" b="1" u="sng" dirty="0"/>
              <a:t>Bold</a:t>
            </a:r>
            <a:endParaRPr lang="en-US" sz="1000" dirty="0"/>
          </a:p>
          <a:p>
            <a:endParaRPr lang="en-US" sz="1000" dirty="0"/>
          </a:p>
          <a:p>
            <a:pPr defTabSz="483306">
              <a:defRPr/>
            </a:pPr>
            <a:r>
              <a:rPr lang="en-US" sz="1000" u="sng" dirty="0"/>
              <a:t>Presenter’s Notes</a:t>
            </a:r>
            <a:r>
              <a:rPr lang="en-US" sz="1000" dirty="0"/>
              <a:t>: (Time: 30 Seconds)</a:t>
            </a:r>
            <a:endParaRPr lang="en-US" sz="1000" u="sng" dirty="0"/>
          </a:p>
          <a:p>
            <a:endParaRPr lang="en-US" b="1" u="sng" dirty="0" smtClean="0"/>
          </a:p>
          <a:p>
            <a:pPr defTabSz="483306">
              <a:defRPr/>
            </a:pPr>
            <a:r>
              <a:rPr lang="en-US" sz="1300" b="1" dirty="0"/>
              <a:t>SAY: This is the first factor that should be considered when determining if a social media communication is considered inappropriate.</a:t>
            </a:r>
          </a:p>
          <a:p>
            <a:pPr defTabSz="483306">
              <a:defRPr/>
            </a:pPr>
            <a:endParaRPr lang="en-US" sz="1300" b="1" dirty="0"/>
          </a:p>
          <a:p>
            <a:pPr defTabSz="483306">
              <a:defRPr/>
            </a:pPr>
            <a:r>
              <a:rPr lang="en-US" sz="1300" i="1" dirty="0"/>
              <a:t>Click on the slide advancer to display the question and read it to participants. Advance to the next slide. </a:t>
            </a:r>
          </a:p>
          <a:p>
            <a:endParaRPr lang="en-US" b="1" u="none" dirty="0" smtClean="0"/>
          </a:p>
          <a:p>
            <a:pPr defTabSz="483306">
              <a:defRPr/>
            </a:pPr>
            <a:r>
              <a:rPr lang="en-US" sz="1300" dirty="0"/>
              <a:t>Source Cited: 19 TAC </a:t>
            </a:r>
            <a:r>
              <a:rPr lang="en-US" dirty="0" smtClean="0"/>
              <a:t>§ 247.2</a:t>
            </a:r>
            <a:endParaRPr lang="en-US" sz="1300" dirty="0"/>
          </a:p>
          <a:p>
            <a:pPr defTabSz="483306">
              <a:defRPr/>
            </a:pPr>
            <a:endParaRPr lang="en-US" sz="1300" b="1" dirty="0"/>
          </a:p>
          <a:p>
            <a:endParaRPr lang="en-US" b="1" u="none" dirty="0" smtClean="0"/>
          </a:p>
          <a:p>
            <a:endParaRPr lang="en-US" dirty="0"/>
          </a:p>
        </p:txBody>
      </p:sp>
      <p:sp>
        <p:nvSpPr>
          <p:cNvPr id="4" name="Slide Number Placeholder 3"/>
          <p:cNvSpPr>
            <a:spLocks noGrp="1"/>
          </p:cNvSpPr>
          <p:nvPr>
            <p:ph type="sldNum" sz="quarter" idx="10"/>
          </p:nvPr>
        </p:nvSpPr>
        <p:spPr/>
        <p:txBody>
          <a:bodyPr/>
          <a:lstStyle/>
          <a:p>
            <a:fld id="{E399FD1E-AA77-2049-BD5C-7B09D322BA44}" type="slidenum">
              <a:rPr lang="en-US" smtClean="0"/>
              <a:t>36</a:t>
            </a:fld>
            <a:endParaRPr lang="en-US" dirty="0"/>
          </a:p>
        </p:txBody>
      </p:sp>
    </p:spTree>
    <p:extLst>
      <p:ext uri="{BB962C8B-B14F-4D97-AF65-F5344CB8AC3E}">
        <p14:creationId xmlns:p14="http://schemas.microsoft.com/office/powerpoint/2010/main" val="249129724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u="sng" dirty="0"/>
              <a:t>Directions for Presenter: </a:t>
            </a:r>
            <a:r>
              <a:rPr lang="en-US" sz="1000" i="1" u="sng" dirty="0"/>
              <a:t>Italics</a:t>
            </a:r>
          </a:p>
          <a:p>
            <a:r>
              <a:rPr lang="en-US" sz="1000" u="sng" dirty="0"/>
              <a:t>Information for Presenter to Convey: </a:t>
            </a:r>
            <a:r>
              <a:rPr lang="en-US" sz="1000" b="1" u="sng" dirty="0"/>
              <a:t>Bold</a:t>
            </a:r>
            <a:endParaRPr lang="en-US" sz="1000" dirty="0"/>
          </a:p>
          <a:p>
            <a:endParaRPr lang="en-US" sz="1000" dirty="0"/>
          </a:p>
          <a:p>
            <a:pPr defTabSz="483306">
              <a:defRPr/>
            </a:pPr>
            <a:r>
              <a:rPr lang="en-US" sz="1000" u="sng" dirty="0"/>
              <a:t>Presenter’s Notes</a:t>
            </a:r>
            <a:r>
              <a:rPr lang="en-US" sz="1000" dirty="0"/>
              <a:t>: (Time: 30 Seconds)</a:t>
            </a:r>
          </a:p>
          <a:p>
            <a:endParaRPr lang="en-US" dirty="0" smtClean="0"/>
          </a:p>
          <a:p>
            <a:r>
              <a:rPr lang="en-US" i="1" dirty="0" smtClean="0"/>
              <a:t>Read the question</a:t>
            </a:r>
            <a:r>
              <a:rPr lang="en-US" i="1" baseline="0" dirty="0" smtClean="0"/>
              <a:t> </a:t>
            </a:r>
            <a:r>
              <a:rPr lang="en-US" i="1" dirty="0" smtClean="0"/>
              <a:t>on the slide</a:t>
            </a:r>
            <a:r>
              <a:rPr lang="en-US" i="1" baseline="0" dirty="0" smtClean="0"/>
              <a:t> and advance to the next slide. </a:t>
            </a:r>
            <a:endParaRPr lang="en-US" b="1" u="none" dirty="0" smtClean="0"/>
          </a:p>
          <a:p>
            <a:endParaRPr lang="en-US" b="1" u="none" dirty="0" smtClean="0"/>
          </a:p>
          <a:p>
            <a:pPr defTabSz="483306">
              <a:defRPr/>
            </a:pPr>
            <a:r>
              <a:rPr lang="en-US" sz="1300" dirty="0"/>
              <a:t>Source Cited: 19 TAC </a:t>
            </a:r>
            <a:r>
              <a:rPr lang="en-US" dirty="0" smtClean="0"/>
              <a:t>§ 247.2</a:t>
            </a:r>
            <a:endParaRPr lang="en-US" sz="1300" dirty="0"/>
          </a:p>
          <a:p>
            <a:pPr defTabSz="483306">
              <a:defRPr/>
            </a:pPr>
            <a:endParaRPr lang="en-US" sz="1300" b="1" dirty="0"/>
          </a:p>
          <a:p>
            <a:endParaRPr lang="en-US" b="1" u="none" dirty="0" smtClean="0"/>
          </a:p>
          <a:p>
            <a:endParaRPr lang="en-US" i="1" dirty="0" smtClean="0"/>
          </a:p>
        </p:txBody>
      </p:sp>
      <p:sp>
        <p:nvSpPr>
          <p:cNvPr id="4" name="Slide Number Placeholder 3"/>
          <p:cNvSpPr>
            <a:spLocks noGrp="1"/>
          </p:cNvSpPr>
          <p:nvPr>
            <p:ph type="sldNum" sz="quarter" idx="10"/>
          </p:nvPr>
        </p:nvSpPr>
        <p:spPr/>
        <p:txBody>
          <a:bodyPr/>
          <a:lstStyle/>
          <a:p>
            <a:fld id="{E399FD1E-AA77-2049-BD5C-7B09D322BA44}" type="slidenum">
              <a:rPr lang="en-US" smtClean="0"/>
              <a:t>37</a:t>
            </a:fld>
            <a:endParaRPr lang="en-US" dirty="0"/>
          </a:p>
        </p:txBody>
      </p:sp>
    </p:spTree>
    <p:extLst>
      <p:ext uri="{BB962C8B-B14F-4D97-AF65-F5344CB8AC3E}">
        <p14:creationId xmlns:p14="http://schemas.microsoft.com/office/powerpoint/2010/main" val="231313205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u="sng" dirty="0"/>
              <a:t>Directions for Presenter: </a:t>
            </a:r>
            <a:r>
              <a:rPr lang="en-US" sz="1000" i="1" u="sng" dirty="0"/>
              <a:t>Italics</a:t>
            </a:r>
          </a:p>
          <a:p>
            <a:r>
              <a:rPr lang="en-US" sz="1000" u="sng" dirty="0"/>
              <a:t>Information for Presenter to Convey: </a:t>
            </a:r>
            <a:r>
              <a:rPr lang="en-US" sz="1000" b="1" u="sng" dirty="0"/>
              <a:t>Bold</a:t>
            </a:r>
            <a:endParaRPr lang="en-US" sz="1000" dirty="0"/>
          </a:p>
          <a:p>
            <a:endParaRPr lang="en-US" sz="1000" dirty="0"/>
          </a:p>
          <a:p>
            <a:pPr defTabSz="483306">
              <a:defRPr/>
            </a:pPr>
            <a:r>
              <a:rPr lang="en-US" sz="1000" u="sng" dirty="0"/>
              <a:t>Presenter’s Notes</a:t>
            </a:r>
            <a:r>
              <a:rPr lang="en-US" sz="1000" dirty="0"/>
              <a:t>: (Time: 30 Seconds)</a:t>
            </a:r>
          </a:p>
          <a:p>
            <a:endParaRPr lang="en-US" dirty="0" smtClean="0"/>
          </a:p>
          <a:p>
            <a:r>
              <a:rPr lang="en-US" i="1" dirty="0" smtClean="0"/>
              <a:t>Read the question on the slide</a:t>
            </a:r>
            <a:r>
              <a:rPr lang="en-US" i="1" baseline="0" dirty="0" smtClean="0"/>
              <a:t> and advance to the next slide. </a:t>
            </a:r>
            <a:endParaRPr lang="en-US" i="1" dirty="0" smtClean="0"/>
          </a:p>
          <a:p>
            <a:endParaRPr lang="en-US" b="1" u="none" dirty="0" smtClean="0"/>
          </a:p>
          <a:p>
            <a:pPr defTabSz="483306">
              <a:defRPr/>
            </a:pPr>
            <a:r>
              <a:rPr lang="en-US" sz="1300" dirty="0"/>
              <a:t>Source Cited: 19 TAC </a:t>
            </a:r>
            <a:r>
              <a:rPr lang="en-US" dirty="0" smtClean="0"/>
              <a:t>§ 247.2</a:t>
            </a:r>
            <a:endParaRPr lang="en-US" sz="1300" dirty="0"/>
          </a:p>
          <a:p>
            <a:pPr defTabSz="483306">
              <a:defRPr/>
            </a:pPr>
            <a:endParaRPr lang="en-US" sz="1300" b="1" dirty="0"/>
          </a:p>
          <a:p>
            <a:endParaRPr lang="en-US" b="1" u="none" dirty="0" smtClean="0"/>
          </a:p>
          <a:p>
            <a:endParaRPr lang="en-US" b="1" u="none" dirty="0" smtClean="0"/>
          </a:p>
          <a:p>
            <a:endParaRPr lang="en-US" dirty="0"/>
          </a:p>
        </p:txBody>
      </p:sp>
      <p:sp>
        <p:nvSpPr>
          <p:cNvPr id="4" name="Slide Number Placeholder 3"/>
          <p:cNvSpPr>
            <a:spLocks noGrp="1"/>
          </p:cNvSpPr>
          <p:nvPr>
            <p:ph type="sldNum" sz="quarter" idx="10"/>
          </p:nvPr>
        </p:nvSpPr>
        <p:spPr/>
        <p:txBody>
          <a:bodyPr/>
          <a:lstStyle/>
          <a:p>
            <a:fld id="{E399FD1E-AA77-2049-BD5C-7B09D322BA44}" type="slidenum">
              <a:rPr lang="en-US" smtClean="0"/>
              <a:t>38</a:t>
            </a:fld>
            <a:endParaRPr lang="en-US" dirty="0"/>
          </a:p>
        </p:txBody>
      </p:sp>
    </p:spTree>
    <p:extLst>
      <p:ext uri="{BB962C8B-B14F-4D97-AF65-F5344CB8AC3E}">
        <p14:creationId xmlns:p14="http://schemas.microsoft.com/office/powerpoint/2010/main" val="378424426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u="sng" dirty="0"/>
              <a:t>Directions for Presenter: </a:t>
            </a:r>
            <a:r>
              <a:rPr lang="en-US" sz="1000" i="1" u="sng" dirty="0"/>
              <a:t>Italics</a:t>
            </a:r>
          </a:p>
          <a:p>
            <a:r>
              <a:rPr lang="en-US" sz="1000" u="sng" dirty="0"/>
              <a:t>Information for Presenter to Convey: </a:t>
            </a:r>
            <a:r>
              <a:rPr lang="en-US" sz="1000" b="1" u="sng" dirty="0"/>
              <a:t>Bold</a:t>
            </a:r>
            <a:endParaRPr lang="en-US" sz="1000" dirty="0"/>
          </a:p>
          <a:p>
            <a:endParaRPr lang="en-US" sz="1000" dirty="0"/>
          </a:p>
          <a:p>
            <a:pPr defTabSz="483306">
              <a:defRPr/>
            </a:pPr>
            <a:r>
              <a:rPr lang="en-US" sz="1000" u="sng" dirty="0"/>
              <a:t>Presenter’s Notes</a:t>
            </a:r>
            <a:r>
              <a:rPr lang="en-US" sz="1000" dirty="0"/>
              <a:t>: (Time: 30 Seconds)</a:t>
            </a:r>
            <a:r>
              <a:rPr lang="en-US" sz="1000" u="sng" dirty="0"/>
              <a:t>  </a:t>
            </a:r>
          </a:p>
          <a:p>
            <a:endParaRPr lang="en-US" dirty="0" smtClean="0"/>
          </a:p>
          <a:p>
            <a:r>
              <a:rPr lang="en-US" baseline="0" dirty="0" smtClean="0"/>
              <a:t>Large Group Dialogue </a:t>
            </a:r>
            <a:endParaRPr lang="en-US" dirty="0" smtClean="0"/>
          </a:p>
          <a:p>
            <a:endParaRPr lang="en-US" i="1" dirty="0" smtClean="0"/>
          </a:p>
          <a:p>
            <a:r>
              <a:rPr lang="en-US" i="1" dirty="0" smtClean="0"/>
              <a:t>Read the questions on the slide.</a:t>
            </a:r>
          </a:p>
          <a:p>
            <a:endParaRPr lang="en-US" i="1" dirty="0" smtClean="0"/>
          </a:p>
          <a:p>
            <a:r>
              <a:rPr lang="en-US" b="1" dirty="0" smtClean="0"/>
              <a:t>SAY:</a:t>
            </a:r>
            <a:r>
              <a:rPr lang="en-US" b="1" baseline="0" dirty="0" smtClean="0"/>
              <a:t> The </a:t>
            </a:r>
            <a:r>
              <a:rPr lang="en-US" b="1" dirty="0" smtClean="0"/>
              <a:t>exchange</a:t>
            </a:r>
            <a:r>
              <a:rPr lang="en-US" b="1" baseline="0" dirty="0" smtClean="0"/>
              <a:t> of INAPPROPRIATE text messages we reviewed earlier violated this ethics standard. </a:t>
            </a:r>
            <a:r>
              <a:rPr lang="en-US" b="1" i="0" baseline="0" dirty="0" smtClean="0"/>
              <a:t>The messages involved secrecy, sexual connotations, frequent communications, romantic involvement, etc.</a:t>
            </a:r>
          </a:p>
          <a:p>
            <a:endParaRPr lang="en-US" b="1" u="none" dirty="0" smtClean="0"/>
          </a:p>
          <a:p>
            <a:pPr defTabSz="483306">
              <a:defRPr/>
            </a:pPr>
            <a:r>
              <a:rPr lang="en-US" sz="1300" dirty="0"/>
              <a:t>Source Cited: 19 TAC </a:t>
            </a:r>
            <a:r>
              <a:rPr lang="en-US" dirty="0" smtClean="0"/>
              <a:t>§ 247.2</a:t>
            </a:r>
            <a:endParaRPr lang="en-US" sz="1300" dirty="0"/>
          </a:p>
          <a:p>
            <a:pPr defTabSz="483306">
              <a:defRPr/>
            </a:pPr>
            <a:endParaRPr lang="en-US" sz="1300" b="1" dirty="0"/>
          </a:p>
          <a:p>
            <a:endParaRPr lang="en-US" b="1" u="none" dirty="0" smtClean="0"/>
          </a:p>
          <a:p>
            <a:endParaRPr lang="en-US" b="1" u="none" dirty="0" smtClean="0"/>
          </a:p>
          <a:p>
            <a:endParaRPr lang="en-US" b="1" dirty="0"/>
          </a:p>
        </p:txBody>
      </p:sp>
      <p:sp>
        <p:nvSpPr>
          <p:cNvPr id="4" name="Slide Number Placeholder 3"/>
          <p:cNvSpPr>
            <a:spLocks noGrp="1"/>
          </p:cNvSpPr>
          <p:nvPr>
            <p:ph type="sldNum" sz="quarter" idx="10"/>
          </p:nvPr>
        </p:nvSpPr>
        <p:spPr/>
        <p:txBody>
          <a:bodyPr/>
          <a:lstStyle/>
          <a:p>
            <a:fld id="{E399FD1E-AA77-2049-BD5C-7B09D322BA44}" type="slidenum">
              <a:rPr lang="en-US" smtClean="0"/>
              <a:t>39</a:t>
            </a:fld>
            <a:endParaRPr lang="en-US" dirty="0"/>
          </a:p>
        </p:txBody>
      </p:sp>
    </p:spTree>
    <p:extLst>
      <p:ext uri="{BB962C8B-B14F-4D97-AF65-F5344CB8AC3E}">
        <p14:creationId xmlns:p14="http://schemas.microsoft.com/office/powerpoint/2010/main" val="231313205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u="sng" dirty="0"/>
              <a:t>Directions for Presenter: </a:t>
            </a:r>
            <a:r>
              <a:rPr lang="en-US" sz="1000" i="1" u="sng" dirty="0"/>
              <a:t>Italics</a:t>
            </a:r>
          </a:p>
          <a:p>
            <a:r>
              <a:rPr lang="en-US" sz="1000" u="sng" dirty="0"/>
              <a:t>Information for Presenter to Convey: </a:t>
            </a:r>
            <a:r>
              <a:rPr lang="en-US" sz="1000" b="1" u="sng" dirty="0"/>
              <a:t>Bold</a:t>
            </a:r>
            <a:endParaRPr lang="en-US" sz="1000" dirty="0"/>
          </a:p>
          <a:p>
            <a:endParaRPr lang="en-US" sz="1000" dirty="0"/>
          </a:p>
          <a:p>
            <a:pPr defTabSz="483306">
              <a:defRPr/>
            </a:pPr>
            <a:r>
              <a:rPr lang="en-US" sz="1000" u="sng" dirty="0"/>
              <a:t>Presenter’s Notes</a:t>
            </a:r>
            <a:r>
              <a:rPr lang="en-US" sz="1000" dirty="0"/>
              <a:t>: (Time: 30 Seconds) </a:t>
            </a:r>
            <a:endParaRPr lang="en-US" sz="1000" i="1" dirty="0"/>
          </a:p>
          <a:p>
            <a:endParaRPr lang="en-US" i="1" u="none" baseline="0" dirty="0" smtClean="0"/>
          </a:p>
          <a:p>
            <a:pPr defTabSz="483306">
              <a:defRPr/>
            </a:pPr>
            <a:r>
              <a:rPr lang="en-US" b="1" u="none" baseline="0" dirty="0" smtClean="0"/>
              <a:t>SAY: </a:t>
            </a:r>
            <a:r>
              <a:rPr lang="en-US" b="1" i="0" u="none" baseline="0" dirty="0" smtClean="0"/>
              <a:t>The law is specific and leaves no room for interpretation regarding inappropriate relationships with students. </a:t>
            </a:r>
          </a:p>
          <a:p>
            <a:pPr marL="181240" indent="-181240">
              <a:buFontTx/>
              <a:buChar char="-"/>
            </a:pPr>
            <a:endParaRPr lang="en-US" b="1" i="0" u="none" baseline="0" dirty="0" smtClean="0"/>
          </a:p>
          <a:p>
            <a:pPr marL="181240" indent="-181240">
              <a:buFontTx/>
              <a:buChar char="-"/>
            </a:pPr>
            <a:r>
              <a:rPr lang="en-US" b="1" i="0" u="none" baseline="0" dirty="0" smtClean="0"/>
              <a:t>The CONSEQUENCES for having an inappropriate educator-student relationship are specific as well. </a:t>
            </a:r>
          </a:p>
          <a:p>
            <a:pPr marL="181240" indent="-181240">
              <a:buFontTx/>
              <a:buChar char="-"/>
            </a:pPr>
            <a:endParaRPr lang="en-US" b="1" i="0" u="none" baseline="0" dirty="0" smtClean="0"/>
          </a:p>
          <a:p>
            <a:r>
              <a:rPr lang="en-US" b="0" i="1" u="none" baseline="0" dirty="0" smtClean="0"/>
              <a:t>Click on the slide advancer TWICE to display both bulleted items. </a:t>
            </a:r>
          </a:p>
          <a:p>
            <a:pPr marL="181240" indent="-181240">
              <a:buFontTx/>
              <a:buChar char="-"/>
            </a:pPr>
            <a:endParaRPr lang="en-US" b="1" i="0" u="none" baseline="0" dirty="0" smtClean="0"/>
          </a:p>
          <a:p>
            <a:r>
              <a:rPr lang="en-US" b="1" u="none" baseline="0" dirty="0" smtClean="0"/>
              <a:t>SAY: </a:t>
            </a:r>
            <a:r>
              <a:rPr lang="en-US" b="1" i="0" u="none" baseline="0" dirty="0" smtClean="0"/>
              <a:t>The loss of career and the loss of freedom are two consequences that can be devastating. </a:t>
            </a:r>
          </a:p>
          <a:p>
            <a:endParaRPr lang="en-US" b="1" i="0" u="none" baseline="0" dirty="0" smtClean="0"/>
          </a:p>
          <a:p>
            <a:pPr defTabSz="483306">
              <a:defRPr/>
            </a:pPr>
            <a:endParaRPr lang="en-US" sz="1300" b="1" dirty="0"/>
          </a:p>
          <a:p>
            <a:endParaRPr lang="en-US" b="1" i="0" u="none" baseline="0" dirty="0" smtClean="0"/>
          </a:p>
          <a:p>
            <a:endParaRPr lang="en-US" b="1" i="0" u="none" baseline="0" dirty="0" smtClean="0"/>
          </a:p>
          <a:p>
            <a:endParaRPr lang="en-US" dirty="0"/>
          </a:p>
        </p:txBody>
      </p:sp>
      <p:sp>
        <p:nvSpPr>
          <p:cNvPr id="4" name="Slide Number Placeholder 3"/>
          <p:cNvSpPr>
            <a:spLocks noGrp="1"/>
          </p:cNvSpPr>
          <p:nvPr>
            <p:ph type="sldNum" sz="quarter" idx="10"/>
          </p:nvPr>
        </p:nvSpPr>
        <p:spPr/>
        <p:txBody>
          <a:bodyPr/>
          <a:lstStyle/>
          <a:p>
            <a:fld id="{E399FD1E-AA77-2049-BD5C-7B09D322BA44}" type="slidenum">
              <a:rPr lang="en-US" smtClean="0"/>
              <a:t>40</a:t>
            </a:fld>
            <a:endParaRPr lang="en-US" dirty="0"/>
          </a:p>
        </p:txBody>
      </p:sp>
    </p:spTree>
    <p:extLst>
      <p:ext uri="{BB962C8B-B14F-4D97-AF65-F5344CB8AC3E}">
        <p14:creationId xmlns:p14="http://schemas.microsoft.com/office/powerpoint/2010/main" val="148681171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u="sng" dirty="0"/>
              <a:t>Directions for Presenter: </a:t>
            </a:r>
            <a:r>
              <a:rPr lang="en-US" sz="1000" i="1" u="sng" dirty="0"/>
              <a:t>Italics</a:t>
            </a:r>
          </a:p>
          <a:p>
            <a:r>
              <a:rPr lang="en-US" sz="1000" u="sng" dirty="0"/>
              <a:t>Information for Presenter to Convey: </a:t>
            </a:r>
            <a:r>
              <a:rPr lang="en-US" sz="1000" b="1" u="sng" dirty="0"/>
              <a:t>Bold</a:t>
            </a:r>
            <a:endParaRPr lang="en-US" sz="1000" dirty="0"/>
          </a:p>
          <a:p>
            <a:endParaRPr lang="en-US" sz="1000" dirty="0"/>
          </a:p>
          <a:p>
            <a:pPr defTabSz="483306">
              <a:defRPr/>
            </a:pPr>
            <a:r>
              <a:rPr lang="en-US" sz="1000" u="sng" dirty="0"/>
              <a:t>Presenter’s Notes</a:t>
            </a:r>
            <a:r>
              <a:rPr lang="en-US" sz="1000" dirty="0"/>
              <a:t>: (Time: 30 Seconds)</a:t>
            </a:r>
            <a:endParaRPr lang="en-US" sz="1000" u="sng" dirty="0"/>
          </a:p>
          <a:p>
            <a:endParaRPr lang="en-US" dirty="0" smtClean="0"/>
          </a:p>
          <a:p>
            <a:r>
              <a:rPr lang="en-US" i="1" dirty="0" smtClean="0"/>
              <a:t>This is a transition slide. </a:t>
            </a:r>
          </a:p>
          <a:p>
            <a:endParaRPr lang="en-US" b="1" i="0" dirty="0" smtClean="0"/>
          </a:p>
          <a:p>
            <a:pPr defTabSz="483306">
              <a:defRPr/>
            </a:pPr>
            <a:r>
              <a:rPr lang="en-US" b="1" i="0" dirty="0" smtClean="0"/>
              <a:t>SAY:</a:t>
            </a:r>
            <a:r>
              <a:rPr lang="en-US" b="1" i="0" baseline="0" dirty="0" smtClean="0"/>
              <a:t> </a:t>
            </a:r>
            <a:r>
              <a:rPr lang="en-US" b="1" u="none" dirty="0" smtClean="0"/>
              <a:t>Let’s review a</a:t>
            </a:r>
            <a:r>
              <a:rPr lang="en-US" b="1" u="none" baseline="0" dirty="0" smtClean="0"/>
              <a:t> few </a:t>
            </a:r>
            <a:r>
              <a:rPr lang="en-US" b="1" u="none" dirty="0" smtClean="0"/>
              <a:t>social</a:t>
            </a:r>
            <a:r>
              <a:rPr lang="en-US" b="1" u="none" baseline="0" dirty="0" smtClean="0"/>
              <a:t> media guidelines that support appropriate teacher-student interactions. </a:t>
            </a:r>
            <a:endParaRPr lang="en-US" b="1" i="0" baseline="0" dirty="0" smtClean="0"/>
          </a:p>
          <a:p>
            <a:endParaRPr lang="en-US" b="1" i="0" baseline="0" dirty="0" smtClean="0"/>
          </a:p>
        </p:txBody>
      </p:sp>
      <p:sp>
        <p:nvSpPr>
          <p:cNvPr id="4" name="Slide Number Placeholder 3"/>
          <p:cNvSpPr>
            <a:spLocks noGrp="1"/>
          </p:cNvSpPr>
          <p:nvPr>
            <p:ph type="sldNum" sz="quarter" idx="10"/>
          </p:nvPr>
        </p:nvSpPr>
        <p:spPr/>
        <p:txBody>
          <a:bodyPr/>
          <a:lstStyle/>
          <a:p>
            <a:fld id="{E399FD1E-AA77-2049-BD5C-7B09D322BA44}" type="slidenum">
              <a:rPr lang="en-US" smtClean="0"/>
              <a:t>41</a:t>
            </a:fld>
            <a:endParaRPr lang="en-US" dirty="0"/>
          </a:p>
        </p:txBody>
      </p:sp>
    </p:spTree>
    <p:extLst>
      <p:ext uri="{BB962C8B-B14F-4D97-AF65-F5344CB8AC3E}">
        <p14:creationId xmlns:p14="http://schemas.microsoft.com/office/powerpoint/2010/main" val="77550912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u="sng" dirty="0"/>
              <a:t>Directions for Presenter: </a:t>
            </a:r>
            <a:r>
              <a:rPr lang="en-US" sz="1000" i="1" u="sng" dirty="0"/>
              <a:t>Italics</a:t>
            </a:r>
          </a:p>
          <a:p>
            <a:r>
              <a:rPr lang="en-US" sz="1000" u="sng" dirty="0"/>
              <a:t>Information for Presenter to Convey: </a:t>
            </a:r>
            <a:r>
              <a:rPr lang="en-US" sz="1000" b="1" u="sng" dirty="0"/>
              <a:t>Bold</a:t>
            </a:r>
            <a:endParaRPr lang="en-US" sz="1000" dirty="0"/>
          </a:p>
          <a:p>
            <a:endParaRPr lang="en-US" sz="1000" dirty="0"/>
          </a:p>
          <a:p>
            <a:pPr defTabSz="483306">
              <a:defRPr/>
            </a:pPr>
            <a:r>
              <a:rPr lang="en-US" sz="1000" u="sng" dirty="0"/>
              <a:t>Presenter’s Notes</a:t>
            </a:r>
            <a:r>
              <a:rPr lang="en-US" sz="1000" dirty="0"/>
              <a:t>: (Time: 30 Seconds)</a:t>
            </a:r>
            <a:endParaRPr lang="en-US" sz="1000" u="sng" dirty="0"/>
          </a:p>
          <a:p>
            <a:endParaRPr lang="en-US" dirty="0" smtClean="0"/>
          </a:p>
          <a:p>
            <a:r>
              <a:rPr lang="en-US" b="0" i="1" u="none" baseline="0" dirty="0" smtClean="0"/>
              <a:t>Read the information on the slide. Elaborate as needed. </a:t>
            </a:r>
            <a:endParaRPr lang="en-US" b="0" i="1" u="none" dirty="0" smtClean="0"/>
          </a:p>
          <a:p>
            <a:endParaRPr lang="en-US" dirty="0" smtClean="0"/>
          </a:p>
          <a:p>
            <a:pPr defTabSz="483306">
              <a:defRPr/>
            </a:pPr>
            <a:r>
              <a:rPr lang="en-US" sz="1300" dirty="0"/>
              <a:t>Source Cited: O’Donovan, E. (2012, August). Social media: Guidelines for school administrators. </a:t>
            </a:r>
            <a:r>
              <a:rPr lang="en-US" sz="1300" i="1" dirty="0"/>
              <a:t>District Administration</a:t>
            </a:r>
            <a:r>
              <a:rPr lang="en-US" sz="1300" dirty="0"/>
              <a:t>. Retrieved from http://</a:t>
            </a:r>
            <a:r>
              <a:rPr lang="en-US" sz="1300" dirty="0" err="1"/>
              <a:t>www.districtadministration.com</a:t>
            </a:r>
            <a:r>
              <a:rPr lang="en-US" sz="1300" dirty="0"/>
              <a:t>/article/social-media-guidelines-school-administrators</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E399FD1E-AA77-2049-BD5C-7B09D322BA44}" type="slidenum">
              <a:rPr lang="en-US" smtClean="0"/>
              <a:t>42</a:t>
            </a:fld>
            <a:endParaRPr lang="en-US" dirty="0"/>
          </a:p>
        </p:txBody>
      </p:sp>
    </p:spTree>
    <p:extLst>
      <p:ext uri="{BB962C8B-B14F-4D97-AF65-F5344CB8AC3E}">
        <p14:creationId xmlns:p14="http://schemas.microsoft.com/office/powerpoint/2010/main" val="329556445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u="sng" dirty="0"/>
              <a:t>Directions for Presenter: </a:t>
            </a:r>
            <a:r>
              <a:rPr lang="en-US" sz="1000" i="1" u="sng" dirty="0"/>
              <a:t>Italics</a:t>
            </a:r>
          </a:p>
          <a:p>
            <a:r>
              <a:rPr lang="en-US" sz="1000" u="sng" dirty="0"/>
              <a:t>Information for Presenter to Convey: </a:t>
            </a:r>
            <a:r>
              <a:rPr lang="en-US" sz="1000" b="1" u="sng" dirty="0"/>
              <a:t>Bold</a:t>
            </a:r>
            <a:endParaRPr lang="en-US" sz="1000" dirty="0"/>
          </a:p>
          <a:p>
            <a:endParaRPr lang="en-US" sz="1000" dirty="0"/>
          </a:p>
          <a:p>
            <a:pPr defTabSz="483306">
              <a:defRPr/>
            </a:pPr>
            <a:r>
              <a:rPr lang="en-US" sz="1000" u="sng" dirty="0"/>
              <a:t>Presenter’s Notes</a:t>
            </a:r>
            <a:r>
              <a:rPr lang="en-US" sz="1000" dirty="0"/>
              <a:t>: (Time: 30 Seconds)</a:t>
            </a:r>
            <a:r>
              <a:rPr lang="en-US" sz="1000" u="sng" dirty="0"/>
              <a:t>  </a:t>
            </a:r>
          </a:p>
          <a:p>
            <a:endParaRPr lang="en-US" dirty="0" smtClean="0"/>
          </a:p>
          <a:p>
            <a:pPr defTabSz="483306">
              <a:defRPr/>
            </a:pPr>
            <a:r>
              <a:rPr lang="en-US" b="0" i="1" u="none" baseline="0" dirty="0" smtClean="0"/>
              <a:t>Read the information on the slide and elaborate as needed.</a:t>
            </a:r>
          </a:p>
          <a:p>
            <a:pPr defTabSz="483306">
              <a:defRPr/>
            </a:pPr>
            <a:endParaRPr lang="en-US" b="0" i="1" u="none" baseline="0" dirty="0" smtClean="0"/>
          </a:p>
          <a:p>
            <a:pPr defTabSz="483306">
              <a:defRPr/>
            </a:pPr>
            <a:r>
              <a:rPr lang="en-US" b="1" u="none" dirty="0" smtClean="0"/>
              <a:t>SAY: </a:t>
            </a:r>
            <a:r>
              <a:rPr lang="en-US" b="1" u="none" baseline="0" dirty="0" smtClean="0"/>
              <a:t>The more consistent we are as a school district and as individual educators, the greater the propensity for developing positive ways to communicate with our students, especially through the use of social media. </a:t>
            </a:r>
            <a:endParaRPr lang="en-US" b="1" u="none" dirty="0" smtClean="0"/>
          </a:p>
          <a:p>
            <a:pPr defTabSz="483306">
              <a:defRPr/>
            </a:pPr>
            <a:endParaRPr lang="en-US" b="0" i="1" u="none" dirty="0" smtClean="0"/>
          </a:p>
          <a:p>
            <a:pPr defTabSz="483306">
              <a:defRPr/>
            </a:pPr>
            <a:r>
              <a:rPr lang="en-US" sz="1300" dirty="0"/>
              <a:t>Source Cited: O’Donovan, E. (2012, August). Social media: Guidelines for school administrators. </a:t>
            </a:r>
            <a:r>
              <a:rPr lang="en-US" sz="1300" i="1" dirty="0"/>
              <a:t>District Administration</a:t>
            </a:r>
            <a:r>
              <a:rPr lang="en-US" sz="1300" dirty="0"/>
              <a:t>. Retrieved from http://</a:t>
            </a:r>
            <a:r>
              <a:rPr lang="en-US" sz="1300" dirty="0" err="1"/>
              <a:t>www.districtadministration.com</a:t>
            </a:r>
            <a:r>
              <a:rPr lang="en-US" sz="1300" dirty="0"/>
              <a:t>/article/social-media-guidelines-school-administrators</a:t>
            </a:r>
            <a:r>
              <a:rPr lang="en-US" dirty="0" smtClean="0">
                <a:effectLst/>
              </a:rPr>
              <a:t> </a:t>
            </a:r>
            <a:endParaRPr lang="en-US" dirty="0" smtClean="0"/>
          </a:p>
          <a:p>
            <a:endParaRPr lang="en-US" dirty="0" smtClean="0"/>
          </a:p>
          <a:p>
            <a:pPr defTabSz="483306">
              <a:defRPr/>
            </a:pPr>
            <a:endParaRPr lang="en-US" dirty="0"/>
          </a:p>
        </p:txBody>
      </p:sp>
      <p:sp>
        <p:nvSpPr>
          <p:cNvPr id="4" name="Slide Number Placeholder 3"/>
          <p:cNvSpPr>
            <a:spLocks noGrp="1"/>
          </p:cNvSpPr>
          <p:nvPr>
            <p:ph type="sldNum" sz="quarter" idx="10"/>
          </p:nvPr>
        </p:nvSpPr>
        <p:spPr/>
        <p:txBody>
          <a:bodyPr/>
          <a:lstStyle/>
          <a:p>
            <a:fld id="{E399FD1E-AA77-2049-BD5C-7B09D322BA44}" type="slidenum">
              <a:rPr lang="en-US" smtClean="0"/>
              <a:t>43</a:t>
            </a:fld>
            <a:endParaRPr lang="en-US" dirty="0"/>
          </a:p>
        </p:txBody>
      </p:sp>
    </p:spTree>
    <p:extLst>
      <p:ext uri="{BB962C8B-B14F-4D97-AF65-F5344CB8AC3E}">
        <p14:creationId xmlns:p14="http://schemas.microsoft.com/office/powerpoint/2010/main" val="329556445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u="sng" dirty="0"/>
              <a:t>Directions for Presenter: </a:t>
            </a:r>
            <a:r>
              <a:rPr lang="en-US" sz="1000" i="1" u="sng" dirty="0"/>
              <a:t>Italics</a:t>
            </a:r>
          </a:p>
          <a:p>
            <a:r>
              <a:rPr lang="en-US" sz="1000" u="sng" dirty="0"/>
              <a:t>Information for Presenter to Convey: </a:t>
            </a:r>
            <a:r>
              <a:rPr lang="en-US" sz="1000" b="1" u="sng" dirty="0"/>
              <a:t>Bold</a:t>
            </a:r>
            <a:endParaRPr lang="en-US" sz="1000" dirty="0"/>
          </a:p>
          <a:p>
            <a:endParaRPr lang="en-US" sz="1000" dirty="0"/>
          </a:p>
          <a:p>
            <a:pPr defTabSz="483306">
              <a:defRPr/>
            </a:pPr>
            <a:r>
              <a:rPr lang="en-US" sz="1000" u="sng" dirty="0"/>
              <a:t>Presenter’s Notes</a:t>
            </a:r>
            <a:r>
              <a:rPr lang="en-US" sz="1000" dirty="0"/>
              <a:t>: (Time: 30 Seconds) </a:t>
            </a:r>
            <a:endParaRPr lang="en-US" sz="1000" u="sng" dirty="0"/>
          </a:p>
          <a:p>
            <a:endParaRPr lang="en-US" dirty="0"/>
          </a:p>
          <a:p>
            <a:r>
              <a:rPr lang="en-US" sz="1100" b="1" dirty="0"/>
              <a:t>SAY: In reflecting on these social media guidelines, it’s important to note that administrators are catching on and checking up. </a:t>
            </a:r>
            <a:r>
              <a:rPr lang="en-US" sz="1100" b="1" i="1" dirty="0"/>
              <a:t>The Washington Post</a:t>
            </a:r>
            <a:r>
              <a:rPr lang="en-US" sz="1100" b="1" dirty="0"/>
              <a:t> reported about a Missouri superintendent who, during interviews, insists that job applicants show him their Facebook page. </a:t>
            </a:r>
          </a:p>
          <a:p>
            <a:endParaRPr lang="en-US" sz="1100" b="1" dirty="0"/>
          </a:p>
          <a:p>
            <a:pPr marL="181240" indent="-181240">
              <a:buFont typeface="Lucida Grande"/>
              <a:buChar char="-"/>
            </a:pPr>
            <a:r>
              <a:rPr lang="en-US" sz="1100" b="1" dirty="0"/>
              <a:t>It makes one stop to think about how our individual social media pages would fare in that situation. </a:t>
            </a:r>
          </a:p>
          <a:p>
            <a:endParaRPr lang="en-US" sz="1100" b="1" dirty="0"/>
          </a:p>
          <a:p>
            <a:r>
              <a:rPr lang="en-US" sz="1100" b="1" dirty="0"/>
              <a:t>SAY: Districts have approved platforms for use with students. If you choose to use your own source outside of what is stated in your district’s policy, you are opening yourself up to disciplinary action, including possible termination.</a:t>
            </a:r>
            <a:br>
              <a:rPr lang="en-US" sz="1100" b="1" dirty="0"/>
            </a:br>
            <a:endParaRPr lang="en-US" sz="1100" b="1" dirty="0"/>
          </a:p>
          <a:p>
            <a:r>
              <a:rPr lang="en-US" sz="1100" i="1" dirty="0"/>
              <a:t>The school district may choose to insert an image of their local policy or highlights from their policy to discuss with staff members during this session. If participants are not aware of their local policy, this will be helpful information in order to provide greater training support for staff members.</a:t>
            </a:r>
            <a:endParaRPr lang="en-US" sz="1100" b="1" dirty="0"/>
          </a:p>
          <a:p>
            <a:pPr defTabSz="483306">
              <a:defRPr/>
            </a:pPr>
            <a:endParaRPr lang="en-US" sz="1000" b="1" dirty="0"/>
          </a:p>
          <a:p>
            <a:pPr defTabSz="483306">
              <a:defRPr/>
            </a:pPr>
            <a:r>
              <a:rPr lang="en-US" sz="1000" i="1" dirty="0"/>
              <a:t>Source Cited: </a:t>
            </a:r>
            <a:r>
              <a:rPr lang="en-US" sz="1000" dirty="0"/>
              <a:t>Simpson, M. (2010). </a:t>
            </a:r>
            <a:r>
              <a:rPr lang="en-US" sz="1000" i="1" dirty="0"/>
              <a:t>Social Networking Nightmares. </a:t>
            </a:r>
            <a:r>
              <a:rPr lang="en-US" sz="1000" dirty="0"/>
              <a:t>NEA Office of General Counsel. Retrieved from http://</a:t>
            </a:r>
            <a:r>
              <a:rPr lang="en-US" sz="1000" dirty="0" err="1"/>
              <a:t>www.nea.org</a:t>
            </a:r>
            <a:r>
              <a:rPr lang="en-US" sz="1000" dirty="0"/>
              <a:t>/home/38324.htm</a:t>
            </a:r>
            <a:r>
              <a:rPr lang="en-US" i="1" dirty="0" smtClean="0"/>
              <a:t>  </a:t>
            </a:r>
          </a:p>
          <a:p>
            <a:endParaRPr lang="en-US" b="1" dirty="0" smtClean="0"/>
          </a:p>
          <a:p>
            <a:endParaRPr lang="en-US" b="1" dirty="0" smtClean="0"/>
          </a:p>
          <a:p>
            <a:endParaRPr lang="en-US" dirty="0"/>
          </a:p>
        </p:txBody>
      </p:sp>
      <p:sp>
        <p:nvSpPr>
          <p:cNvPr id="4" name="Slide Number Placeholder 3"/>
          <p:cNvSpPr>
            <a:spLocks noGrp="1"/>
          </p:cNvSpPr>
          <p:nvPr>
            <p:ph type="sldNum" sz="quarter" idx="10"/>
          </p:nvPr>
        </p:nvSpPr>
        <p:spPr/>
        <p:txBody>
          <a:bodyPr/>
          <a:lstStyle/>
          <a:p>
            <a:fld id="{151ED775-E727-4543-9240-78CCB10EC033}" type="slidenum">
              <a:rPr lang="en-US" smtClean="0"/>
              <a:t>44</a:t>
            </a:fld>
            <a:endParaRPr lang="en-US" dirty="0"/>
          </a:p>
        </p:txBody>
      </p:sp>
    </p:spTree>
    <p:extLst>
      <p:ext uri="{BB962C8B-B14F-4D97-AF65-F5344CB8AC3E}">
        <p14:creationId xmlns:p14="http://schemas.microsoft.com/office/powerpoint/2010/main" val="102317684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Directions for Presenter: </a:t>
            </a:r>
            <a:r>
              <a:rPr lang="en-US" i="1" u="sng" dirty="0"/>
              <a:t>Italics</a:t>
            </a:r>
          </a:p>
          <a:p>
            <a:r>
              <a:rPr lang="en-US" u="sng" dirty="0"/>
              <a:t>Information for Presenter to Convey: </a:t>
            </a:r>
            <a:r>
              <a:rPr lang="en-US" b="1" u="sng" dirty="0"/>
              <a:t>Bold</a:t>
            </a:r>
            <a:endParaRPr lang="en-US" dirty="0"/>
          </a:p>
          <a:p>
            <a:endParaRPr lang="en-US" dirty="0"/>
          </a:p>
          <a:p>
            <a:pPr defTabSz="483306">
              <a:defRPr/>
            </a:pPr>
            <a:r>
              <a:rPr lang="en-US" u="sng" dirty="0"/>
              <a:t>Presenter’s Notes</a:t>
            </a:r>
            <a:r>
              <a:rPr lang="en-US" dirty="0"/>
              <a:t>: (Time: 30 Seconds)</a:t>
            </a:r>
            <a:r>
              <a:rPr lang="en-US" u="sng" dirty="0"/>
              <a:t>  </a:t>
            </a:r>
          </a:p>
          <a:p>
            <a:endParaRPr lang="en-US" u="sng" dirty="0" smtClean="0"/>
          </a:p>
          <a:p>
            <a:r>
              <a:rPr lang="en-US" b="1" u="none" dirty="0" smtClean="0"/>
              <a:t>SAY: There</a:t>
            </a:r>
            <a:r>
              <a:rPr lang="en-US" b="1" u="none" baseline="0" dirty="0" smtClean="0"/>
              <a:t> are several strategies school districts can implement to decrease and eliminate the number of violations. Let’s take a look at a few. </a:t>
            </a:r>
          </a:p>
          <a:p>
            <a:endParaRPr lang="en-US" b="1" i="1" u="none" baseline="0" dirty="0" smtClean="0"/>
          </a:p>
          <a:p>
            <a:r>
              <a:rPr lang="en-US" b="0" i="1" u="none" baseline="0" dirty="0" smtClean="0"/>
              <a:t>Advance slide. </a:t>
            </a:r>
            <a:endParaRPr lang="en-US" b="1" u="none" baseline="0" dirty="0" smtClean="0"/>
          </a:p>
          <a:p>
            <a:endParaRPr lang="en-US" b="1" u="none" baseline="0" dirty="0" smtClean="0"/>
          </a:p>
          <a:p>
            <a:endParaRPr lang="en-US" b="1" u="none" baseline="0" dirty="0" smtClean="0"/>
          </a:p>
          <a:p>
            <a:pPr defTabSz="483306">
              <a:defRPr/>
            </a:pPr>
            <a:endParaRPr lang="en-US" dirty="0"/>
          </a:p>
        </p:txBody>
      </p:sp>
      <p:sp>
        <p:nvSpPr>
          <p:cNvPr id="4" name="Slide Number Placeholder 3"/>
          <p:cNvSpPr>
            <a:spLocks noGrp="1"/>
          </p:cNvSpPr>
          <p:nvPr>
            <p:ph type="sldNum" sz="quarter" idx="10"/>
          </p:nvPr>
        </p:nvSpPr>
        <p:spPr/>
        <p:txBody>
          <a:bodyPr/>
          <a:lstStyle/>
          <a:p>
            <a:fld id="{E399FD1E-AA77-2049-BD5C-7B09D322BA44}" type="slidenum">
              <a:rPr lang="en-US" smtClean="0"/>
              <a:t>45</a:t>
            </a:fld>
            <a:endParaRPr lang="en-US" dirty="0"/>
          </a:p>
        </p:txBody>
      </p:sp>
    </p:spTree>
    <p:extLst>
      <p:ext uri="{BB962C8B-B14F-4D97-AF65-F5344CB8AC3E}">
        <p14:creationId xmlns:p14="http://schemas.microsoft.com/office/powerpoint/2010/main" val="72428757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u="sng" dirty="0"/>
              <a:t>Directions for Presenter: </a:t>
            </a:r>
            <a:r>
              <a:rPr lang="en-US" sz="1000" i="1" u="sng" dirty="0"/>
              <a:t>Italics</a:t>
            </a:r>
          </a:p>
          <a:p>
            <a:r>
              <a:rPr lang="en-US" sz="1000" u="sng" dirty="0"/>
              <a:t>Information for Presenter to Convey: </a:t>
            </a:r>
            <a:r>
              <a:rPr lang="en-US" sz="1000" b="1" u="sng" dirty="0"/>
              <a:t>Bold</a:t>
            </a:r>
            <a:endParaRPr lang="en-US" sz="1000" dirty="0"/>
          </a:p>
          <a:p>
            <a:endParaRPr lang="en-US" sz="1000" dirty="0"/>
          </a:p>
          <a:p>
            <a:pPr defTabSz="483306">
              <a:defRPr/>
            </a:pPr>
            <a:r>
              <a:rPr lang="en-US" sz="1000" u="sng" dirty="0"/>
              <a:t>Presenter’s Notes</a:t>
            </a:r>
            <a:r>
              <a:rPr lang="en-US" sz="1000" dirty="0"/>
              <a:t>: (Time: 30 Seconds)</a:t>
            </a:r>
            <a:r>
              <a:rPr lang="en-US" sz="1000" u="sng" dirty="0"/>
              <a:t>  </a:t>
            </a:r>
          </a:p>
          <a:p>
            <a:endParaRPr lang="en-US" dirty="0" smtClean="0"/>
          </a:p>
          <a:p>
            <a:r>
              <a:rPr lang="en-US" b="1" u="none" baseline="0" dirty="0" smtClean="0"/>
              <a:t>SAY: </a:t>
            </a:r>
            <a:r>
              <a:rPr lang="en-US" b="1" dirty="0" smtClean="0"/>
              <a:t>Schools</a:t>
            </a:r>
            <a:r>
              <a:rPr lang="en-US" b="1" baseline="0" dirty="0" smtClean="0"/>
              <a:t> can provide </a:t>
            </a:r>
            <a:r>
              <a:rPr lang="en-US" b="1" dirty="0" smtClean="0"/>
              <a:t>educator ethics training with a special emphasis on social media.</a:t>
            </a:r>
          </a:p>
          <a:p>
            <a:pPr marL="181240" indent="-181240">
              <a:buFont typeface="Arial"/>
              <a:buChar char="•"/>
            </a:pPr>
            <a:endParaRPr lang="en-US" sz="1000" b="1" dirty="0"/>
          </a:p>
          <a:p>
            <a:pPr marL="181240" indent="-181240">
              <a:buFontTx/>
              <a:buChar char="-"/>
            </a:pPr>
            <a:r>
              <a:rPr lang="en-US" b="1" dirty="0" smtClean="0"/>
              <a:t>They</a:t>
            </a:r>
            <a:r>
              <a:rPr lang="en-US" b="1" baseline="0" dirty="0" smtClean="0"/>
              <a:t> can s</a:t>
            </a:r>
            <a:r>
              <a:rPr lang="en-US" b="1" dirty="0" smtClean="0"/>
              <a:t>trengthen</a:t>
            </a:r>
            <a:r>
              <a:rPr lang="en-US" b="1" baseline="0" dirty="0" smtClean="0"/>
              <a:t> and </a:t>
            </a:r>
            <a:r>
              <a:rPr lang="en-US" b="1" dirty="0" smtClean="0"/>
              <a:t>communicate district social media utilization policies and guidelines.</a:t>
            </a:r>
          </a:p>
          <a:p>
            <a:endParaRPr lang="en-US" b="1" dirty="0" smtClean="0"/>
          </a:p>
          <a:p>
            <a:endParaRPr lang="en-US" b="1" u="none" baseline="0" dirty="0" smtClean="0"/>
          </a:p>
          <a:p>
            <a:endParaRPr lang="en-US" dirty="0"/>
          </a:p>
        </p:txBody>
      </p:sp>
      <p:sp>
        <p:nvSpPr>
          <p:cNvPr id="4" name="Slide Number Placeholder 3"/>
          <p:cNvSpPr>
            <a:spLocks noGrp="1"/>
          </p:cNvSpPr>
          <p:nvPr>
            <p:ph type="sldNum" sz="quarter" idx="10"/>
          </p:nvPr>
        </p:nvSpPr>
        <p:spPr/>
        <p:txBody>
          <a:bodyPr/>
          <a:lstStyle/>
          <a:p>
            <a:fld id="{E399FD1E-AA77-2049-BD5C-7B09D322BA44}" type="slidenum">
              <a:rPr lang="en-US" smtClean="0"/>
              <a:t>46</a:t>
            </a:fld>
            <a:endParaRPr lang="en-US" dirty="0"/>
          </a:p>
        </p:txBody>
      </p:sp>
    </p:spTree>
    <p:extLst>
      <p:ext uri="{BB962C8B-B14F-4D97-AF65-F5344CB8AC3E}">
        <p14:creationId xmlns:p14="http://schemas.microsoft.com/office/powerpoint/2010/main" val="608632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u="sng" dirty="0"/>
              <a:t>Directions for Presenter: </a:t>
            </a:r>
            <a:r>
              <a:rPr lang="en-US" sz="1000" i="1" u="sng" dirty="0"/>
              <a:t>Italics</a:t>
            </a:r>
          </a:p>
          <a:p>
            <a:r>
              <a:rPr lang="en-US" sz="1000" u="sng" dirty="0"/>
              <a:t>Information for Presenter to Convey: </a:t>
            </a:r>
            <a:r>
              <a:rPr lang="en-US" sz="1000" b="1" u="sng" dirty="0"/>
              <a:t>Bold</a:t>
            </a:r>
            <a:endParaRPr lang="en-US" sz="1000" dirty="0"/>
          </a:p>
          <a:p>
            <a:endParaRPr lang="en-US" sz="1000" dirty="0"/>
          </a:p>
          <a:p>
            <a:pPr defTabSz="483306">
              <a:defRPr/>
            </a:pPr>
            <a:r>
              <a:rPr lang="en-US" sz="1000" u="sng" dirty="0"/>
              <a:t>Presenter’s Notes</a:t>
            </a:r>
            <a:r>
              <a:rPr lang="en-US" sz="1000" dirty="0"/>
              <a:t>: (Time: 30 Seconds)</a:t>
            </a:r>
            <a:r>
              <a:rPr lang="en-US" sz="1000" u="sng" dirty="0"/>
              <a:t>  </a:t>
            </a:r>
          </a:p>
          <a:p>
            <a:endParaRPr lang="en-US" b="1" u="none" baseline="0" dirty="0" smtClean="0"/>
          </a:p>
          <a:p>
            <a:r>
              <a:rPr lang="en-US" sz="1300" b="1" dirty="0"/>
              <a:t>SAY: In addition, schools should report incidents consistently and in a timely manner, expand accountability for withholding information, and acknowledge that schools will enforce a zero-tolerance policy regarding educator misconduct. </a:t>
            </a:r>
          </a:p>
          <a:p>
            <a:endParaRPr lang="en-US" b="1" i="1" baseline="0" dirty="0" smtClean="0"/>
          </a:p>
          <a:p>
            <a:r>
              <a:rPr lang="en-US" b="0" i="1" dirty="0" smtClean="0"/>
              <a:t>Advance the slide. </a:t>
            </a:r>
          </a:p>
          <a:p>
            <a:endParaRPr lang="en-US" b="0" i="1" dirty="0" smtClean="0"/>
          </a:p>
          <a:p>
            <a:endParaRPr lang="en-US" b="0" i="1" dirty="0" smtClean="0"/>
          </a:p>
          <a:p>
            <a:endParaRPr lang="en-US" b="0" i="1" dirty="0" smtClean="0"/>
          </a:p>
          <a:p>
            <a:pPr marL="181240" indent="-181240">
              <a:buFontTx/>
              <a:buChar char="-"/>
            </a:pPr>
            <a:endParaRPr lang="en-US" b="1" dirty="0" smtClean="0"/>
          </a:p>
          <a:p>
            <a:endParaRPr lang="en-US" b="1" u="none" baseline="0" dirty="0" smtClean="0"/>
          </a:p>
          <a:p>
            <a:endParaRPr lang="en-US" dirty="0"/>
          </a:p>
        </p:txBody>
      </p:sp>
      <p:sp>
        <p:nvSpPr>
          <p:cNvPr id="4" name="Slide Number Placeholder 3"/>
          <p:cNvSpPr>
            <a:spLocks noGrp="1"/>
          </p:cNvSpPr>
          <p:nvPr>
            <p:ph type="sldNum" sz="quarter" idx="10"/>
          </p:nvPr>
        </p:nvSpPr>
        <p:spPr/>
        <p:txBody>
          <a:bodyPr/>
          <a:lstStyle/>
          <a:p>
            <a:fld id="{E399FD1E-AA77-2049-BD5C-7B09D322BA44}" type="slidenum">
              <a:rPr lang="en-US" smtClean="0"/>
              <a:t>47</a:t>
            </a:fld>
            <a:endParaRPr lang="en-US" dirty="0"/>
          </a:p>
        </p:txBody>
      </p:sp>
    </p:spTree>
    <p:extLst>
      <p:ext uri="{BB962C8B-B14F-4D97-AF65-F5344CB8AC3E}">
        <p14:creationId xmlns:p14="http://schemas.microsoft.com/office/powerpoint/2010/main" val="608632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u="sng" dirty="0"/>
              <a:t>Directions for Presenter: </a:t>
            </a:r>
            <a:r>
              <a:rPr lang="en-US" sz="1000" i="1" u="sng" dirty="0"/>
              <a:t>Italics</a:t>
            </a:r>
          </a:p>
          <a:p>
            <a:r>
              <a:rPr lang="en-US" sz="1000" u="sng" dirty="0"/>
              <a:t>Information for Presenter to Convey: </a:t>
            </a:r>
            <a:r>
              <a:rPr lang="en-US" sz="1000" b="1" u="sng" dirty="0"/>
              <a:t>Bold</a:t>
            </a:r>
          </a:p>
          <a:p>
            <a:endParaRPr lang="en-US" sz="1000" b="1" u="sng" dirty="0"/>
          </a:p>
          <a:p>
            <a:pPr defTabSz="483306">
              <a:defRPr/>
            </a:pPr>
            <a:r>
              <a:rPr lang="en-US" sz="1000" u="sng" dirty="0"/>
              <a:t>Presenter’s Notes</a:t>
            </a:r>
            <a:r>
              <a:rPr lang="en-US" sz="1000" dirty="0"/>
              <a:t>: (Time: 7 Minutes)</a:t>
            </a:r>
          </a:p>
          <a:p>
            <a:endParaRPr lang="en-US" i="1" baseline="0" dirty="0" smtClean="0"/>
          </a:p>
          <a:p>
            <a:r>
              <a:rPr lang="en-US" i="1" dirty="0" smtClean="0"/>
              <a:t>Ask </a:t>
            </a:r>
            <a:r>
              <a:rPr lang="en-US" i="1" baseline="0" dirty="0" smtClean="0"/>
              <a:t>participants to find the section in their journal titled “Social Media Scenarios.”</a:t>
            </a:r>
          </a:p>
          <a:p>
            <a:endParaRPr lang="en-US" b="1" dirty="0" smtClean="0"/>
          </a:p>
          <a:p>
            <a:r>
              <a:rPr lang="en-US" b="1" dirty="0" smtClean="0"/>
              <a:t>SAY: It’s time to apply what we have learned. Please complete the </a:t>
            </a:r>
            <a:r>
              <a:rPr lang="en-US" b="1" baseline="0" dirty="0" smtClean="0"/>
              <a:t>performance task. The instructions included in your journal will guide your group work. I will walk around to provide clarification as needed. </a:t>
            </a:r>
          </a:p>
          <a:p>
            <a:pPr defTabSz="483306">
              <a:defRPr/>
            </a:pPr>
            <a:endParaRPr lang="en-US" i="1" dirty="0" smtClean="0"/>
          </a:p>
          <a:p>
            <a:pPr defTabSz="483306">
              <a:defRPr/>
            </a:pPr>
            <a:r>
              <a:rPr lang="en-US" i="1" baseline="0" dirty="0" smtClean="0"/>
              <a:t>Participants will work in groups but also record their responses in their respective journals. The groups will select only one scenario to complete. There are two scenario choices. </a:t>
            </a:r>
          </a:p>
          <a:p>
            <a:endParaRPr lang="en-US" i="1" baseline="0" dirty="0" smtClean="0"/>
          </a:p>
          <a:p>
            <a:r>
              <a:rPr lang="en-US" i="1" baseline="0" dirty="0" smtClean="0"/>
              <a:t>Once groups have finished completing the activity, the presenter will call on two or three groups to provide their responses.</a:t>
            </a:r>
            <a:r>
              <a:rPr lang="en-US" b="1" i="1" baseline="0" dirty="0" smtClean="0"/>
              <a:t> IF PARTICIPANTS DO NOT IDENTIFY THE EXPECTED RESPONSES</a:t>
            </a:r>
            <a:r>
              <a:rPr lang="en-US" i="1" baseline="0" dirty="0" smtClean="0"/>
              <a:t> that should result from this activity, use the </a:t>
            </a:r>
            <a:r>
              <a:rPr lang="en-US" b="1" i="1" baseline="0" dirty="0" smtClean="0"/>
              <a:t>Performance Task Key </a:t>
            </a:r>
            <a:r>
              <a:rPr lang="en-US" b="0" i="1" baseline="0" dirty="0" smtClean="0"/>
              <a:t>to</a:t>
            </a:r>
            <a:r>
              <a:rPr lang="en-US" b="1" i="1" baseline="0" dirty="0" smtClean="0"/>
              <a:t> </a:t>
            </a:r>
            <a:r>
              <a:rPr lang="en-US" i="1" baseline="0" dirty="0" smtClean="0"/>
              <a:t>guide them in reviewing the correct/expected responses. </a:t>
            </a:r>
          </a:p>
          <a:p>
            <a:pPr defTabSz="483306">
              <a:defRPr/>
            </a:pPr>
            <a:endParaRPr lang="en-US" i="1" baseline="0" dirty="0" smtClean="0"/>
          </a:p>
          <a:p>
            <a:endParaRPr lang="en-US" i="1" dirty="0" smtClean="0"/>
          </a:p>
          <a:p>
            <a:pPr marL="243332"/>
            <a:endParaRPr lang="en-US" sz="1300" dirty="0"/>
          </a:p>
          <a:p>
            <a:endParaRPr lang="en-US" dirty="0" smtClean="0"/>
          </a:p>
          <a:p>
            <a:endParaRPr lang="en-US" i="0" baseline="0" dirty="0" smtClean="0"/>
          </a:p>
        </p:txBody>
      </p:sp>
      <p:sp>
        <p:nvSpPr>
          <p:cNvPr id="4" name="Slide Number Placeholder 3"/>
          <p:cNvSpPr>
            <a:spLocks noGrp="1"/>
          </p:cNvSpPr>
          <p:nvPr>
            <p:ph type="sldNum" sz="quarter" idx="10"/>
          </p:nvPr>
        </p:nvSpPr>
        <p:spPr/>
        <p:txBody>
          <a:bodyPr/>
          <a:lstStyle/>
          <a:p>
            <a:fld id="{276F89BB-B7E5-B147-BFB7-69A1B0762F99}" type="slidenum">
              <a:rPr lang="en-US" smtClean="0"/>
              <a:t>48</a:t>
            </a:fld>
            <a:endParaRPr lang="en-US" dirty="0"/>
          </a:p>
        </p:txBody>
      </p:sp>
    </p:spTree>
    <p:extLst>
      <p:ext uri="{BB962C8B-B14F-4D97-AF65-F5344CB8AC3E}">
        <p14:creationId xmlns:p14="http://schemas.microsoft.com/office/powerpoint/2010/main" val="210686656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u="sng" dirty="0"/>
              <a:t>Directions for Presenter: </a:t>
            </a:r>
            <a:r>
              <a:rPr lang="en-US" sz="1000" i="1" u="sng" dirty="0"/>
              <a:t>Italics</a:t>
            </a:r>
          </a:p>
          <a:p>
            <a:r>
              <a:rPr lang="en-US" sz="1000" u="sng" dirty="0"/>
              <a:t>Information for Presenter to Convey: </a:t>
            </a:r>
            <a:r>
              <a:rPr lang="en-US" sz="1000" b="1" u="sng" dirty="0"/>
              <a:t>Bold</a:t>
            </a:r>
          </a:p>
          <a:p>
            <a:endParaRPr lang="en-US" sz="1000" i="1" u="sng" dirty="0"/>
          </a:p>
          <a:p>
            <a:pPr defTabSz="483306">
              <a:defRPr/>
            </a:pPr>
            <a:r>
              <a:rPr lang="en-US" sz="1000" u="sng" dirty="0"/>
              <a:t>Presenter’s Notes</a:t>
            </a:r>
            <a:r>
              <a:rPr lang="en-US" sz="1000" dirty="0"/>
              <a:t>: (Time: 3 Minutes)</a:t>
            </a:r>
          </a:p>
          <a:p>
            <a:endParaRPr lang="en-US" b="0" i="1" dirty="0" smtClean="0"/>
          </a:p>
          <a:p>
            <a:pPr defTabSz="483306">
              <a:defRPr/>
            </a:pPr>
            <a:r>
              <a:rPr lang="en-US" b="0" i="1" dirty="0" smtClean="0"/>
              <a:t>Ask participants</a:t>
            </a:r>
            <a:r>
              <a:rPr lang="en-US" b="0" i="1" baseline="0" dirty="0" smtClean="0"/>
              <a:t> to turn to the journal reflection page titled “</a:t>
            </a:r>
            <a:r>
              <a:rPr lang="en-US" sz="1300" i="1" dirty="0"/>
              <a:t>Educator-Student Interaction, Including Social Media.” </a:t>
            </a:r>
            <a:r>
              <a:rPr lang="en-US" i="1" dirty="0" smtClean="0"/>
              <a:t>Read</a:t>
            </a:r>
            <a:r>
              <a:rPr lang="en-US" i="1" baseline="0" dirty="0" smtClean="0"/>
              <a:t> the reflection prompt shown below to participants. Provide 3-5 minutes for participants to complete their journal reflection. </a:t>
            </a:r>
          </a:p>
          <a:p>
            <a:endParaRPr lang="en-US" sz="1100" dirty="0"/>
          </a:p>
          <a:p>
            <a:r>
              <a:rPr lang="en-US" b="1" i="1" dirty="0" smtClean="0"/>
              <a:t>How can a teacher balance the use of social media for instruction without crossing personal and inappropriate boundaries with students? Please provide specific examples. </a:t>
            </a:r>
            <a:endParaRPr lang="en-US" dirty="0" smtClean="0"/>
          </a:p>
          <a:p>
            <a:endParaRPr lang="en-US" i="1" dirty="0"/>
          </a:p>
          <a:p>
            <a:endParaRPr lang="en-US" i="1" dirty="0" smtClean="0"/>
          </a:p>
        </p:txBody>
      </p:sp>
      <p:sp>
        <p:nvSpPr>
          <p:cNvPr id="4" name="Slide Number Placeholder 3"/>
          <p:cNvSpPr>
            <a:spLocks noGrp="1"/>
          </p:cNvSpPr>
          <p:nvPr>
            <p:ph type="sldNum" sz="quarter" idx="10"/>
          </p:nvPr>
        </p:nvSpPr>
        <p:spPr/>
        <p:txBody>
          <a:bodyPr/>
          <a:lstStyle/>
          <a:p>
            <a:fld id="{276F89BB-B7E5-B147-BFB7-69A1B0762F99}" type="slidenum">
              <a:rPr lang="en-US" smtClean="0"/>
              <a:t>49</a:t>
            </a:fld>
            <a:endParaRPr lang="en-US" dirty="0"/>
          </a:p>
        </p:txBody>
      </p:sp>
    </p:spTree>
    <p:extLst>
      <p:ext uri="{BB962C8B-B14F-4D97-AF65-F5344CB8AC3E}">
        <p14:creationId xmlns:p14="http://schemas.microsoft.com/office/powerpoint/2010/main" val="170822802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u="sng" dirty="0"/>
              <a:t>Directions for Presenter: </a:t>
            </a:r>
            <a:r>
              <a:rPr lang="en-US" sz="1000" i="1" u="sng" dirty="0"/>
              <a:t>Italics</a:t>
            </a:r>
          </a:p>
          <a:p>
            <a:r>
              <a:rPr lang="en-US" sz="1000" u="sng" dirty="0"/>
              <a:t>Information for Presenter to Convey: </a:t>
            </a:r>
            <a:r>
              <a:rPr lang="en-US" sz="1000" b="1" u="sng" dirty="0"/>
              <a:t>Bold</a:t>
            </a:r>
          </a:p>
          <a:p>
            <a:endParaRPr lang="en-US" sz="1000" b="1" u="sng" dirty="0"/>
          </a:p>
          <a:p>
            <a:pPr defTabSz="483306">
              <a:defRPr/>
            </a:pPr>
            <a:r>
              <a:rPr lang="en-US" sz="1000" u="sng" dirty="0"/>
              <a:t>Presenter’s Notes</a:t>
            </a:r>
            <a:r>
              <a:rPr lang="en-US" sz="1000" dirty="0"/>
              <a:t>: (Time: 5 Minutes)</a:t>
            </a:r>
          </a:p>
          <a:p>
            <a:endParaRPr lang="en-US" b="0" dirty="0" smtClean="0"/>
          </a:p>
          <a:p>
            <a:r>
              <a:rPr lang="en-US" b="1" dirty="0" smtClean="0"/>
              <a:t>SAY: Each participant is</a:t>
            </a:r>
            <a:r>
              <a:rPr lang="en-US" b="1" baseline="0" dirty="0" smtClean="0"/>
              <a:t> required to complete an assessment based on the information received in this training. You must receive a score of 100 to receive credit for this module training. </a:t>
            </a:r>
          </a:p>
          <a:p>
            <a:endParaRPr lang="en-US" b="1" baseline="0" dirty="0" smtClean="0"/>
          </a:p>
          <a:p>
            <a:pPr defTabSz="488622">
              <a:defRPr/>
            </a:pPr>
            <a:r>
              <a:rPr lang="en-US" b="0" i="1" baseline="0" dirty="0" smtClean="0"/>
              <a:t>You can provide each participant with the Module 2 assessment to complete as a culminating activity. Districts can alternately choose to have participants complete the assessment during a follow-up session or have them complete the assessment on their own within a designated period of time and submit it to their campus principal. </a:t>
            </a:r>
          </a:p>
          <a:p>
            <a:endParaRPr lang="en-US" b="1" dirty="0" smtClean="0"/>
          </a:p>
        </p:txBody>
      </p:sp>
      <p:sp>
        <p:nvSpPr>
          <p:cNvPr id="4" name="Slide Number Placeholder 3"/>
          <p:cNvSpPr>
            <a:spLocks noGrp="1"/>
          </p:cNvSpPr>
          <p:nvPr>
            <p:ph type="sldNum" sz="quarter" idx="10"/>
          </p:nvPr>
        </p:nvSpPr>
        <p:spPr/>
        <p:txBody>
          <a:bodyPr/>
          <a:lstStyle/>
          <a:p>
            <a:fld id="{276F89BB-B7E5-B147-BFB7-69A1B0762F99}" type="slidenum">
              <a:rPr lang="en-US" smtClean="0"/>
              <a:t>50</a:t>
            </a:fld>
            <a:endParaRPr lang="en-US" dirty="0"/>
          </a:p>
        </p:txBody>
      </p:sp>
    </p:spTree>
    <p:extLst>
      <p:ext uri="{BB962C8B-B14F-4D97-AF65-F5344CB8AC3E}">
        <p14:creationId xmlns:p14="http://schemas.microsoft.com/office/powerpoint/2010/main" val="334848494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u="sng" dirty="0"/>
              <a:t>Directions for Presenter: </a:t>
            </a:r>
            <a:r>
              <a:rPr lang="en-US" sz="1000" i="1" u="sng" dirty="0"/>
              <a:t>Italics</a:t>
            </a:r>
          </a:p>
          <a:p>
            <a:r>
              <a:rPr lang="en-US" sz="1000" u="sng" dirty="0"/>
              <a:t>Information for Presenter to Convey: </a:t>
            </a:r>
            <a:r>
              <a:rPr lang="en-US" sz="1000" b="1" u="sng" dirty="0"/>
              <a:t>Bold</a:t>
            </a:r>
          </a:p>
          <a:p>
            <a:endParaRPr lang="en-US" sz="1000" b="1" u="sng" dirty="0"/>
          </a:p>
          <a:p>
            <a:pPr defTabSz="483306">
              <a:defRPr/>
            </a:pPr>
            <a:r>
              <a:rPr lang="en-US" sz="1000" u="sng" dirty="0"/>
              <a:t>Presenter’s Notes</a:t>
            </a:r>
            <a:r>
              <a:rPr lang="en-US" sz="1000" dirty="0"/>
              <a:t>: (Time: 1 Minute)</a:t>
            </a:r>
          </a:p>
          <a:p>
            <a:endParaRPr lang="en-US" dirty="0" smtClean="0"/>
          </a:p>
          <a:p>
            <a:r>
              <a:rPr lang="en-US" i="1" dirty="0" smtClean="0"/>
              <a:t>Before concluding</a:t>
            </a:r>
            <a:r>
              <a:rPr lang="en-US" i="1" baseline="0" dirty="0" smtClean="0"/>
              <a:t> the training session, ask participants if they have any questions about the information they received today. Answer any questions as applicable.</a:t>
            </a:r>
            <a:endParaRPr lang="en-US" i="1" dirty="0" smtClean="0"/>
          </a:p>
          <a:p>
            <a:endParaRPr lang="en-US" dirty="0" smtClean="0"/>
          </a:p>
        </p:txBody>
      </p:sp>
      <p:sp>
        <p:nvSpPr>
          <p:cNvPr id="4" name="Slide Number Placeholder 3"/>
          <p:cNvSpPr>
            <a:spLocks noGrp="1"/>
          </p:cNvSpPr>
          <p:nvPr>
            <p:ph type="sldNum" sz="quarter" idx="10"/>
          </p:nvPr>
        </p:nvSpPr>
        <p:spPr/>
        <p:txBody>
          <a:bodyPr/>
          <a:lstStyle/>
          <a:p>
            <a:fld id="{E399FD1E-AA77-2049-BD5C-7B09D322BA44}" type="slidenum">
              <a:rPr lang="en-US" smtClean="0"/>
              <a:t>51</a:t>
            </a:fld>
            <a:endParaRPr lang="en-US" dirty="0"/>
          </a:p>
        </p:txBody>
      </p:sp>
    </p:spTree>
    <p:extLst>
      <p:ext uri="{BB962C8B-B14F-4D97-AF65-F5344CB8AC3E}">
        <p14:creationId xmlns:p14="http://schemas.microsoft.com/office/powerpoint/2010/main" val="302046259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u="sng" dirty="0"/>
              <a:t>Directions for Presenter: </a:t>
            </a:r>
            <a:r>
              <a:rPr lang="en-US" sz="1000" i="1" u="sng" dirty="0"/>
              <a:t>Italics</a:t>
            </a:r>
          </a:p>
          <a:p>
            <a:r>
              <a:rPr lang="en-US" sz="1000" u="sng" dirty="0"/>
              <a:t>Information for Presenter to Convey: </a:t>
            </a:r>
            <a:r>
              <a:rPr lang="en-US" sz="1000" b="1" u="sng" dirty="0"/>
              <a:t>Bold</a:t>
            </a:r>
          </a:p>
          <a:p>
            <a:endParaRPr lang="en-US" sz="1000" b="1" u="sng" dirty="0"/>
          </a:p>
          <a:p>
            <a:pPr defTabSz="483306">
              <a:defRPr/>
            </a:pPr>
            <a:r>
              <a:rPr lang="en-US" sz="1000" u="sng" dirty="0"/>
              <a:t>Presenter’s Notes:  </a:t>
            </a:r>
          </a:p>
          <a:p>
            <a:endParaRPr lang="en-US" dirty="0" smtClean="0"/>
          </a:p>
          <a:p>
            <a:r>
              <a:rPr lang="en-US" i="1" dirty="0" smtClean="0"/>
              <a:t>References</a:t>
            </a:r>
            <a:r>
              <a:rPr lang="en-US" i="1" baseline="0" dirty="0" smtClean="0"/>
              <a:t> for sources cited. You do not need to reference this slide. </a:t>
            </a:r>
            <a:endParaRPr lang="en-US" i="1" dirty="0"/>
          </a:p>
        </p:txBody>
      </p:sp>
      <p:sp>
        <p:nvSpPr>
          <p:cNvPr id="4" name="Slide Number Placeholder 3"/>
          <p:cNvSpPr>
            <a:spLocks noGrp="1"/>
          </p:cNvSpPr>
          <p:nvPr>
            <p:ph type="sldNum" sz="quarter" idx="10"/>
          </p:nvPr>
        </p:nvSpPr>
        <p:spPr/>
        <p:txBody>
          <a:bodyPr/>
          <a:lstStyle/>
          <a:p>
            <a:fld id="{276F89BB-B7E5-B147-BFB7-69A1B0762F99}" type="slidenum">
              <a:rPr lang="en-US" smtClean="0"/>
              <a:t>52</a:t>
            </a:fld>
            <a:endParaRPr lang="en-US" dirty="0"/>
          </a:p>
        </p:txBody>
      </p:sp>
    </p:spTree>
    <p:extLst>
      <p:ext uri="{BB962C8B-B14F-4D97-AF65-F5344CB8AC3E}">
        <p14:creationId xmlns:p14="http://schemas.microsoft.com/office/powerpoint/2010/main" val="34398131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u="sng" dirty="0"/>
              <a:t>Directions for Presenter: </a:t>
            </a:r>
            <a:r>
              <a:rPr lang="en-US" sz="1000" i="1" u="sng" dirty="0"/>
              <a:t>Italics</a:t>
            </a:r>
          </a:p>
          <a:p>
            <a:r>
              <a:rPr lang="en-US" sz="1000" u="sng" dirty="0"/>
              <a:t>Information for Presenter to Convey: </a:t>
            </a:r>
            <a:r>
              <a:rPr lang="en-US" sz="1000" b="1" u="sng" dirty="0"/>
              <a:t>Bold</a:t>
            </a:r>
          </a:p>
          <a:p>
            <a:endParaRPr lang="en-US" sz="1000" b="1" u="sng" dirty="0"/>
          </a:p>
          <a:p>
            <a:pPr defTabSz="483306">
              <a:defRPr/>
            </a:pPr>
            <a:r>
              <a:rPr lang="en-US" sz="1000" u="sng" dirty="0"/>
              <a:t>Presenter’s Notes:  </a:t>
            </a:r>
            <a:endParaRPr lang="en-US" sz="1000" b="1" dirty="0"/>
          </a:p>
          <a:p>
            <a:endParaRPr lang="en-US" dirty="0" smtClean="0"/>
          </a:p>
          <a:p>
            <a:r>
              <a:rPr lang="en-US" i="1" dirty="0" smtClean="0"/>
              <a:t>References</a:t>
            </a:r>
            <a:r>
              <a:rPr lang="en-US" i="1" baseline="0" dirty="0" smtClean="0"/>
              <a:t> for sources cited. You do not need to reference this slide. </a:t>
            </a:r>
            <a:endParaRPr lang="en-US" i="1" dirty="0" smtClean="0"/>
          </a:p>
          <a:p>
            <a:endParaRPr lang="en-US" i="1" baseline="0" dirty="0" smtClean="0"/>
          </a:p>
          <a:p>
            <a:endParaRPr lang="en-US" i="1" baseline="0" dirty="0" smtClean="0"/>
          </a:p>
          <a:p>
            <a:endParaRPr lang="en-US" i="1" dirty="0"/>
          </a:p>
        </p:txBody>
      </p:sp>
      <p:sp>
        <p:nvSpPr>
          <p:cNvPr id="4" name="Slide Number Placeholder 3"/>
          <p:cNvSpPr>
            <a:spLocks noGrp="1"/>
          </p:cNvSpPr>
          <p:nvPr>
            <p:ph type="sldNum" sz="quarter" idx="10"/>
          </p:nvPr>
        </p:nvSpPr>
        <p:spPr/>
        <p:txBody>
          <a:bodyPr/>
          <a:lstStyle/>
          <a:p>
            <a:fld id="{276F89BB-B7E5-B147-BFB7-69A1B0762F99}" type="slidenum">
              <a:rPr lang="en-US" smtClean="0"/>
              <a:t>53</a:t>
            </a:fld>
            <a:endParaRPr lang="en-US" dirty="0"/>
          </a:p>
        </p:txBody>
      </p:sp>
    </p:spTree>
    <p:extLst>
      <p:ext uri="{BB962C8B-B14F-4D97-AF65-F5344CB8AC3E}">
        <p14:creationId xmlns:p14="http://schemas.microsoft.com/office/powerpoint/2010/main" val="3439813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dirty="0" smtClean="0"/>
              <a:t>8/31/16</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F68CE09-CC20-3D4A-9530-2AC84BC15523}" type="slidenum">
              <a:rPr lang="en-US" smtClean="0"/>
              <a:t>‹#›</a:t>
            </a:fld>
            <a:endParaRPr lang="en-US" dirty="0"/>
          </a:p>
        </p:txBody>
      </p:sp>
    </p:spTree>
    <p:extLst>
      <p:ext uri="{BB962C8B-B14F-4D97-AF65-F5344CB8AC3E}">
        <p14:creationId xmlns:p14="http://schemas.microsoft.com/office/powerpoint/2010/main" val="39134695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dirty="0" smtClean="0"/>
              <a:t>8/31/16</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F68CE09-CC20-3D4A-9530-2AC84BC15523}" type="slidenum">
              <a:rPr lang="en-US" smtClean="0"/>
              <a:t>‹#›</a:t>
            </a:fld>
            <a:endParaRPr lang="en-US" dirty="0"/>
          </a:p>
        </p:txBody>
      </p:sp>
    </p:spTree>
    <p:extLst>
      <p:ext uri="{BB962C8B-B14F-4D97-AF65-F5344CB8AC3E}">
        <p14:creationId xmlns:p14="http://schemas.microsoft.com/office/powerpoint/2010/main" val="24024318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dirty="0" smtClean="0"/>
              <a:t>8/31/16</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F68CE09-CC20-3D4A-9530-2AC84BC15523}" type="slidenum">
              <a:rPr lang="en-US" smtClean="0"/>
              <a:t>‹#›</a:t>
            </a:fld>
            <a:endParaRPr lang="en-US" dirty="0"/>
          </a:p>
        </p:txBody>
      </p:sp>
    </p:spTree>
    <p:extLst>
      <p:ext uri="{BB962C8B-B14F-4D97-AF65-F5344CB8AC3E}">
        <p14:creationId xmlns:p14="http://schemas.microsoft.com/office/powerpoint/2010/main" val="10265015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dirty="0" smtClean="0"/>
              <a:t>8/31/16</a:t>
            </a:r>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F68CE09-CC20-3D4A-9530-2AC84BC15523}" type="slidenum">
              <a:rPr lang="en-US" smtClean="0"/>
              <a:t>‹#›</a:t>
            </a:fld>
            <a:endParaRPr lang="en-US" dirty="0"/>
          </a:p>
        </p:txBody>
      </p:sp>
    </p:spTree>
    <p:extLst>
      <p:ext uri="{BB962C8B-B14F-4D97-AF65-F5344CB8AC3E}">
        <p14:creationId xmlns:p14="http://schemas.microsoft.com/office/powerpoint/2010/main" val="20693531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dirty="0" smtClean="0"/>
              <a:t>8/31/16</a:t>
            </a:r>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F68CE09-CC20-3D4A-9530-2AC84BC15523}" type="slidenum">
              <a:rPr lang="en-US" smtClean="0"/>
              <a:t>‹#›</a:t>
            </a:fld>
            <a:endParaRPr lang="en-US" dirty="0"/>
          </a:p>
        </p:txBody>
      </p:sp>
    </p:spTree>
    <p:extLst>
      <p:ext uri="{BB962C8B-B14F-4D97-AF65-F5344CB8AC3E}">
        <p14:creationId xmlns:p14="http://schemas.microsoft.com/office/powerpoint/2010/main" val="42496909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dirty="0" smtClean="0"/>
              <a:t>8/31/16</a:t>
            </a:r>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F68CE09-CC20-3D4A-9530-2AC84BC15523}" type="slidenum">
              <a:rPr lang="en-US" smtClean="0"/>
              <a:t>‹#›</a:t>
            </a:fld>
            <a:endParaRPr lang="en-US" dirty="0"/>
          </a:p>
        </p:txBody>
      </p:sp>
    </p:spTree>
    <p:extLst>
      <p:ext uri="{BB962C8B-B14F-4D97-AF65-F5344CB8AC3E}">
        <p14:creationId xmlns:p14="http://schemas.microsoft.com/office/powerpoint/2010/main" val="20167708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dirty="0" smtClean="0"/>
              <a:t>8/31/16</a:t>
            </a:r>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F68CE09-CC20-3D4A-9530-2AC84BC15523}" type="slidenum">
              <a:rPr lang="en-US" smtClean="0"/>
              <a:t>‹#›</a:t>
            </a:fld>
            <a:endParaRPr lang="en-US" dirty="0"/>
          </a:p>
        </p:txBody>
      </p:sp>
    </p:spTree>
    <p:extLst>
      <p:ext uri="{BB962C8B-B14F-4D97-AF65-F5344CB8AC3E}">
        <p14:creationId xmlns:p14="http://schemas.microsoft.com/office/powerpoint/2010/main" val="14702580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dirty="0" smtClean="0"/>
              <a:t>8/31/16</a:t>
            </a:r>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F68CE09-CC20-3D4A-9530-2AC84BC15523}" type="slidenum">
              <a:rPr lang="en-US" smtClean="0"/>
              <a:t>‹#›</a:t>
            </a:fld>
            <a:endParaRPr lang="en-US" dirty="0"/>
          </a:p>
        </p:txBody>
      </p:sp>
    </p:spTree>
    <p:extLst>
      <p:ext uri="{BB962C8B-B14F-4D97-AF65-F5344CB8AC3E}">
        <p14:creationId xmlns:p14="http://schemas.microsoft.com/office/powerpoint/2010/main" val="15482930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dirty="0" smtClean="0"/>
              <a:t>8/31/16</a:t>
            </a:r>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F68CE09-CC20-3D4A-9530-2AC84BC15523}" type="slidenum">
              <a:rPr lang="en-US" smtClean="0"/>
              <a:t>‹#›</a:t>
            </a:fld>
            <a:endParaRPr lang="en-US" dirty="0"/>
          </a:p>
        </p:txBody>
      </p:sp>
    </p:spTree>
    <p:extLst>
      <p:ext uri="{BB962C8B-B14F-4D97-AF65-F5344CB8AC3E}">
        <p14:creationId xmlns:p14="http://schemas.microsoft.com/office/powerpoint/2010/main" val="27192657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dirty="0" smtClean="0"/>
              <a:t>8/31/16</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F68CE09-CC20-3D4A-9530-2AC84BC15523}" type="slidenum">
              <a:rPr lang="en-US" smtClean="0"/>
              <a:t>‹#›</a:t>
            </a:fld>
            <a:endParaRPr lang="en-US" dirty="0"/>
          </a:p>
        </p:txBody>
      </p:sp>
    </p:spTree>
    <p:extLst>
      <p:ext uri="{BB962C8B-B14F-4D97-AF65-F5344CB8AC3E}">
        <p14:creationId xmlns:p14="http://schemas.microsoft.com/office/powerpoint/2010/main" val="23372687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dirty="0" smtClean="0"/>
              <a:t>8/31/16</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F68CE09-CC20-3D4A-9530-2AC84BC15523}" type="slidenum">
              <a:rPr lang="en-US" smtClean="0"/>
              <a:t>‹#›</a:t>
            </a:fld>
            <a:endParaRPr lang="en-US" dirty="0"/>
          </a:p>
        </p:txBody>
      </p:sp>
    </p:spTree>
    <p:extLst>
      <p:ext uri="{BB962C8B-B14F-4D97-AF65-F5344CB8AC3E}">
        <p14:creationId xmlns:p14="http://schemas.microsoft.com/office/powerpoint/2010/main" val="40950393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smtClean="0"/>
              <a:t>8/31/16</a:t>
            </a:r>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68CE09-CC20-3D4A-9530-2AC84BC15523}" type="slidenum">
              <a:rPr lang="en-US" smtClean="0"/>
              <a:t>‹#›</a:t>
            </a:fld>
            <a:endParaRPr lang="en-US" dirty="0"/>
          </a:p>
        </p:txBody>
      </p:sp>
    </p:spTree>
    <p:extLst>
      <p:ext uri="{BB962C8B-B14F-4D97-AF65-F5344CB8AC3E}">
        <p14:creationId xmlns:p14="http://schemas.microsoft.com/office/powerpoint/2010/main" val="22303746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8.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hyperlink" Target="https://jukebox.esc13.net/PSgateway/ethics/videos/EthicsModule_2.html"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3.png"/><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8.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9.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0.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1.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2.xml.rels><?xml version="1.0" encoding="UTF-8" standalone="yes"?>
<Relationships xmlns="http://schemas.openxmlformats.org/package/2006/relationships"><Relationship Id="rId8" Type="http://schemas.openxmlformats.org/officeDocument/2006/relationships/hyperlink" Target="http://www.nea.org/home/38324.htm" TargetMode="External"/><Relationship Id="rId3" Type="http://schemas.openxmlformats.org/officeDocument/2006/relationships/hyperlink" Target="http://www.nola.com/education/index.ssf/2015/01/llouisiana_no_3_for_inappropriate_teacher-student_relationships_former_us_education_official_says.html" TargetMode="External"/><Relationship Id="rId7" Type="http://schemas.openxmlformats.org/officeDocument/2006/relationships/hyperlink" Target="http://www.pewinternet.org/files/2015/10/PI_2015-10-08_Social-Networking-Usage-2005-2015_FINAL.pdf" TargetMode="External"/><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hyperlink" Target="http://www.districtadministration.com/article/social-media-guidelines-school-administrators" TargetMode="External"/><Relationship Id="rId5" Type="http://schemas.openxmlformats.org/officeDocument/2006/relationships/hyperlink" Target="http://www.washingtontimes.com/news/2015/may/30/schools-tighten-teacher-student-social-media-conta/?page=all" TargetMode="External"/><Relationship Id="rId4" Type="http://schemas.openxmlformats.org/officeDocument/2006/relationships/hyperlink" Target="http://www.oaoa.com/news/crime_justice/courts/article_28b9a59e-1203-11e6-911e-8bdd8ad682d3.html" TargetMode="External"/><Relationship Id="rId9" Type="http://schemas.openxmlformats.org/officeDocument/2006/relationships/image" Target="../media/image3.png"/></Relationships>
</file>

<file path=ppt/slides/_rels/slide53.xml.rels><?xml version="1.0" encoding="UTF-8" standalone="yes"?>
<Relationships xmlns="http://schemas.openxmlformats.org/package/2006/relationships"><Relationship Id="rId8" Type="http://schemas.openxmlformats.org/officeDocument/2006/relationships/hyperlink" Target="http://www.phoenix.edu/news/releases/2015/08/87_percent_k-12_educators_not_integrated_social_media_into_classroom.html" TargetMode="External"/><Relationship Id="rId3" Type="http://schemas.openxmlformats.org/officeDocument/2006/relationships/hyperlink" Target="http://www.oaoa.com/news/crime_justice/courts/article_f56a1608-d7db-11e5-b352-43f5acd290c0.html" TargetMode="External"/><Relationship Id="rId7" Type="http://schemas.openxmlformats.org/officeDocument/2006/relationships/hyperlink" Target="http://rems.ed.gov/docs/HH_Vol3Issue2.pdf" TargetMode="External"/><Relationship Id="rId2" Type="http://schemas.openxmlformats.org/officeDocument/2006/relationships/notesSlide" Target="../notesSlides/notesSlide53.xml"/><Relationship Id="rId1" Type="http://schemas.openxmlformats.org/officeDocument/2006/relationships/slideLayout" Target="../slideLayouts/slideLayout2.xml"/><Relationship Id="rId6" Type="http://schemas.openxmlformats.org/officeDocument/2006/relationships/hyperlink" Target="https://texreg.sos.state.tx.us/public/readtac$ext.TacPage?sl=R&amp;app=9&amp;p_dir=&amp;p_rloc=&amp;p_tloc=&amp;p_ploc=&amp;pg=1&amp;p_tac=&amp;ti=19&amp;pt=7&amp;ch=249&amp;rl=5" TargetMode="External"/><Relationship Id="rId5" Type="http://schemas.openxmlformats.org/officeDocument/2006/relationships/hyperlink" Target="https://texreg.sos.state.tx.us/public/readtac$ext.TacPage?sl=R&amp;app=9&amp;p_dir=&amp;p_rloc=&amp;p_tloc=&amp;p_ploc=&amp;pg=1&amp;p_tac=&amp;ti=19&amp;pt=7&amp;ch=247&amp;rl=2" TargetMode="External"/><Relationship Id="rId4" Type="http://schemas.openxmlformats.org/officeDocument/2006/relationships/hyperlink" Target="http://abc7amarillo.com/news/local/is-social-media-to-blame-for-inappropriate-student-teacher-relationships" TargetMode="External"/><Relationship Id="rId9"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72269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ocial media.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87529" y="2749172"/>
            <a:ext cx="5654884" cy="3562076"/>
          </a:xfrm>
          <a:prstGeom prst="rect">
            <a:avLst/>
          </a:prstGeom>
        </p:spPr>
      </p:pic>
      <p:sp>
        <p:nvSpPr>
          <p:cNvPr id="2" name="Title 1"/>
          <p:cNvSpPr>
            <a:spLocks noGrp="1"/>
          </p:cNvSpPr>
          <p:nvPr>
            <p:ph type="title"/>
          </p:nvPr>
        </p:nvSpPr>
        <p:spPr>
          <a:xfrm>
            <a:off x="457200" y="274638"/>
            <a:ext cx="8229600" cy="1109285"/>
          </a:xfrm>
        </p:spPr>
        <p:txBody>
          <a:bodyPr/>
          <a:lstStyle/>
          <a:p>
            <a:r>
              <a:rPr lang="en-US" b="1" dirty="0" smtClean="0"/>
              <a:t>Purpose</a:t>
            </a:r>
            <a:endParaRPr lang="en-US" b="1" dirty="0"/>
          </a:p>
        </p:txBody>
      </p:sp>
      <p:sp>
        <p:nvSpPr>
          <p:cNvPr id="3" name="Content Placeholder 2"/>
          <p:cNvSpPr>
            <a:spLocks noGrp="1"/>
          </p:cNvSpPr>
          <p:nvPr>
            <p:ph idx="1"/>
          </p:nvPr>
        </p:nvSpPr>
        <p:spPr>
          <a:xfrm>
            <a:off x="322256" y="1429025"/>
            <a:ext cx="8681942" cy="1923775"/>
          </a:xfrm>
        </p:spPr>
        <p:txBody>
          <a:bodyPr/>
          <a:lstStyle/>
          <a:p>
            <a:pPr marL="0" indent="0">
              <a:buNone/>
            </a:pPr>
            <a:r>
              <a:rPr lang="en-US" dirty="0" smtClean="0"/>
              <a:t>The session will focus on interactions between educators and students, with a special emphasis on the utilization </a:t>
            </a:r>
            <a:r>
              <a:rPr lang="en-US" smtClean="0"/>
              <a:t>of social/electronic </a:t>
            </a:r>
            <a:r>
              <a:rPr lang="en-US" dirty="0" smtClean="0"/>
              <a:t>media.</a:t>
            </a:r>
          </a:p>
          <a:p>
            <a:pPr marL="0" indent="0">
              <a:buNone/>
            </a:pPr>
            <a:endParaRPr lang="en-US" dirty="0"/>
          </a:p>
        </p:txBody>
      </p:sp>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8" name="Slide Number Placeholder 7"/>
          <p:cNvSpPr>
            <a:spLocks noGrp="1"/>
          </p:cNvSpPr>
          <p:nvPr>
            <p:ph type="sldNum" sz="quarter" idx="12"/>
          </p:nvPr>
        </p:nvSpPr>
        <p:spPr/>
        <p:txBody>
          <a:bodyPr/>
          <a:lstStyle/>
          <a:p>
            <a:fld id="{EF68CE09-CC20-3D4A-9530-2AC84BC15523}" type="slidenum">
              <a:rPr lang="en-US" smtClean="0"/>
              <a:t>2</a:t>
            </a:fld>
            <a:endParaRPr lang="en-US" dirty="0"/>
          </a:p>
        </p:txBody>
      </p:sp>
    </p:spTree>
    <p:extLst>
      <p:ext uri="{BB962C8B-B14F-4D97-AF65-F5344CB8AC3E}">
        <p14:creationId xmlns:p14="http://schemas.microsoft.com/office/powerpoint/2010/main" val="20859009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Title 1"/>
          <p:cNvSpPr>
            <a:spLocks noGrp="1"/>
          </p:cNvSpPr>
          <p:nvPr>
            <p:ph type="title"/>
          </p:nvPr>
        </p:nvSpPr>
        <p:spPr>
          <a:xfrm>
            <a:off x="318899" y="792140"/>
            <a:ext cx="4616096" cy="604673"/>
          </a:xfrm>
        </p:spPr>
        <p:txBody>
          <a:bodyPr>
            <a:noAutofit/>
          </a:bodyPr>
          <a:lstStyle/>
          <a:p>
            <a:pPr algn="ctr"/>
            <a:r>
              <a:rPr lang="en-US" sz="3600" dirty="0" smtClean="0"/>
              <a:t> </a:t>
            </a:r>
            <a:r>
              <a:rPr lang="en-US" sz="3600" dirty="0" smtClean="0">
                <a:solidFill>
                  <a:srgbClr val="0100EC"/>
                </a:solidFill>
              </a:rPr>
              <a:t>Stimulating Thinking</a:t>
            </a:r>
            <a:endParaRPr lang="en-US" sz="3600" dirty="0">
              <a:solidFill>
                <a:srgbClr val="0100EC"/>
              </a:solidFill>
            </a:endParaRPr>
          </a:p>
        </p:txBody>
      </p:sp>
      <p:sp>
        <p:nvSpPr>
          <p:cNvPr id="3" name="Content Placeholder 2"/>
          <p:cNvSpPr>
            <a:spLocks noGrp="1"/>
          </p:cNvSpPr>
          <p:nvPr>
            <p:ph idx="1"/>
          </p:nvPr>
        </p:nvSpPr>
        <p:spPr>
          <a:xfrm>
            <a:off x="3615366" y="273050"/>
            <a:ext cx="5111750" cy="5853113"/>
          </a:xfrm>
        </p:spPr>
        <p:txBody>
          <a:bodyPr/>
          <a:lstStyle/>
          <a:p>
            <a:pPr marL="0" indent="0">
              <a:buNone/>
            </a:pPr>
            <a:endParaRPr lang="en-US" dirty="0" smtClean="0"/>
          </a:p>
          <a:p>
            <a:pPr marL="0" indent="0">
              <a:buNone/>
            </a:pPr>
            <a:endParaRPr lang="en-US" dirty="0"/>
          </a:p>
          <a:p>
            <a:pPr marL="0" indent="0" algn="ctr">
              <a:buNone/>
            </a:pPr>
            <a:endParaRPr lang="en-US" dirty="0"/>
          </a:p>
        </p:txBody>
      </p:sp>
      <p:sp>
        <p:nvSpPr>
          <p:cNvPr id="4" name="Text Placeholder 3"/>
          <p:cNvSpPr>
            <a:spLocks noGrp="1"/>
          </p:cNvSpPr>
          <p:nvPr>
            <p:ph type="body" sz="half" idx="2"/>
          </p:nvPr>
        </p:nvSpPr>
        <p:spPr>
          <a:xfrm>
            <a:off x="291878" y="1552282"/>
            <a:ext cx="4838922" cy="4624682"/>
          </a:xfrm>
        </p:spPr>
        <p:txBody>
          <a:bodyPr>
            <a:normAutofit/>
          </a:bodyPr>
          <a:lstStyle/>
          <a:p>
            <a:pPr marL="457200" indent="-457200">
              <a:buFont typeface="Wingdings" charset="2"/>
              <a:buChar char="Ø"/>
            </a:pPr>
            <a:r>
              <a:rPr lang="en-US" sz="3200" dirty="0" smtClean="0"/>
              <a:t>How does social media influence my work with students?</a:t>
            </a:r>
          </a:p>
          <a:p>
            <a:endParaRPr lang="en-US" sz="2000" dirty="0" smtClean="0"/>
          </a:p>
          <a:p>
            <a:pPr marL="457200" indent="-457200">
              <a:buFont typeface="Wingdings" charset="2"/>
              <a:buChar char="Ø"/>
            </a:pPr>
            <a:r>
              <a:rPr lang="en-US" sz="3200" dirty="0" smtClean="0"/>
              <a:t>How do interactions with students influence laws and policies?</a:t>
            </a:r>
            <a:endParaRPr lang="en-US" sz="3200" dirty="0"/>
          </a:p>
        </p:txBody>
      </p:sp>
      <p:pic>
        <p:nvPicPr>
          <p:cNvPr id="5" name="Content Placeholder 3" descr="Essential Questions.png"/>
          <p:cNvPicPr>
            <a:picLocks noChangeAspect="1"/>
          </p:cNvPicPr>
          <p:nvPr/>
        </p:nvPicPr>
        <p:blipFill rotWithShape="1">
          <a:blip r:embed="rId4">
            <a:extLst>
              <a:ext uri="{28A0092B-C50C-407E-A947-70E740481C1C}">
                <a14:useLocalDpi xmlns:a14="http://schemas.microsoft.com/office/drawing/2010/main" val="0"/>
              </a:ext>
            </a:extLst>
          </a:blip>
          <a:srcRect t="-4314" b="-691"/>
          <a:stretch/>
        </p:blipFill>
        <p:spPr>
          <a:xfrm>
            <a:off x="5130800" y="1552282"/>
            <a:ext cx="3704298" cy="3553118"/>
          </a:xfrm>
          <a:prstGeom prst="rect">
            <a:avLst/>
          </a:prstGeom>
        </p:spPr>
      </p:pic>
      <p:sp>
        <p:nvSpPr>
          <p:cNvPr id="9" name="Slide Number Placeholder 8"/>
          <p:cNvSpPr>
            <a:spLocks noGrp="1"/>
          </p:cNvSpPr>
          <p:nvPr>
            <p:ph type="sldNum" sz="quarter" idx="12"/>
          </p:nvPr>
        </p:nvSpPr>
        <p:spPr/>
        <p:txBody>
          <a:bodyPr/>
          <a:lstStyle/>
          <a:p>
            <a:fld id="{EF68CE09-CC20-3D4A-9530-2AC84BC15523}" type="slidenum">
              <a:rPr lang="en-US" smtClean="0"/>
              <a:t>3</a:t>
            </a:fld>
            <a:endParaRPr lang="en-US" dirty="0"/>
          </a:p>
        </p:txBody>
      </p:sp>
    </p:spTree>
    <p:extLst>
      <p:ext uri="{BB962C8B-B14F-4D97-AF65-F5344CB8AC3E}">
        <p14:creationId xmlns:p14="http://schemas.microsoft.com/office/powerpoint/2010/main" val="6304760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lightbulb_obj.jpg"/>
          <p:cNvPicPr>
            <a:picLocks noGrp="1" noChangeAspect="1"/>
          </p:cNvPicPr>
          <p:nvPr>
            <p:ph sz="half" idx="1"/>
          </p:nvPr>
        </p:nvPicPr>
        <p:blipFill>
          <a:blip r:embed="rId3">
            <a:extLst>
              <a:ext uri="{28A0092B-C50C-407E-A947-70E740481C1C}">
                <a14:useLocalDpi xmlns:a14="http://schemas.microsoft.com/office/drawing/2010/main" val="0"/>
              </a:ext>
            </a:extLst>
          </a:blip>
          <a:srcRect l="8034" r="8034"/>
          <a:stretch>
            <a:fillRect/>
          </a:stretch>
        </p:blipFill>
        <p:spPr>
          <a:xfrm>
            <a:off x="166057" y="492625"/>
            <a:ext cx="3658879" cy="5758540"/>
          </a:xfrm>
        </p:spPr>
      </p:pic>
      <p:sp>
        <p:nvSpPr>
          <p:cNvPr id="4" name="Content Placeholder 3"/>
          <p:cNvSpPr>
            <a:spLocks noGrp="1"/>
          </p:cNvSpPr>
          <p:nvPr>
            <p:ph sz="half" idx="2"/>
          </p:nvPr>
        </p:nvSpPr>
        <p:spPr>
          <a:xfrm>
            <a:off x="3325092" y="1356407"/>
            <a:ext cx="5728422" cy="4468660"/>
          </a:xfrm>
        </p:spPr>
        <p:txBody>
          <a:bodyPr>
            <a:normAutofit fontScale="92500" lnSpcReduction="10000"/>
          </a:bodyPr>
          <a:lstStyle/>
          <a:p>
            <a:r>
              <a:rPr lang="en-US" sz="2600" dirty="0"/>
              <a:t>a</a:t>
            </a:r>
            <a:r>
              <a:rPr lang="en-US" sz="2600" dirty="0" smtClean="0"/>
              <a:t>rticulate effective uses of </a:t>
            </a:r>
            <a:r>
              <a:rPr lang="en-US" sz="2600" dirty="0"/>
              <a:t>social media </a:t>
            </a:r>
            <a:r>
              <a:rPr lang="en-US" sz="2600" dirty="0" smtClean="0"/>
              <a:t>to </a:t>
            </a:r>
            <a:r>
              <a:rPr lang="en-US" sz="2600" dirty="0"/>
              <a:t>enhance student </a:t>
            </a:r>
            <a:r>
              <a:rPr lang="en-US" sz="2600" dirty="0" smtClean="0"/>
              <a:t>learning</a:t>
            </a:r>
            <a:r>
              <a:rPr lang="en-US" sz="2600" dirty="0"/>
              <a:t>;</a:t>
            </a:r>
            <a:endParaRPr lang="en-US" sz="2600" dirty="0" smtClean="0"/>
          </a:p>
          <a:p>
            <a:pPr marL="0" indent="0">
              <a:buNone/>
            </a:pPr>
            <a:endParaRPr lang="en-US" sz="1700" dirty="0"/>
          </a:p>
          <a:p>
            <a:r>
              <a:rPr lang="en-US" sz="2600" dirty="0"/>
              <a:t>g</a:t>
            </a:r>
            <a:r>
              <a:rPr lang="en-US" sz="2600" dirty="0" smtClean="0"/>
              <a:t>ain </a:t>
            </a:r>
            <a:r>
              <a:rPr lang="en-US" sz="2600" dirty="0"/>
              <a:t>an understanding </a:t>
            </a:r>
            <a:r>
              <a:rPr lang="en-US" sz="2600" dirty="0" smtClean="0"/>
              <a:t>of appropriate and </a:t>
            </a:r>
            <a:r>
              <a:rPr lang="en-US" sz="2600" dirty="0"/>
              <a:t>inappropriate social media </a:t>
            </a:r>
            <a:r>
              <a:rPr lang="en-US" sz="2600" dirty="0" smtClean="0"/>
              <a:t>interactions;</a:t>
            </a:r>
            <a:endParaRPr lang="en-US" sz="2600" dirty="0"/>
          </a:p>
          <a:p>
            <a:pPr marL="0" indent="0">
              <a:buNone/>
            </a:pPr>
            <a:endParaRPr lang="en-US" sz="1700" dirty="0" smtClean="0"/>
          </a:p>
          <a:p>
            <a:pPr>
              <a:spcBef>
                <a:spcPts val="0"/>
              </a:spcBef>
            </a:pPr>
            <a:r>
              <a:rPr lang="en-US" sz="2600" dirty="0"/>
              <a:t>i</a:t>
            </a:r>
            <a:r>
              <a:rPr lang="en-US" sz="2600" dirty="0" smtClean="0"/>
              <a:t>dentify social media grooming actions used to initiate inappropriate teacher </a:t>
            </a:r>
            <a:r>
              <a:rPr lang="en-US" sz="2600" dirty="0"/>
              <a:t>-</a:t>
            </a:r>
            <a:r>
              <a:rPr lang="en-US" sz="2600" dirty="0" smtClean="0"/>
              <a:t>student relationships; and</a:t>
            </a:r>
            <a:endParaRPr lang="en-US" sz="2600" dirty="0"/>
          </a:p>
          <a:p>
            <a:pPr marL="0" indent="0">
              <a:buNone/>
            </a:pPr>
            <a:endParaRPr lang="en-US" sz="1700" dirty="0"/>
          </a:p>
          <a:p>
            <a:r>
              <a:rPr lang="en-US" sz="2600" dirty="0"/>
              <a:t>m</a:t>
            </a:r>
            <a:r>
              <a:rPr lang="en-US" sz="2600" dirty="0" smtClean="0"/>
              <a:t>ake </a:t>
            </a:r>
            <a:r>
              <a:rPr lang="en-US" sz="2600" dirty="0"/>
              <a:t>connections between social media utilization guidelines, recommendations, and educator misconduct consequences.</a:t>
            </a:r>
          </a:p>
          <a:p>
            <a:pPr marL="0" indent="0">
              <a:buNone/>
            </a:pPr>
            <a:endParaRPr lang="en-US" dirty="0"/>
          </a:p>
        </p:txBody>
      </p:sp>
      <p:sp>
        <p:nvSpPr>
          <p:cNvPr id="6" name="TextBox 5"/>
          <p:cNvSpPr txBox="1"/>
          <p:nvPr/>
        </p:nvSpPr>
        <p:spPr>
          <a:xfrm>
            <a:off x="3824936" y="444652"/>
            <a:ext cx="4464699" cy="707886"/>
          </a:xfrm>
          <a:prstGeom prst="rect">
            <a:avLst/>
          </a:prstGeom>
          <a:noFill/>
        </p:spPr>
        <p:txBody>
          <a:bodyPr wrap="square" rtlCol="0">
            <a:spAutoFit/>
          </a:bodyPr>
          <a:lstStyle/>
          <a:p>
            <a:pPr algn="ctr"/>
            <a:r>
              <a:rPr lang="en-US" sz="4000" b="1" dirty="0" smtClean="0">
                <a:solidFill>
                  <a:srgbClr val="0100EC"/>
                </a:solidFill>
              </a:rPr>
              <a:t>Participants will </a:t>
            </a:r>
            <a:endParaRPr lang="en-US" sz="4000" b="1" dirty="0">
              <a:solidFill>
                <a:srgbClr val="0100EC"/>
              </a:solidFill>
            </a:endParaRPr>
          </a:p>
        </p:txBody>
      </p:sp>
      <p:sp>
        <p:nvSpPr>
          <p:cNvPr id="7" name="Rectangle 6"/>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8" name="Slide Number Placeholder 7"/>
          <p:cNvSpPr>
            <a:spLocks noGrp="1"/>
          </p:cNvSpPr>
          <p:nvPr>
            <p:ph type="sldNum" sz="quarter" idx="12"/>
          </p:nvPr>
        </p:nvSpPr>
        <p:spPr/>
        <p:txBody>
          <a:bodyPr/>
          <a:lstStyle/>
          <a:p>
            <a:fld id="{EF68CE09-CC20-3D4A-9530-2AC84BC15523}" type="slidenum">
              <a:rPr lang="en-US" smtClean="0"/>
              <a:t>4</a:t>
            </a:fld>
            <a:endParaRPr lang="en-US" dirty="0"/>
          </a:p>
        </p:txBody>
      </p:sp>
    </p:spTree>
    <p:extLst>
      <p:ext uri="{BB962C8B-B14F-4D97-AF65-F5344CB8AC3E}">
        <p14:creationId xmlns:p14="http://schemas.microsoft.com/office/powerpoint/2010/main" val="3572324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blinds(horizontal)">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blinds(horizontal)">
                                      <p:cBhvr>
                                        <p:cTn id="17" dur="500"/>
                                        <p:tgtEl>
                                          <p:spTgt spid="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Effect transition="in" filter="blinds(horizontal)">
                                      <p:cBhvr>
                                        <p:cTn id="22"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ocial-media-sign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9969" y="3104681"/>
            <a:ext cx="3594882" cy="2997965"/>
          </a:xfrm>
          <a:prstGeom prst="rect">
            <a:avLst/>
          </a:prstGeom>
        </p:spPr>
      </p:pic>
      <p:sp>
        <p:nvSpPr>
          <p:cNvPr id="3" name="Content Placeholder 2"/>
          <p:cNvSpPr>
            <a:spLocks noGrp="1"/>
          </p:cNvSpPr>
          <p:nvPr>
            <p:ph idx="1"/>
          </p:nvPr>
        </p:nvSpPr>
        <p:spPr>
          <a:xfrm>
            <a:off x="193753" y="1807994"/>
            <a:ext cx="8761878" cy="4318169"/>
          </a:xfrm>
        </p:spPr>
        <p:txBody>
          <a:bodyPr/>
          <a:lstStyle/>
          <a:p>
            <a:pPr marL="0" indent="0" algn="ctr">
              <a:buNone/>
            </a:pPr>
            <a:endParaRPr lang="en-US" sz="1200" b="1" dirty="0" smtClean="0">
              <a:solidFill>
                <a:srgbClr val="0000C6"/>
              </a:solidFill>
            </a:endParaRPr>
          </a:p>
          <a:p>
            <a:pPr marL="0" indent="0" algn="ctr">
              <a:buNone/>
            </a:pPr>
            <a:r>
              <a:rPr lang="en-US" sz="4000" b="1" dirty="0" smtClean="0">
                <a:solidFill>
                  <a:srgbClr val="0000C6"/>
                </a:solidFill>
              </a:rPr>
              <a:t>Positive Impact of Social Media</a:t>
            </a:r>
            <a:endParaRPr lang="en-US" sz="4000" b="1" dirty="0" smtClean="0"/>
          </a:p>
          <a:p>
            <a:pPr marL="0" indent="0" algn="ctr">
              <a:spcBef>
                <a:spcPts val="0"/>
              </a:spcBef>
              <a:buNone/>
            </a:pPr>
            <a:r>
              <a:rPr lang="en-US" b="1" dirty="0" smtClean="0"/>
              <a:t> </a:t>
            </a:r>
            <a:r>
              <a:rPr lang="en-US" b="1" dirty="0" smtClean="0">
                <a:solidFill>
                  <a:srgbClr val="C60202"/>
                </a:solidFill>
              </a:rPr>
              <a:t>Enhancing Learning Outcomes</a:t>
            </a:r>
            <a:endParaRPr lang="en-US" b="1" dirty="0" smtClean="0"/>
          </a:p>
        </p:txBody>
      </p:sp>
      <p:pic>
        <p:nvPicPr>
          <p:cNvPr id="5" name="Picture 4" descr="Social Media Graduation.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72932" y="516573"/>
            <a:ext cx="5381990" cy="1571233"/>
          </a:xfrm>
          <a:prstGeom prst="rect">
            <a:avLst/>
          </a:prstGeom>
        </p:spPr>
      </p:pic>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7" name="Slide Number Placeholder 6"/>
          <p:cNvSpPr>
            <a:spLocks noGrp="1"/>
          </p:cNvSpPr>
          <p:nvPr>
            <p:ph type="sldNum" sz="quarter" idx="12"/>
          </p:nvPr>
        </p:nvSpPr>
        <p:spPr/>
        <p:txBody>
          <a:bodyPr/>
          <a:lstStyle/>
          <a:p>
            <a:fld id="{EF68CE09-CC20-3D4A-9530-2AC84BC15523}" type="slidenum">
              <a:rPr lang="en-US" smtClean="0"/>
              <a:t>5</a:t>
            </a:fld>
            <a:endParaRPr lang="en-US" dirty="0"/>
          </a:p>
        </p:txBody>
      </p:sp>
    </p:spTree>
    <p:extLst>
      <p:ext uri="{BB962C8B-B14F-4D97-AF65-F5344CB8AC3E}">
        <p14:creationId xmlns:p14="http://schemas.microsoft.com/office/powerpoint/2010/main" val="21260261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1" y="1308100"/>
            <a:ext cx="5105399" cy="2213511"/>
          </a:xfrm>
        </p:spPr>
        <p:txBody>
          <a:bodyPr/>
          <a:lstStyle/>
          <a:p>
            <a:pPr marL="0" indent="0">
              <a:buNone/>
            </a:pPr>
            <a:r>
              <a:rPr lang="en-US" i="1" dirty="0"/>
              <a:t>How </a:t>
            </a:r>
            <a:r>
              <a:rPr lang="en-US" i="1" dirty="0" smtClean="0"/>
              <a:t>can the </a:t>
            </a:r>
            <a:r>
              <a:rPr lang="en-US" i="1" dirty="0"/>
              <a:t>utilization of social </a:t>
            </a:r>
            <a:r>
              <a:rPr lang="en-US" i="1" dirty="0" smtClean="0"/>
              <a:t>media by educators </a:t>
            </a:r>
            <a:r>
              <a:rPr lang="en-US" i="1" dirty="0"/>
              <a:t>cross serious teacher-student boundaries?</a:t>
            </a:r>
          </a:p>
          <a:p>
            <a:pPr marL="0" indent="0">
              <a:buNone/>
            </a:pPr>
            <a:endParaRPr lang="en-US" dirty="0"/>
          </a:p>
        </p:txBody>
      </p:sp>
      <p:sp>
        <p:nvSpPr>
          <p:cNvPr id="4" name="Text Placeholder 3"/>
          <p:cNvSpPr>
            <a:spLocks noGrp="1"/>
          </p:cNvSpPr>
          <p:nvPr>
            <p:ph type="body" sz="half" idx="2"/>
          </p:nvPr>
        </p:nvSpPr>
        <p:spPr>
          <a:xfrm>
            <a:off x="457200" y="1435101"/>
            <a:ext cx="3008313" cy="4023946"/>
          </a:xfrm>
        </p:spPr>
        <p:txBody>
          <a:bodyPr/>
          <a:lstStyle/>
          <a:p>
            <a:endParaRPr lang="en-US" dirty="0"/>
          </a:p>
        </p:txBody>
      </p:sp>
      <p:pic>
        <p:nvPicPr>
          <p:cNvPr id="5" name="Picture 4" descr="PointOfNoRetur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685800"/>
            <a:ext cx="3378200" cy="4773246"/>
          </a:xfrm>
          <a:prstGeom prst="rect">
            <a:avLst/>
          </a:prstGeom>
        </p:spPr>
      </p:pic>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8" name="Slide Number Placeholder 7"/>
          <p:cNvSpPr>
            <a:spLocks noGrp="1"/>
          </p:cNvSpPr>
          <p:nvPr>
            <p:ph type="sldNum" sz="quarter" idx="12"/>
          </p:nvPr>
        </p:nvSpPr>
        <p:spPr/>
        <p:txBody>
          <a:bodyPr/>
          <a:lstStyle/>
          <a:p>
            <a:fld id="{EF68CE09-CC20-3D4A-9530-2AC84BC15523}" type="slidenum">
              <a:rPr lang="en-US" smtClean="0"/>
              <a:t>6</a:t>
            </a:fld>
            <a:endParaRPr lang="en-US" dirty="0"/>
          </a:p>
        </p:txBody>
      </p:sp>
    </p:spTree>
    <p:extLst>
      <p:ext uri="{BB962C8B-B14F-4D97-AF65-F5344CB8AC3E}">
        <p14:creationId xmlns:p14="http://schemas.microsoft.com/office/powerpoint/2010/main" val="25532337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5806" y="3801990"/>
            <a:ext cx="6477000" cy="2400300"/>
          </a:xfrm>
          <a:prstGeom prst="rect">
            <a:avLst/>
          </a:prstGeom>
        </p:spPr>
      </p:pic>
      <p:sp>
        <p:nvSpPr>
          <p:cNvPr id="2" name="Title 1"/>
          <p:cNvSpPr>
            <a:spLocks noGrp="1"/>
          </p:cNvSpPr>
          <p:nvPr>
            <p:ph type="title"/>
          </p:nvPr>
        </p:nvSpPr>
        <p:spPr/>
        <p:txBody>
          <a:bodyPr/>
          <a:lstStyle/>
          <a:p>
            <a:r>
              <a:rPr lang="en-US" b="1" dirty="0" smtClean="0"/>
              <a:t>Social Media Boundary Crossings </a:t>
            </a:r>
            <a:endParaRPr lang="en-US" b="1" dirty="0"/>
          </a:p>
        </p:txBody>
      </p:sp>
      <p:sp>
        <p:nvSpPr>
          <p:cNvPr id="3" name="Content Placeholder 2"/>
          <p:cNvSpPr>
            <a:spLocks noGrp="1"/>
          </p:cNvSpPr>
          <p:nvPr>
            <p:ph idx="1"/>
          </p:nvPr>
        </p:nvSpPr>
        <p:spPr>
          <a:xfrm>
            <a:off x="468919" y="1443896"/>
            <a:ext cx="8315571" cy="4525963"/>
          </a:xfrm>
        </p:spPr>
        <p:txBody>
          <a:bodyPr/>
          <a:lstStyle/>
          <a:p>
            <a:pPr marL="0" indent="0">
              <a:buNone/>
            </a:pPr>
            <a:endParaRPr lang="en-US" sz="800" dirty="0" smtClean="0"/>
          </a:p>
          <a:p>
            <a:pPr marL="0" indent="0">
              <a:buNone/>
            </a:pPr>
            <a:r>
              <a:rPr lang="en-US" dirty="0" smtClean="0"/>
              <a:t>What begins with an innocent string of social media communications (intentional or not) can soon lead to a strong emotional connection with a student.</a:t>
            </a:r>
          </a:p>
          <a:p>
            <a:pPr marL="0" indent="0" algn="ctr">
              <a:buNone/>
            </a:pPr>
            <a:endParaRPr lang="en-US" dirty="0"/>
          </a:p>
          <a:p>
            <a:pPr marL="0" indent="0" algn="ctr">
              <a:buNone/>
            </a:pPr>
            <a:endParaRPr lang="en-US" dirty="0"/>
          </a:p>
        </p:txBody>
      </p:sp>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8" name="Slide Number Placeholder 7"/>
          <p:cNvSpPr>
            <a:spLocks noGrp="1"/>
          </p:cNvSpPr>
          <p:nvPr>
            <p:ph type="sldNum" sz="quarter" idx="12"/>
          </p:nvPr>
        </p:nvSpPr>
        <p:spPr/>
        <p:txBody>
          <a:bodyPr/>
          <a:lstStyle/>
          <a:p>
            <a:fld id="{EF68CE09-CC20-3D4A-9530-2AC84BC15523}" type="slidenum">
              <a:rPr lang="en-US" smtClean="0"/>
              <a:t>7</a:t>
            </a:fld>
            <a:endParaRPr lang="en-US" dirty="0"/>
          </a:p>
        </p:txBody>
      </p:sp>
    </p:spTree>
    <p:extLst>
      <p:ext uri="{BB962C8B-B14F-4D97-AF65-F5344CB8AC3E}">
        <p14:creationId xmlns:p14="http://schemas.microsoft.com/office/powerpoint/2010/main" val="282070959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An Inappropriate Relationship Begins</a:t>
            </a:r>
            <a:endParaRPr lang="en-US" dirty="0"/>
          </a:p>
        </p:txBody>
      </p:sp>
      <p:sp>
        <p:nvSpPr>
          <p:cNvPr id="3" name="Rectangle 2"/>
          <p:cNvSpPr/>
          <p:nvPr/>
        </p:nvSpPr>
        <p:spPr>
          <a:xfrm>
            <a:off x="926238" y="1412350"/>
            <a:ext cx="7318163" cy="523220"/>
          </a:xfrm>
          <a:prstGeom prst="rect">
            <a:avLst/>
          </a:prstGeom>
        </p:spPr>
        <p:txBody>
          <a:bodyPr wrap="square">
            <a:spAutoFit/>
          </a:bodyPr>
          <a:lstStyle/>
          <a:p>
            <a:pPr algn="ctr"/>
            <a:r>
              <a:rPr lang="en-US" sz="2800" b="1" dirty="0">
                <a:solidFill>
                  <a:srgbClr val="CC0202"/>
                </a:solidFill>
              </a:rPr>
              <a:t>Voluntary statement given to law </a:t>
            </a:r>
            <a:r>
              <a:rPr lang="en-US" sz="2800" b="1" dirty="0" smtClean="0">
                <a:solidFill>
                  <a:srgbClr val="CC0202"/>
                </a:solidFill>
              </a:rPr>
              <a:t>enforcement:</a:t>
            </a:r>
            <a:endParaRPr lang="en-US" sz="2800" b="1" dirty="0">
              <a:solidFill>
                <a:srgbClr val="CC0202"/>
              </a:solidFill>
            </a:endParaRPr>
          </a:p>
        </p:txBody>
      </p:sp>
      <p:sp>
        <p:nvSpPr>
          <p:cNvPr id="5" name="TextBox 4"/>
          <p:cNvSpPr txBox="1"/>
          <p:nvPr/>
        </p:nvSpPr>
        <p:spPr>
          <a:xfrm>
            <a:off x="457201" y="2217609"/>
            <a:ext cx="8229600" cy="3170099"/>
          </a:xfrm>
          <a:prstGeom prst="rect">
            <a:avLst/>
          </a:prstGeom>
          <a:noFill/>
          <a:ln w="76200" cmpd="sng">
            <a:solidFill>
              <a:srgbClr val="0000FF"/>
            </a:solidFill>
          </a:ln>
        </p:spPr>
        <p:txBody>
          <a:bodyPr wrap="square" rtlCol="0">
            <a:spAutoFit/>
          </a:bodyPr>
          <a:lstStyle/>
          <a:p>
            <a:endParaRPr lang="en-US" sz="1000" i="1" dirty="0" smtClean="0"/>
          </a:p>
          <a:p>
            <a:r>
              <a:rPr lang="en-US" sz="2800" i="1" dirty="0" smtClean="0"/>
              <a:t>“</a:t>
            </a:r>
            <a:r>
              <a:rPr lang="en-US" sz="2800" i="1" dirty="0"/>
              <a:t>I began playing </a:t>
            </a:r>
            <a:r>
              <a:rPr lang="en-US" sz="2800" i="1" dirty="0" smtClean="0"/>
              <a:t>Words With Friends </a:t>
            </a:r>
            <a:r>
              <a:rPr lang="en-US" sz="2800" i="1" dirty="0"/>
              <a:t>with several students before the end of the school year, including Gabriella. I often chatted with students about the game. My conversations began </a:t>
            </a:r>
            <a:r>
              <a:rPr lang="en-US" sz="2800" i="1" dirty="0" smtClean="0"/>
              <a:t>innocently, </a:t>
            </a:r>
            <a:r>
              <a:rPr lang="en-US" sz="2800" i="1" dirty="0"/>
              <a:t>but after school let out in June my conversations with Gabriella became more intense.”</a:t>
            </a:r>
          </a:p>
          <a:p>
            <a:endParaRPr lang="en-US" dirty="0"/>
          </a:p>
        </p:txBody>
      </p:sp>
      <p:sp>
        <p:nvSpPr>
          <p:cNvPr id="6" name="Rectangle 5"/>
          <p:cNvSpPr/>
          <p:nvPr/>
        </p:nvSpPr>
        <p:spPr>
          <a:xfrm>
            <a:off x="4777724" y="5503923"/>
            <a:ext cx="3909076" cy="461665"/>
          </a:xfrm>
          <a:prstGeom prst="rect">
            <a:avLst/>
          </a:prstGeom>
        </p:spPr>
        <p:txBody>
          <a:bodyPr wrap="square">
            <a:spAutoFit/>
          </a:bodyPr>
          <a:lstStyle/>
          <a:p>
            <a:r>
              <a:rPr lang="en-US" sz="2400" b="1" dirty="0"/>
              <a:t>(Name has been changed.)</a:t>
            </a:r>
          </a:p>
        </p:txBody>
      </p:sp>
      <p:sp>
        <p:nvSpPr>
          <p:cNvPr id="4" name="TextBox 3"/>
          <p:cNvSpPr txBox="1"/>
          <p:nvPr/>
        </p:nvSpPr>
        <p:spPr>
          <a:xfrm>
            <a:off x="8102600" y="1765300"/>
            <a:ext cx="184666" cy="369332"/>
          </a:xfrm>
          <a:prstGeom prst="rect">
            <a:avLst/>
          </a:prstGeom>
          <a:noFill/>
        </p:spPr>
        <p:txBody>
          <a:bodyPr wrap="none" rtlCol="0">
            <a:spAutoFit/>
          </a:bodyPr>
          <a:lstStyle/>
          <a:p>
            <a:endParaRPr lang="en-US" dirty="0"/>
          </a:p>
        </p:txBody>
      </p:sp>
      <p:sp>
        <p:nvSpPr>
          <p:cNvPr id="8" name="Rectangle 7"/>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9" name="Slide Number Placeholder 8"/>
          <p:cNvSpPr>
            <a:spLocks noGrp="1"/>
          </p:cNvSpPr>
          <p:nvPr>
            <p:ph type="sldNum" sz="quarter" idx="12"/>
          </p:nvPr>
        </p:nvSpPr>
        <p:spPr/>
        <p:txBody>
          <a:bodyPr/>
          <a:lstStyle/>
          <a:p>
            <a:fld id="{EF68CE09-CC20-3D4A-9530-2AC84BC15523}" type="slidenum">
              <a:rPr lang="en-US" smtClean="0"/>
              <a:t>8</a:t>
            </a:fld>
            <a:endParaRPr lang="en-US" dirty="0"/>
          </a:p>
        </p:txBody>
      </p:sp>
    </p:spTree>
    <p:extLst>
      <p:ext uri="{BB962C8B-B14F-4D97-AF65-F5344CB8AC3E}">
        <p14:creationId xmlns:p14="http://schemas.microsoft.com/office/powerpoint/2010/main" val="7334434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An Inappropriate Relationship Ends</a:t>
            </a:r>
            <a:endParaRPr lang="en-US" dirty="0"/>
          </a:p>
        </p:txBody>
      </p:sp>
      <p:sp>
        <p:nvSpPr>
          <p:cNvPr id="3" name="Rectangle 2"/>
          <p:cNvSpPr/>
          <p:nvPr/>
        </p:nvSpPr>
        <p:spPr>
          <a:xfrm>
            <a:off x="896349" y="1417638"/>
            <a:ext cx="7544266" cy="523220"/>
          </a:xfrm>
          <a:prstGeom prst="rect">
            <a:avLst/>
          </a:prstGeom>
        </p:spPr>
        <p:txBody>
          <a:bodyPr wrap="square">
            <a:spAutoFit/>
          </a:bodyPr>
          <a:lstStyle/>
          <a:p>
            <a:r>
              <a:rPr lang="en-US" sz="2800" b="1" dirty="0">
                <a:solidFill>
                  <a:srgbClr val="FF0000"/>
                </a:solidFill>
              </a:rPr>
              <a:t>Voluntary statement given to law </a:t>
            </a:r>
            <a:r>
              <a:rPr lang="en-US" sz="2800" b="1" dirty="0" smtClean="0">
                <a:solidFill>
                  <a:srgbClr val="FF0000"/>
                </a:solidFill>
              </a:rPr>
              <a:t>enforcement:</a:t>
            </a:r>
            <a:endParaRPr lang="en-US" sz="2800" b="1" dirty="0">
              <a:solidFill>
                <a:srgbClr val="FF0000"/>
              </a:solidFill>
            </a:endParaRPr>
          </a:p>
        </p:txBody>
      </p:sp>
      <p:sp>
        <p:nvSpPr>
          <p:cNvPr id="5" name="TextBox 4"/>
          <p:cNvSpPr txBox="1"/>
          <p:nvPr/>
        </p:nvSpPr>
        <p:spPr>
          <a:xfrm>
            <a:off x="307846" y="2155302"/>
            <a:ext cx="8561978" cy="3108544"/>
          </a:xfrm>
          <a:prstGeom prst="rect">
            <a:avLst/>
          </a:prstGeom>
          <a:noFill/>
          <a:ln w="76200" cmpd="sng">
            <a:solidFill>
              <a:srgbClr val="0000FF"/>
            </a:solidFill>
          </a:ln>
        </p:spPr>
        <p:txBody>
          <a:bodyPr wrap="square" rtlCol="0">
            <a:spAutoFit/>
          </a:bodyPr>
          <a:lstStyle/>
          <a:p>
            <a:r>
              <a:rPr lang="en-US" sz="2800" i="1" dirty="0"/>
              <a:t>“I told my wife that I had an emotional relationship with Gabriella and it moved beyond an appropriate boundary between a teacher and student. My wife was angry and demanded that I terminate contact with Gabriella entirely. I then emailed Gabriella and asked her to not try and contact me or my wife and I apologized for any emotional harm I had caused her.”</a:t>
            </a:r>
          </a:p>
        </p:txBody>
      </p:sp>
      <p:sp>
        <p:nvSpPr>
          <p:cNvPr id="6" name="Rectangle 5"/>
          <p:cNvSpPr/>
          <p:nvPr/>
        </p:nvSpPr>
        <p:spPr>
          <a:xfrm>
            <a:off x="5032735" y="5418972"/>
            <a:ext cx="3654065" cy="461665"/>
          </a:xfrm>
          <a:prstGeom prst="rect">
            <a:avLst/>
          </a:prstGeom>
        </p:spPr>
        <p:txBody>
          <a:bodyPr wrap="none">
            <a:spAutoFit/>
          </a:bodyPr>
          <a:lstStyle/>
          <a:p>
            <a:r>
              <a:rPr lang="en-US" sz="2400" b="1" dirty="0"/>
              <a:t> (Name has been changed.)</a:t>
            </a:r>
          </a:p>
        </p:txBody>
      </p:sp>
      <p:sp>
        <p:nvSpPr>
          <p:cNvPr id="7" name="Rectangle 6"/>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9" name="Slide Number Placeholder 8"/>
          <p:cNvSpPr>
            <a:spLocks noGrp="1"/>
          </p:cNvSpPr>
          <p:nvPr>
            <p:ph type="sldNum" sz="quarter" idx="12"/>
          </p:nvPr>
        </p:nvSpPr>
        <p:spPr/>
        <p:txBody>
          <a:bodyPr/>
          <a:lstStyle/>
          <a:p>
            <a:fld id="{EF68CE09-CC20-3D4A-9530-2AC84BC15523}" type="slidenum">
              <a:rPr lang="en-US" smtClean="0"/>
              <a:t>9</a:t>
            </a:fld>
            <a:endParaRPr lang="en-US" dirty="0"/>
          </a:p>
        </p:txBody>
      </p:sp>
    </p:spTree>
    <p:extLst>
      <p:ext uri="{BB962C8B-B14F-4D97-AF65-F5344CB8AC3E}">
        <p14:creationId xmlns:p14="http://schemas.microsoft.com/office/powerpoint/2010/main" val="27847843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Gavel.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99639" y="2719786"/>
            <a:ext cx="5014049" cy="3760537"/>
          </a:xfrm>
          <a:prstGeom prst="rect">
            <a:avLst/>
          </a:prstGeom>
        </p:spPr>
      </p:pic>
      <p:sp>
        <p:nvSpPr>
          <p:cNvPr id="2" name="Title 1"/>
          <p:cNvSpPr>
            <a:spLocks noGrp="1"/>
          </p:cNvSpPr>
          <p:nvPr>
            <p:ph type="title"/>
          </p:nvPr>
        </p:nvSpPr>
        <p:spPr/>
        <p:txBody>
          <a:bodyPr>
            <a:normAutofit/>
          </a:bodyPr>
          <a:lstStyle/>
          <a:p>
            <a:r>
              <a:rPr lang="en-US" sz="4800" b="1" dirty="0" smtClean="0"/>
              <a:t>Outcome of This Case</a:t>
            </a:r>
            <a:r>
              <a:rPr lang="en-US" sz="4800" b="1" dirty="0" smtClean="0">
                <a:solidFill>
                  <a:srgbClr val="FF0000"/>
                </a:solidFill>
              </a:rPr>
              <a:t> </a:t>
            </a:r>
            <a:endParaRPr lang="en-US" sz="4800" b="1" dirty="0">
              <a:solidFill>
                <a:srgbClr val="FF0000"/>
              </a:solidFill>
            </a:endParaRPr>
          </a:p>
        </p:txBody>
      </p:sp>
      <p:sp>
        <p:nvSpPr>
          <p:cNvPr id="3" name="Content Placeholder 2"/>
          <p:cNvSpPr>
            <a:spLocks noGrp="1"/>
          </p:cNvSpPr>
          <p:nvPr>
            <p:ph idx="1"/>
          </p:nvPr>
        </p:nvSpPr>
        <p:spPr>
          <a:xfrm>
            <a:off x="248986" y="1600200"/>
            <a:ext cx="8664702" cy="4525963"/>
          </a:xfrm>
        </p:spPr>
        <p:txBody>
          <a:bodyPr>
            <a:normAutofit/>
          </a:bodyPr>
          <a:lstStyle/>
          <a:p>
            <a:pPr marL="0" indent="0">
              <a:spcBef>
                <a:spcPts val="0"/>
              </a:spcBef>
              <a:buNone/>
            </a:pPr>
            <a:r>
              <a:rPr lang="en-US" sz="4400" b="1" dirty="0" smtClean="0">
                <a:solidFill>
                  <a:srgbClr val="FF0000"/>
                </a:solidFill>
              </a:rPr>
              <a:t>The teacher </a:t>
            </a:r>
            <a:r>
              <a:rPr lang="en-US" sz="4400" b="1" dirty="0">
                <a:solidFill>
                  <a:srgbClr val="FF0000"/>
                </a:solidFill>
              </a:rPr>
              <a:t>v</a:t>
            </a:r>
            <a:r>
              <a:rPr lang="en-US" sz="4400" b="1" dirty="0" smtClean="0">
                <a:solidFill>
                  <a:srgbClr val="FF0000"/>
                </a:solidFill>
              </a:rPr>
              <a:t>oluntarily </a:t>
            </a:r>
            <a:r>
              <a:rPr lang="en-US" sz="4400" b="1" dirty="0">
                <a:solidFill>
                  <a:srgbClr val="FF0000"/>
                </a:solidFill>
              </a:rPr>
              <a:t>s</a:t>
            </a:r>
            <a:r>
              <a:rPr lang="en-US" sz="4400" b="1" dirty="0" smtClean="0">
                <a:solidFill>
                  <a:srgbClr val="FF0000"/>
                </a:solidFill>
              </a:rPr>
              <a:t>urrendered </a:t>
            </a:r>
          </a:p>
          <a:p>
            <a:pPr marL="0" indent="0">
              <a:spcBef>
                <a:spcPts val="0"/>
              </a:spcBef>
              <a:buNone/>
            </a:pPr>
            <a:r>
              <a:rPr lang="en-US" sz="4400" b="1" dirty="0">
                <a:solidFill>
                  <a:srgbClr val="FF0000"/>
                </a:solidFill>
              </a:rPr>
              <a:t>h</a:t>
            </a:r>
            <a:r>
              <a:rPr lang="en-US" sz="4400" b="1" dirty="0" smtClean="0">
                <a:solidFill>
                  <a:srgbClr val="FF0000"/>
                </a:solidFill>
              </a:rPr>
              <a:t>is </a:t>
            </a:r>
            <a:r>
              <a:rPr lang="en-US" sz="4400" b="1" dirty="0">
                <a:solidFill>
                  <a:srgbClr val="FF0000"/>
                </a:solidFill>
              </a:rPr>
              <a:t>t</a:t>
            </a:r>
            <a:r>
              <a:rPr lang="en-US" sz="4400" b="1" dirty="0" smtClean="0">
                <a:solidFill>
                  <a:srgbClr val="FF0000"/>
                </a:solidFill>
              </a:rPr>
              <a:t>eaching certificate.</a:t>
            </a:r>
          </a:p>
          <a:p>
            <a:pPr marL="0" indent="0">
              <a:spcBef>
                <a:spcPts val="0"/>
              </a:spcBef>
              <a:buNone/>
            </a:pPr>
            <a:endParaRPr lang="en-US" sz="4400" b="1" dirty="0">
              <a:solidFill>
                <a:srgbClr val="FF0000"/>
              </a:solidFill>
            </a:endParaRPr>
          </a:p>
          <a:p>
            <a:pPr marL="0" indent="0" algn="ctr">
              <a:spcBef>
                <a:spcPts val="0"/>
              </a:spcBef>
              <a:buNone/>
            </a:pPr>
            <a:endParaRPr lang="en-US" sz="4400" b="1" dirty="0" smtClean="0">
              <a:solidFill>
                <a:srgbClr val="FF0000"/>
              </a:solidFill>
            </a:endParaRPr>
          </a:p>
          <a:p>
            <a:pPr marL="0" indent="0">
              <a:spcBef>
                <a:spcPts val="0"/>
              </a:spcBef>
              <a:buNone/>
            </a:pPr>
            <a:endParaRPr lang="en-US" sz="4400" b="1" dirty="0">
              <a:solidFill>
                <a:srgbClr val="FF0000"/>
              </a:solidFill>
            </a:endParaRPr>
          </a:p>
          <a:p>
            <a:pPr marL="0" indent="0" algn="ctr">
              <a:spcBef>
                <a:spcPts val="0"/>
              </a:spcBef>
              <a:buNone/>
            </a:pPr>
            <a:endParaRPr lang="en-US" sz="4400" b="1" dirty="0" smtClean="0">
              <a:solidFill>
                <a:srgbClr val="FF0000"/>
              </a:solidFill>
            </a:endParaRPr>
          </a:p>
          <a:p>
            <a:pPr marL="0" indent="0">
              <a:spcBef>
                <a:spcPts val="0"/>
              </a:spcBef>
              <a:buNone/>
            </a:pPr>
            <a:endParaRPr lang="en-US" sz="4400" dirty="0">
              <a:solidFill>
                <a:srgbClr val="FF0000"/>
              </a:solidFill>
            </a:endParaRPr>
          </a:p>
          <a:p>
            <a:pPr marL="0" indent="0" algn="ctr">
              <a:spcBef>
                <a:spcPts val="0"/>
              </a:spcBef>
              <a:buNone/>
            </a:pPr>
            <a:endParaRPr lang="en-US" sz="4400" dirty="0">
              <a:solidFill>
                <a:srgbClr val="FF0000"/>
              </a:solidFill>
            </a:endParaRPr>
          </a:p>
        </p:txBody>
      </p:sp>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8" name="Slide Number Placeholder 7"/>
          <p:cNvSpPr>
            <a:spLocks noGrp="1"/>
          </p:cNvSpPr>
          <p:nvPr>
            <p:ph type="sldNum" sz="quarter" idx="12"/>
          </p:nvPr>
        </p:nvSpPr>
        <p:spPr/>
        <p:txBody>
          <a:bodyPr/>
          <a:lstStyle/>
          <a:p>
            <a:fld id="{EF68CE09-CC20-3D4A-9530-2AC84BC15523}" type="slidenum">
              <a:rPr lang="en-US" smtClean="0"/>
              <a:t>10</a:t>
            </a:fld>
            <a:endParaRPr lang="en-US" dirty="0"/>
          </a:p>
        </p:txBody>
      </p:sp>
    </p:spTree>
    <p:extLst>
      <p:ext uri="{BB962C8B-B14F-4D97-AF65-F5344CB8AC3E}">
        <p14:creationId xmlns:p14="http://schemas.microsoft.com/office/powerpoint/2010/main" val="13193849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65000"/>
          </a:schemeClr>
        </a:solidFill>
        <a:effectLst/>
      </p:bgPr>
    </p:bg>
    <p:spTree>
      <p:nvGrpSpPr>
        <p:cNvPr id="1" name=""/>
        <p:cNvGrpSpPr/>
        <p:nvPr/>
      </p:nvGrpSpPr>
      <p:grpSpPr>
        <a:xfrm>
          <a:off x="0" y="0"/>
          <a:ext cx="0" cy="0"/>
          <a:chOff x="0" y="0"/>
          <a:chExt cx="0" cy="0"/>
        </a:xfrm>
      </p:grpSpPr>
      <p:pic>
        <p:nvPicPr>
          <p:cNvPr id="4" name="Content Placeholder 3" descr="Jay-Dee-Burns-Odessa.jpg"/>
          <p:cNvPicPr>
            <a:picLocks noGrp="1" noChangeAspect="1"/>
          </p:cNvPicPr>
          <p:nvPr>
            <p:ph idx="1"/>
          </p:nvPr>
        </p:nvPicPr>
        <p:blipFill rotWithShape="1">
          <a:blip r:embed="rId3">
            <a:extLst>
              <a:ext uri="{28A0092B-C50C-407E-A947-70E740481C1C}">
                <a14:useLocalDpi xmlns:a14="http://schemas.microsoft.com/office/drawing/2010/main" val="0"/>
              </a:ext>
            </a:extLst>
          </a:blip>
          <a:srcRect t="239" b="1479"/>
          <a:stretch/>
        </p:blipFill>
        <p:spPr>
          <a:xfrm>
            <a:off x="-1" y="0"/>
            <a:ext cx="9142413" cy="6858000"/>
          </a:xfrm>
        </p:spPr>
      </p:pic>
      <p:sp>
        <p:nvSpPr>
          <p:cNvPr id="5" name="Rectangle 4"/>
          <p:cNvSpPr/>
          <p:nvPr/>
        </p:nvSpPr>
        <p:spPr>
          <a:xfrm>
            <a:off x="0" y="6354246"/>
            <a:ext cx="7639258" cy="707886"/>
          </a:xfrm>
          <a:prstGeom prst="rect">
            <a:avLst/>
          </a:prstGeom>
        </p:spPr>
        <p:txBody>
          <a:bodyPr wrap="square">
            <a:spAutoFit/>
          </a:bodyPr>
          <a:lstStyle/>
          <a:p>
            <a:r>
              <a:rPr lang="en-US" sz="1200" b="1" dirty="0" smtClean="0"/>
              <a:t>Photo Source: </a:t>
            </a:r>
            <a:r>
              <a:rPr lang="en-US" sz="1200" dirty="0" err="1" smtClean="0"/>
              <a:t>Sterkel</a:t>
            </a:r>
            <a:r>
              <a:rPr lang="en-US" sz="1200" dirty="0" smtClean="0"/>
              <a:t>, M. (2016, February). Burns rejects </a:t>
            </a:r>
            <a:r>
              <a:rPr lang="en-US" sz="1200" dirty="0"/>
              <a:t>p</a:t>
            </a:r>
            <a:r>
              <a:rPr lang="en-US" sz="1200" dirty="0" smtClean="0"/>
              <a:t>lea deal </a:t>
            </a:r>
            <a:r>
              <a:rPr lang="en-US" sz="1200" dirty="0"/>
              <a:t>[digital image]</a:t>
            </a:r>
            <a:r>
              <a:rPr lang="en-US" sz="1200" dirty="0" smtClean="0"/>
              <a:t>.</a:t>
            </a:r>
            <a:r>
              <a:rPr lang="en-US" sz="1200" i="1" dirty="0" smtClean="0"/>
              <a:t> Odessa American Online.</a:t>
            </a:r>
            <a:r>
              <a:rPr lang="en-US" sz="1200" b="1" dirty="0" smtClean="0"/>
              <a:t> </a:t>
            </a:r>
            <a:r>
              <a:rPr lang="en-US" sz="1200" dirty="0" smtClean="0"/>
              <a:t>Retrieved from http</a:t>
            </a:r>
            <a:r>
              <a:rPr lang="en-US" sz="1200" dirty="0"/>
              <a:t>://www.oaoa.com/news/crime_justice/courts/article_f56a1608-d7db-11e5-b352-43f5acd290c0.html</a:t>
            </a:r>
          </a:p>
          <a:p>
            <a:r>
              <a:rPr lang="en-US" sz="1600" b="1" dirty="0" smtClean="0"/>
              <a:t> </a:t>
            </a:r>
            <a:endParaRPr lang="en-US" sz="1600" b="1" dirty="0"/>
          </a:p>
        </p:txBody>
      </p:sp>
      <p:sp>
        <p:nvSpPr>
          <p:cNvPr id="3" name="TextBox 2"/>
          <p:cNvSpPr txBox="1"/>
          <p:nvPr/>
        </p:nvSpPr>
        <p:spPr>
          <a:xfrm>
            <a:off x="247763" y="2116666"/>
            <a:ext cx="8671701" cy="830997"/>
          </a:xfrm>
          <a:prstGeom prst="rect">
            <a:avLst/>
          </a:prstGeom>
          <a:noFill/>
        </p:spPr>
        <p:txBody>
          <a:bodyPr wrap="square" rtlCol="0">
            <a:spAutoFit/>
          </a:bodyPr>
          <a:lstStyle/>
          <a:p>
            <a:pPr algn="ctr"/>
            <a:r>
              <a:rPr lang="en-US" sz="4800" b="1" dirty="0" smtClean="0">
                <a:solidFill>
                  <a:srgbClr val="FF0000"/>
                </a:solidFill>
                <a:effectLst>
                  <a:outerShdw blurRad="50800" dist="38100" dir="5400000" algn="t" rotWithShape="0">
                    <a:prstClr val="black">
                      <a:alpha val="40000"/>
                    </a:prstClr>
                  </a:outerShdw>
                </a:effectLst>
              </a:rPr>
              <a:t>Sentenced to 60 Years in Prison</a:t>
            </a:r>
            <a:endParaRPr lang="en-US" sz="4800" b="1" dirty="0">
              <a:solidFill>
                <a:srgbClr val="FF0000"/>
              </a:solidFill>
              <a:effectLst>
                <a:outerShdw blurRad="50800" dist="38100" dir="5400000" algn="t" rotWithShape="0">
                  <a:prstClr val="black">
                    <a:alpha val="40000"/>
                  </a:prstClr>
                </a:outerShdw>
              </a:effectLst>
            </a:endParaRPr>
          </a:p>
        </p:txBody>
      </p:sp>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8" name="Slide Number Placeholder 7"/>
          <p:cNvSpPr>
            <a:spLocks noGrp="1"/>
          </p:cNvSpPr>
          <p:nvPr>
            <p:ph type="sldNum" sz="quarter" idx="12"/>
          </p:nvPr>
        </p:nvSpPr>
        <p:spPr/>
        <p:txBody>
          <a:bodyPr/>
          <a:lstStyle/>
          <a:p>
            <a:fld id="{EF68CE09-CC20-3D4A-9530-2AC84BC15523}" type="slidenum">
              <a:rPr lang="en-US" smtClean="0"/>
              <a:t>11</a:t>
            </a:fld>
            <a:endParaRPr lang="en-US" dirty="0"/>
          </a:p>
        </p:txBody>
      </p:sp>
    </p:spTree>
    <p:extLst>
      <p:ext uri="{BB962C8B-B14F-4D97-AF65-F5344CB8AC3E}">
        <p14:creationId xmlns:p14="http://schemas.microsoft.com/office/powerpoint/2010/main" val="15618862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527538"/>
            <a:ext cx="9144000" cy="798311"/>
          </a:xfrm>
        </p:spPr>
        <p:txBody>
          <a:bodyPr>
            <a:normAutofit fontScale="25000" lnSpcReduction="20000"/>
          </a:bodyPr>
          <a:lstStyle/>
          <a:p>
            <a:pPr marL="0" indent="0" algn="ctr">
              <a:buNone/>
            </a:pPr>
            <a:r>
              <a:rPr lang="en-US" sz="16000" b="1" dirty="0" smtClean="0"/>
              <a:t>15 </a:t>
            </a:r>
            <a:r>
              <a:rPr lang="en-US" sz="16000" b="1" dirty="0"/>
              <a:t>t</a:t>
            </a:r>
            <a:r>
              <a:rPr lang="en-US" sz="16000" b="1" dirty="0" smtClean="0"/>
              <a:t>imes EVERY week in this country</a:t>
            </a:r>
          </a:p>
          <a:p>
            <a:pPr marL="0" indent="0" algn="ctr">
              <a:buNone/>
            </a:pPr>
            <a:r>
              <a:rPr lang="en-US" sz="16000" b="1" dirty="0" smtClean="0"/>
              <a:t> </a:t>
            </a:r>
            <a:endParaRPr lang="en-US" sz="16000" b="1" dirty="0"/>
          </a:p>
          <a:p>
            <a:pPr marL="0" indent="0" algn="ctr">
              <a:buNone/>
            </a:pPr>
            <a:r>
              <a:rPr lang="en-US" sz="1600" dirty="0" smtClean="0"/>
              <a:t>                                                                                  </a:t>
            </a:r>
          </a:p>
          <a:p>
            <a:pPr marL="0" indent="0" algn="ctr">
              <a:buNone/>
            </a:pPr>
            <a:endParaRPr lang="en-US" sz="1600" dirty="0"/>
          </a:p>
          <a:p>
            <a:pPr marL="0" indent="0" algn="ctr">
              <a:buNone/>
            </a:pPr>
            <a:endParaRPr lang="en-US" sz="1600" dirty="0" smtClean="0"/>
          </a:p>
          <a:p>
            <a:pPr marL="0" indent="0" algn="ctr">
              <a:buNone/>
            </a:pPr>
            <a:r>
              <a:rPr lang="en-US" sz="1900" dirty="0" smtClean="0"/>
              <a:t>                                             </a:t>
            </a:r>
          </a:p>
          <a:p>
            <a:pPr marL="0" indent="0" algn="ctr">
              <a:buNone/>
            </a:pPr>
            <a:endParaRPr lang="en-US" sz="1900" dirty="0"/>
          </a:p>
          <a:p>
            <a:pPr marL="0" indent="0" algn="ctr">
              <a:buNone/>
            </a:pPr>
            <a:r>
              <a:rPr lang="en-US" sz="1600" dirty="0" smtClean="0"/>
              <a:t>      </a:t>
            </a:r>
          </a:p>
          <a:p>
            <a:pPr marL="0" indent="0" algn="ctr">
              <a:buNone/>
            </a:pPr>
            <a:r>
              <a:rPr lang="en-US" sz="1600" dirty="0"/>
              <a:t> </a:t>
            </a:r>
            <a:r>
              <a:rPr lang="en-US" sz="1600" dirty="0" smtClean="0"/>
              <a:t>                                                </a:t>
            </a:r>
            <a:endParaRPr lang="en-US" sz="1600" dirty="0"/>
          </a:p>
        </p:txBody>
      </p:sp>
      <p:pic>
        <p:nvPicPr>
          <p:cNvPr id="2" name="Picture 1" descr="Sad-studen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25849"/>
            <a:ext cx="9144000" cy="5532151"/>
          </a:xfrm>
          <a:prstGeom prst="rect">
            <a:avLst/>
          </a:prstGeom>
        </p:spPr>
      </p:pic>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7" name="Slide Number Placeholder 6"/>
          <p:cNvSpPr>
            <a:spLocks noGrp="1"/>
          </p:cNvSpPr>
          <p:nvPr>
            <p:ph type="sldNum" sz="quarter" idx="12"/>
          </p:nvPr>
        </p:nvSpPr>
        <p:spPr/>
        <p:txBody>
          <a:bodyPr/>
          <a:lstStyle/>
          <a:p>
            <a:fld id="{EF68CE09-CC20-3D4A-9530-2AC84BC15523}" type="slidenum">
              <a:rPr lang="en-US" smtClean="0"/>
              <a:t>12</a:t>
            </a:fld>
            <a:endParaRPr lang="en-US" dirty="0"/>
          </a:p>
        </p:txBody>
      </p:sp>
    </p:spTree>
    <p:extLst>
      <p:ext uri="{BB962C8B-B14F-4D97-AF65-F5344CB8AC3E}">
        <p14:creationId xmlns:p14="http://schemas.microsoft.com/office/powerpoint/2010/main" val="39143257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6671" y="846744"/>
            <a:ext cx="8374375" cy="5478928"/>
          </a:xfrm>
        </p:spPr>
        <p:txBody>
          <a:bodyPr>
            <a:normAutofit/>
          </a:bodyPr>
          <a:lstStyle/>
          <a:p>
            <a:pPr marL="0" indent="0">
              <a:spcBef>
                <a:spcPts val="0"/>
              </a:spcBef>
              <a:buNone/>
            </a:pPr>
            <a:r>
              <a:rPr lang="en-US" b="1" dirty="0" smtClean="0"/>
              <a:t>Is Social Media to Blame for Inappropriate Student-Teacher Relationships?</a:t>
            </a:r>
          </a:p>
        </p:txBody>
      </p:sp>
      <p:pic>
        <p:nvPicPr>
          <p:cNvPr id="4" name="Picture 3" descr="headline-new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8727" y="2374799"/>
            <a:ext cx="5888182" cy="3692502"/>
          </a:xfrm>
          <a:prstGeom prst="rect">
            <a:avLst/>
          </a:prstGeom>
        </p:spPr>
      </p:pic>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7" name="Slide Number Placeholder 6"/>
          <p:cNvSpPr>
            <a:spLocks noGrp="1"/>
          </p:cNvSpPr>
          <p:nvPr>
            <p:ph type="sldNum" sz="quarter" idx="12"/>
          </p:nvPr>
        </p:nvSpPr>
        <p:spPr/>
        <p:txBody>
          <a:bodyPr/>
          <a:lstStyle/>
          <a:p>
            <a:fld id="{EF68CE09-CC20-3D4A-9530-2AC84BC15523}" type="slidenum">
              <a:rPr lang="en-US" smtClean="0"/>
              <a:t>13</a:t>
            </a:fld>
            <a:endParaRPr lang="en-US" dirty="0"/>
          </a:p>
        </p:txBody>
      </p:sp>
    </p:spTree>
    <p:extLst>
      <p:ext uri="{BB962C8B-B14F-4D97-AF65-F5344CB8AC3E}">
        <p14:creationId xmlns:p14="http://schemas.microsoft.com/office/powerpoint/2010/main" val="43703229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The Impact of Social Media</a:t>
            </a:r>
            <a:endParaRPr lang="en-US" dirty="0"/>
          </a:p>
        </p:txBody>
      </p:sp>
      <p:sp>
        <p:nvSpPr>
          <p:cNvPr id="3" name="Content Placeholder 2"/>
          <p:cNvSpPr>
            <a:spLocks noGrp="1"/>
          </p:cNvSpPr>
          <p:nvPr>
            <p:ph idx="1"/>
          </p:nvPr>
        </p:nvSpPr>
        <p:spPr>
          <a:xfrm>
            <a:off x="332153" y="1435223"/>
            <a:ext cx="8596922" cy="4525963"/>
          </a:xfrm>
        </p:spPr>
        <p:txBody>
          <a:bodyPr/>
          <a:lstStyle/>
          <a:p>
            <a:pPr marL="0" indent="0">
              <a:buNone/>
            </a:pPr>
            <a:r>
              <a:rPr lang="en-US" dirty="0" smtClean="0"/>
              <a:t>In Texas, social media and text messaging continue to be the driving factors in the number of sexual misconduct cases investigated. </a:t>
            </a:r>
          </a:p>
          <a:p>
            <a:endParaRPr lang="en-US" dirty="0"/>
          </a:p>
          <a:p>
            <a:endParaRPr lang="en-US" dirty="0" smtClean="0"/>
          </a:p>
          <a:p>
            <a:endParaRPr lang="en-US" dirty="0"/>
          </a:p>
          <a:p>
            <a:pPr marL="0" indent="0">
              <a:buNone/>
            </a:pPr>
            <a:endParaRPr lang="en-US" dirty="0" smtClean="0"/>
          </a:p>
          <a:p>
            <a:pPr marL="0" indent="0">
              <a:spcBef>
                <a:spcPts val="0"/>
              </a:spcBef>
              <a:buNone/>
            </a:pPr>
            <a:r>
              <a:rPr lang="en-US" sz="1600" dirty="0"/>
              <a:t>	</a:t>
            </a:r>
            <a:r>
              <a:rPr lang="en-US" sz="1600" dirty="0" smtClean="0"/>
              <a:t>										</a:t>
            </a:r>
            <a:endParaRPr lang="en-US" sz="1600" dirty="0"/>
          </a:p>
        </p:txBody>
      </p:sp>
      <p:pic>
        <p:nvPicPr>
          <p:cNvPr id="4" name="Picture 3" descr="TeenCaughtTexting.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5230" y="3185745"/>
            <a:ext cx="5398924" cy="3007947"/>
          </a:xfrm>
          <a:prstGeom prst="rect">
            <a:avLst/>
          </a:prstGeom>
        </p:spPr>
      </p:pic>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8" name="Slide Number Placeholder 7"/>
          <p:cNvSpPr>
            <a:spLocks noGrp="1"/>
          </p:cNvSpPr>
          <p:nvPr>
            <p:ph type="sldNum" sz="quarter" idx="12"/>
          </p:nvPr>
        </p:nvSpPr>
        <p:spPr/>
        <p:txBody>
          <a:bodyPr/>
          <a:lstStyle/>
          <a:p>
            <a:fld id="{EF68CE09-CC20-3D4A-9530-2AC84BC15523}" type="slidenum">
              <a:rPr lang="en-US" smtClean="0"/>
              <a:t>14</a:t>
            </a:fld>
            <a:endParaRPr lang="en-US" dirty="0"/>
          </a:p>
        </p:txBody>
      </p:sp>
    </p:spTree>
    <p:extLst>
      <p:ext uri="{BB962C8B-B14F-4D97-AF65-F5344CB8AC3E}">
        <p14:creationId xmlns:p14="http://schemas.microsoft.com/office/powerpoint/2010/main" val="352341375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0769" y="351696"/>
            <a:ext cx="8557846" cy="5568461"/>
          </a:xfrm>
        </p:spPr>
        <p:txBody>
          <a:bodyPr>
            <a:normAutofit/>
          </a:bodyPr>
          <a:lstStyle/>
          <a:p>
            <a:pPr marL="0" indent="0">
              <a:lnSpc>
                <a:spcPct val="120000"/>
              </a:lnSpc>
              <a:spcBef>
                <a:spcPts val="0"/>
              </a:spcBef>
              <a:buNone/>
            </a:pPr>
            <a:endParaRPr lang="en-US" sz="800" dirty="0" smtClean="0"/>
          </a:p>
          <a:p>
            <a:pPr marL="0" indent="0" algn="ctr">
              <a:lnSpc>
                <a:spcPct val="120000"/>
              </a:lnSpc>
              <a:spcBef>
                <a:spcPts val="0"/>
              </a:spcBef>
              <a:buNone/>
            </a:pPr>
            <a:r>
              <a:rPr lang="en-US" sz="3500" b="1" dirty="0" smtClean="0"/>
              <a:t>Technology Tools </a:t>
            </a:r>
            <a:r>
              <a:rPr lang="en-US" sz="3500" b="1" dirty="0"/>
              <a:t>and P</a:t>
            </a:r>
            <a:r>
              <a:rPr lang="en-US" sz="3500" b="1" dirty="0" smtClean="0"/>
              <a:t>latforms</a:t>
            </a:r>
            <a:endParaRPr lang="en-US" sz="5100" dirty="0"/>
          </a:p>
          <a:p>
            <a:pPr marL="0" indent="0" algn="ctr">
              <a:buNone/>
            </a:pPr>
            <a:endParaRPr lang="en-US" dirty="0"/>
          </a:p>
          <a:p>
            <a:endParaRPr lang="en-US" dirty="0" smtClean="0"/>
          </a:p>
          <a:p>
            <a:endParaRPr lang="en-US" dirty="0"/>
          </a:p>
          <a:p>
            <a:pPr marL="0" indent="0" algn="ctr">
              <a:buNone/>
            </a:pPr>
            <a:r>
              <a:rPr lang="en-US" dirty="0" smtClean="0"/>
              <a:t>.</a:t>
            </a:r>
          </a:p>
          <a:p>
            <a:pPr marL="0" indent="0">
              <a:buNone/>
            </a:pPr>
            <a:endParaRPr lang="en-US" sz="2200" dirty="0"/>
          </a:p>
          <a:p>
            <a:pPr marL="0" indent="0" algn="ctr">
              <a:buNone/>
            </a:pPr>
            <a:endParaRPr lang="en-US" dirty="0"/>
          </a:p>
          <a:p>
            <a:pPr marL="0" indent="0" algn="ctr">
              <a:buNone/>
            </a:pPr>
            <a:r>
              <a:rPr lang="en-US" dirty="0" smtClean="0"/>
              <a:t> </a:t>
            </a:r>
            <a:endParaRPr lang="en-US" dirty="0"/>
          </a:p>
        </p:txBody>
      </p:sp>
      <p:pic>
        <p:nvPicPr>
          <p:cNvPr id="6" name="Picture 5" descr="digital-tool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2942" y="1224260"/>
            <a:ext cx="8102600" cy="4559300"/>
          </a:xfrm>
          <a:prstGeom prst="rect">
            <a:avLst/>
          </a:prstGeom>
        </p:spPr>
      </p:pic>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7" name="Slide Number Placeholder 6"/>
          <p:cNvSpPr>
            <a:spLocks noGrp="1"/>
          </p:cNvSpPr>
          <p:nvPr>
            <p:ph type="sldNum" sz="quarter" idx="12"/>
          </p:nvPr>
        </p:nvSpPr>
        <p:spPr/>
        <p:txBody>
          <a:bodyPr/>
          <a:lstStyle/>
          <a:p>
            <a:fld id="{EF68CE09-CC20-3D4A-9530-2AC84BC15523}" type="slidenum">
              <a:rPr lang="en-US" smtClean="0"/>
              <a:t>15</a:t>
            </a:fld>
            <a:endParaRPr lang="en-US" dirty="0"/>
          </a:p>
        </p:txBody>
      </p:sp>
    </p:spTree>
    <p:extLst>
      <p:ext uri="{BB962C8B-B14F-4D97-AF65-F5344CB8AC3E}">
        <p14:creationId xmlns:p14="http://schemas.microsoft.com/office/powerpoint/2010/main" val="36382482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11642"/>
            <a:ext cx="8413262" cy="5030358"/>
          </a:xfrm>
        </p:spPr>
        <p:txBody>
          <a:bodyPr>
            <a:normAutofit fontScale="62500" lnSpcReduction="20000"/>
          </a:bodyPr>
          <a:lstStyle/>
          <a:p>
            <a:pPr marL="0" indent="0">
              <a:buNone/>
            </a:pPr>
            <a:endParaRPr lang="en-US" sz="1900" dirty="0"/>
          </a:p>
          <a:p>
            <a:pPr marL="0" indent="0">
              <a:buNone/>
            </a:pPr>
            <a:endParaRPr lang="en-US" sz="1700" dirty="0"/>
          </a:p>
          <a:p>
            <a:pPr marL="0" indent="0" algn="ctr">
              <a:buNone/>
            </a:pPr>
            <a:r>
              <a:rPr lang="en-US" sz="6400" b="1" dirty="0" smtClean="0"/>
              <a:t>Social </a:t>
            </a:r>
            <a:r>
              <a:rPr lang="en-US" sz="6400" b="1" dirty="0"/>
              <a:t>media leaves a digital footprint.</a:t>
            </a:r>
          </a:p>
          <a:p>
            <a:pPr marL="0" indent="0">
              <a:spcBef>
                <a:spcPts val="0"/>
              </a:spcBef>
              <a:buNone/>
            </a:pPr>
            <a:r>
              <a:rPr lang="en-US" sz="1600" dirty="0" smtClean="0"/>
              <a:t>		</a:t>
            </a:r>
            <a:endParaRPr lang="en-US" sz="7400" dirty="0" smtClean="0"/>
          </a:p>
          <a:p>
            <a:pPr marL="0" indent="0">
              <a:buNone/>
            </a:pPr>
            <a:r>
              <a:rPr lang="en-US" sz="1600" dirty="0" smtClean="0"/>
              <a:t>																	</a:t>
            </a:r>
            <a:r>
              <a:rPr lang="en-US" sz="7400" dirty="0" smtClean="0"/>
              <a:t>	</a:t>
            </a:r>
            <a:r>
              <a:rPr lang="en-US" sz="1600" dirty="0" smtClean="0"/>
              <a:t> 								</a:t>
            </a:r>
            <a:r>
              <a:rPr lang="en-US" sz="7400" dirty="0" smtClean="0"/>
              <a:t>									</a:t>
            </a:r>
          </a:p>
          <a:p>
            <a:pPr marL="0" indent="0" algn="ctr">
              <a:buNone/>
            </a:pPr>
            <a:endParaRPr lang="en-US" sz="7400" dirty="0"/>
          </a:p>
          <a:p>
            <a:pPr marL="0" indent="0">
              <a:buNone/>
            </a:pPr>
            <a:endParaRPr lang="en-US" sz="6000" dirty="0" smtClean="0"/>
          </a:p>
          <a:p>
            <a:pPr marL="0" indent="0">
              <a:spcBef>
                <a:spcPts val="0"/>
              </a:spcBef>
              <a:buNone/>
            </a:pPr>
            <a:r>
              <a:rPr lang="en-US" sz="6000" dirty="0" smtClean="0"/>
              <a:t>											</a:t>
            </a:r>
          </a:p>
          <a:p>
            <a:pPr marL="0" indent="0">
              <a:spcBef>
                <a:spcPts val="0"/>
              </a:spcBef>
              <a:buNone/>
            </a:pPr>
            <a:endParaRPr lang="en-US" sz="6000" dirty="0"/>
          </a:p>
          <a:p>
            <a:pPr marL="0" indent="0">
              <a:spcBef>
                <a:spcPts val="0"/>
              </a:spcBef>
              <a:buNone/>
            </a:pPr>
            <a:endParaRPr lang="en-US" sz="6000" dirty="0" smtClean="0"/>
          </a:p>
          <a:p>
            <a:pPr marL="0" indent="0">
              <a:spcBef>
                <a:spcPts val="0"/>
              </a:spcBef>
              <a:buNone/>
            </a:pPr>
            <a:endParaRPr lang="en-US" sz="4400" dirty="0"/>
          </a:p>
          <a:p>
            <a:pPr marL="0" indent="0">
              <a:spcBef>
                <a:spcPts val="0"/>
              </a:spcBef>
              <a:buNone/>
            </a:pPr>
            <a:endParaRPr lang="en-US" sz="4400" dirty="0" smtClean="0"/>
          </a:p>
          <a:p>
            <a:pPr marL="0" indent="0">
              <a:spcBef>
                <a:spcPts val="0"/>
              </a:spcBef>
              <a:buNone/>
            </a:pPr>
            <a:endParaRPr lang="en-US" sz="4400" dirty="0"/>
          </a:p>
          <a:p>
            <a:pPr marL="0" indent="0">
              <a:spcBef>
                <a:spcPts val="0"/>
              </a:spcBef>
              <a:buNone/>
            </a:pPr>
            <a:endParaRPr lang="en-US" sz="1700" dirty="0" smtClean="0"/>
          </a:p>
        </p:txBody>
      </p:sp>
      <p:pic>
        <p:nvPicPr>
          <p:cNvPr id="4" name="Picture 3" descr="Digital-Footprin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306413">
            <a:off x="2582748" y="2508291"/>
            <a:ext cx="3083201" cy="3589038"/>
          </a:xfrm>
          <a:prstGeom prst="rect">
            <a:avLst/>
          </a:prstGeom>
        </p:spPr>
      </p:pic>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7" name="Slide Number Placeholder 6"/>
          <p:cNvSpPr>
            <a:spLocks noGrp="1"/>
          </p:cNvSpPr>
          <p:nvPr>
            <p:ph type="sldNum" sz="quarter" idx="12"/>
          </p:nvPr>
        </p:nvSpPr>
        <p:spPr/>
        <p:txBody>
          <a:bodyPr/>
          <a:lstStyle/>
          <a:p>
            <a:fld id="{EF68CE09-CC20-3D4A-9530-2AC84BC15523}" type="slidenum">
              <a:rPr lang="en-US" smtClean="0"/>
              <a:t>16</a:t>
            </a:fld>
            <a:endParaRPr lang="en-US" dirty="0"/>
          </a:p>
        </p:txBody>
      </p:sp>
    </p:spTree>
    <p:extLst>
      <p:ext uri="{BB962C8B-B14F-4D97-AF65-F5344CB8AC3E}">
        <p14:creationId xmlns:p14="http://schemas.microsoft.com/office/powerpoint/2010/main" val="78552941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57490" y="1614488"/>
            <a:ext cx="6429020" cy="3616324"/>
          </a:xfrm>
          <a:prstGeom prst="rect">
            <a:avLst/>
          </a:prstGeom>
        </p:spPr>
      </p:pic>
      <p:sp>
        <p:nvSpPr>
          <p:cNvPr id="4" name="Rectangle 3"/>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7" name="Slide Number Placeholder 6"/>
          <p:cNvSpPr>
            <a:spLocks noGrp="1"/>
          </p:cNvSpPr>
          <p:nvPr>
            <p:ph type="sldNum" sz="quarter" idx="12"/>
          </p:nvPr>
        </p:nvSpPr>
        <p:spPr/>
        <p:txBody>
          <a:bodyPr/>
          <a:lstStyle/>
          <a:p>
            <a:fld id="{EF68CE09-CC20-3D4A-9530-2AC84BC15523}" type="slidenum">
              <a:rPr lang="en-US" smtClean="0"/>
              <a:t>17</a:t>
            </a:fld>
            <a:endParaRPr lang="en-US" dirty="0"/>
          </a:p>
        </p:txBody>
      </p:sp>
      <p:sp>
        <p:nvSpPr>
          <p:cNvPr id="9" name="Title 1"/>
          <p:cNvSpPr>
            <a:spLocks noGrp="1"/>
          </p:cNvSpPr>
          <p:nvPr>
            <p:ph type="title"/>
          </p:nvPr>
        </p:nvSpPr>
        <p:spPr>
          <a:xfrm>
            <a:off x="457200" y="274638"/>
            <a:ext cx="8229600" cy="1143000"/>
          </a:xfrm>
        </p:spPr>
        <p:txBody>
          <a:bodyPr/>
          <a:lstStyle/>
          <a:p>
            <a:r>
              <a:rPr lang="en-US" b="1" dirty="0" smtClean="0"/>
              <a:t>Video Scenario</a:t>
            </a:r>
            <a:endParaRPr lang="en-US" b="1" dirty="0"/>
          </a:p>
        </p:txBody>
      </p:sp>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16700" y="4632040"/>
            <a:ext cx="464280" cy="436562"/>
          </a:xfrm>
          <a:prstGeom prst="rect">
            <a:avLst/>
          </a:prstGeom>
        </p:spPr>
      </p:pic>
    </p:spTree>
    <p:extLst>
      <p:ext uri="{BB962C8B-B14F-4D97-AF65-F5344CB8AC3E}">
        <p14:creationId xmlns:p14="http://schemas.microsoft.com/office/powerpoint/2010/main" val="398958789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Video Scenario Debrief</a:t>
            </a:r>
            <a:endParaRPr lang="en-US" b="1" dirty="0"/>
          </a:p>
        </p:txBody>
      </p:sp>
      <p:pic>
        <p:nvPicPr>
          <p:cNvPr id="4" name="Picture 3" descr="Video.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4073" y="1417638"/>
            <a:ext cx="7468745" cy="5440362"/>
          </a:xfrm>
          <a:prstGeom prst="rect">
            <a:avLst/>
          </a:prstGeom>
        </p:spPr>
      </p:pic>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7" name="Slide Number Placeholder 6"/>
          <p:cNvSpPr>
            <a:spLocks noGrp="1"/>
          </p:cNvSpPr>
          <p:nvPr>
            <p:ph type="sldNum" sz="quarter" idx="12"/>
          </p:nvPr>
        </p:nvSpPr>
        <p:spPr/>
        <p:txBody>
          <a:bodyPr/>
          <a:lstStyle/>
          <a:p>
            <a:fld id="{EF68CE09-CC20-3D4A-9530-2AC84BC15523}" type="slidenum">
              <a:rPr lang="en-US" smtClean="0"/>
              <a:t>18</a:t>
            </a:fld>
            <a:endParaRPr lang="en-US" dirty="0"/>
          </a:p>
        </p:txBody>
      </p:sp>
    </p:spTree>
    <p:extLst>
      <p:ext uri="{BB962C8B-B14F-4D97-AF65-F5344CB8AC3E}">
        <p14:creationId xmlns:p14="http://schemas.microsoft.com/office/powerpoint/2010/main" val="166709486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64218"/>
            <a:ext cx="8229600" cy="1143000"/>
          </a:xfrm>
        </p:spPr>
        <p:txBody>
          <a:bodyPr>
            <a:normAutofit fontScale="90000"/>
          </a:bodyPr>
          <a:lstStyle/>
          <a:p>
            <a:r>
              <a:rPr lang="en-US" b="1" dirty="0" smtClean="0"/>
              <a:t/>
            </a:r>
            <a:br>
              <a:rPr lang="en-US" b="1" dirty="0" smtClean="0"/>
            </a:br>
            <a:r>
              <a:rPr lang="en-US" sz="5300" b="1" dirty="0" smtClean="0"/>
              <a:t>Sobering </a:t>
            </a:r>
            <a:r>
              <a:rPr lang="en-US" sz="5300" b="1" dirty="0"/>
              <a:t>Statistics</a:t>
            </a:r>
            <a:br>
              <a:rPr lang="en-US" sz="5300" b="1" dirty="0"/>
            </a:br>
            <a:endParaRPr lang="en-US" sz="5300" dirty="0"/>
          </a:p>
        </p:txBody>
      </p:sp>
      <p:sp>
        <p:nvSpPr>
          <p:cNvPr id="3" name="Content Placeholder 2"/>
          <p:cNvSpPr>
            <a:spLocks noGrp="1"/>
          </p:cNvSpPr>
          <p:nvPr>
            <p:ph idx="1"/>
          </p:nvPr>
        </p:nvSpPr>
        <p:spPr/>
        <p:txBody>
          <a:bodyPr/>
          <a:lstStyle/>
          <a:p>
            <a:pPr marL="0" indent="0">
              <a:buNone/>
            </a:pPr>
            <a:endParaRPr lang="en-US" dirty="0"/>
          </a:p>
          <a:p>
            <a:pPr marL="0" indent="0" algn="ctr">
              <a:buNone/>
            </a:pPr>
            <a:endParaRPr lang="en-US" dirty="0" smtClean="0"/>
          </a:p>
        </p:txBody>
      </p:sp>
      <p:pic>
        <p:nvPicPr>
          <p:cNvPr id="4" name="Picture 3" descr="Magnifying-glass-rising-bar-graph.jpg"/>
          <p:cNvPicPr>
            <a:picLocks noChangeAspect="1"/>
          </p:cNvPicPr>
          <p:nvPr/>
        </p:nvPicPr>
        <p:blipFill rotWithShape="1">
          <a:blip r:embed="rId3">
            <a:extLst>
              <a:ext uri="{28A0092B-C50C-407E-A947-70E740481C1C}">
                <a14:useLocalDpi xmlns:a14="http://schemas.microsoft.com/office/drawing/2010/main" val="0"/>
              </a:ext>
            </a:extLst>
          </a:blip>
          <a:srcRect t="8340"/>
          <a:stretch/>
        </p:blipFill>
        <p:spPr>
          <a:xfrm>
            <a:off x="1497540" y="1782036"/>
            <a:ext cx="6065986" cy="3993549"/>
          </a:xfrm>
          <a:prstGeom prst="rect">
            <a:avLst/>
          </a:prstGeom>
        </p:spPr>
      </p:pic>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8" name="Slide Number Placeholder 7"/>
          <p:cNvSpPr>
            <a:spLocks noGrp="1"/>
          </p:cNvSpPr>
          <p:nvPr>
            <p:ph type="sldNum" sz="quarter" idx="12"/>
          </p:nvPr>
        </p:nvSpPr>
        <p:spPr/>
        <p:txBody>
          <a:bodyPr/>
          <a:lstStyle/>
          <a:p>
            <a:fld id="{EF68CE09-CC20-3D4A-9530-2AC84BC15523}" type="slidenum">
              <a:rPr lang="en-US" smtClean="0"/>
              <a:t>19</a:t>
            </a:fld>
            <a:endParaRPr lang="en-US" dirty="0"/>
          </a:p>
        </p:txBody>
      </p:sp>
    </p:spTree>
    <p:extLst>
      <p:ext uri="{BB962C8B-B14F-4D97-AF65-F5344CB8AC3E}">
        <p14:creationId xmlns:p14="http://schemas.microsoft.com/office/powerpoint/2010/main" val="384549866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algn="ctr"/>
            <a:r>
              <a:rPr lang="en-US" dirty="0"/>
              <a:t>Cases Opened on Inappropriate Relationships with a Student / Minor</a:t>
            </a:r>
          </a:p>
        </p:txBody>
      </p:sp>
      <p:graphicFrame>
        <p:nvGraphicFramePr>
          <p:cNvPr id="12" name="Content Placeholder 11"/>
          <p:cNvGraphicFramePr>
            <a:graphicFrameLocks noGrp="1"/>
          </p:cNvGraphicFramePr>
          <p:nvPr>
            <p:ph idx="1"/>
            <p:extLst/>
          </p:nvPr>
        </p:nvGraphicFramePr>
        <p:xfrm>
          <a:off x="628650" y="2226469"/>
          <a:ext cx="7886700" cy="326350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9685058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9578"/>
            <a:ext cx="8229600" cy="6312962"/>
          </a:xfrm>
        </p:spPr>
        <p:txBody>
          <a:bodyPr/>
          <a:lstStyle/>
          <a:p>
            <a:pPr marL="0" indent="0" algn="ctr">
              <a:buNone/>
            </a:pPr>
            <a:r>
              <a:rPr lang="en-US" sz="4400" b="1" dirty="0" smtClean="0"/>
              <a:t>Treading on Dangerous Ground</a:t>
            </a:r>
            <a:endParaRPr lang="en-US" sz="4400" b="1" dirty="0"/>
          </a:p>
          <a:p>
            <a:pPr marL="0" indent="0" algn="ctr">
              <a:buNone/>
            </a:pPr>
            <a:endParaRPr lang="en-US" dirty="0"/>
          </a:p>
        </p:txBody>
      </p:sp>
      <p:pic>
        <p:nvPicPr>
          <p:cNvPr id="5" name="Picture 4" descr="unevenpath.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2413" cy="6858000"/>
          </a:xfrm>
          <a:prstGeom prst="rect">
            <a:avLst/>
          </a:prstGeom>
        </p:spPr>
      </p:pic>
      <p:sp>
        <p:nvSpPr>
          <p:cNvPr id="6" name="TextBox 5"/>
          <p:cNvSpPr txBox="1"/>
          <p:nvPr/>
        </p:nvSpPr>
        <p:spPr>
          <a:xfrm>
            <a:off x="322257" y="549777"/>
            <a:ext cx="8549248" cy="830997"/>
          </a:xfrm>
          <a:prstGeom prst="rect">
            <a:avLst/>
          </a:prstGeom>
          <a:noFill/>
        </p:spPr>
        <p:txBody>
          <a:bodyPr wrap="square" rtlCol="0">
            <a:spAutoFit/>
          </a:bodyPr>
          <a:lstStyle/>
          <a:p>
            <a:pPr algn="ctr"/>
            <a:r>
              <a:rPr lang="en-US" sz="4800" b="1" dirty="0" smtClean="0">
                <a:solidFill>
                  <a:srgbClr val="FF0000"/>
                </a:solidFill>
              </a:rPr>
              <a:t>Treading on Dangerous Ground</a:t>
            </a:r>
            <a:endParaRPr lang="en-US" sz="4800" b="1" dirty="0">
              <a:solidFill>
                <a:srgbClr val="FF0000"/>
              </a:solidFill>
            </a:endParaRPr>
          </a:p>
        </p:txBody>
      </p:sp>
      <p:sp>
        <p:nvSpPr>
          <p:cNvPr id="7" name="Rectangle 6"/>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8" name="Slide Number Placeholder 7"/>
          <p:cNvSpPr>
            <a:spLocks noGrp="1"/>
          </p:cNvSpPr>
          <p:nvPr>
            <p:ph type="sldNum" sz="quarter" idx="12"/>
          </p:nvPr>
        </p:nvSpPr>
        <p:spPr/>
        <p:txBody>
          <a:bodyPr/>
          <a:lstStyle/>
          <a:p>
            <a:fld id="{EF68CE09-CC20-3D4A-9530-2AC84BC15523}" type="slidenum">
              <a:rPr lang="en-US" smtClean="0"/>
              <a:t>21</a:t>
            </a:fld>
            <a:endParaRPr lang="en-US" dirty="0"/>
          </a:p>
        </p:txBody>
      </p:sp>
    </p:spTree>
    <p:extLst>
      <p:ext uri="{BB962C8B-B14F-4D97-AF65-F5344CB8AC3E}">
        <p14:creationId xmlns:p14="http://schemas.microsoft.com/office/powerpoint/2010/main" val="3206455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checkerboard(across)">
                                      <p:cBhvr>
                                        <p:cTn id="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ocial-media-plan-network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2905703"/>
          </a:xfrm>
          <a:prstGeom prst="rect">
            <a:avLst/>
          </a:prstGeom>
        </p:spPr>
      </p:pic>
      <p:sp>
        <p:nvSpPr>
          <p:cNvPr id="5" name="TextBox 4"/>
          <p:cNvSpPr txBox="1"/>
          <p:nvPr/>
        </p:nvSpPr>
        <p:spPr>
          <a:xfrm>
            <a:off x="3164610" y="1469428"/>
            <a:ext cx="2820162" cy="1077218"/>
          </a:xfrm>
          <a:prstGeom prst="rect">
            <a:avLst/>
          </a:prstGeom>
          <a:noFill/>
        </p:spPr>
        <p:txBody>
          <a:bodyPr wrap="square" rtlCol="0">
            <a:spAutoFit/>
          </a:bodyPr>
          <a:lstStyle/>
          <a:p>
            <a:pPr algn="ctr"/>
            <a:r>
              <a:rPr lang="en-US" sz="3200" b="1" dirty="0" smtClean="0"/>
              <a:t>Educators and Social Media</a:t>
            </a:r>
            <a:endParaRPr lang="en-US" sz="3200" b="1" dirty="0"/>
          </a:p>
        </p:txBody>
      </p:sp>
      <p:sp>
        <p:nvSpPr>
          <p:cNvPr id="6" name="Rectangle 5"/>
          <p:cNvSpPr/>
          <p:nvPr/>
        </p:nvSpPr>
        <p:spPr>
          <a:xfrm>
            <a:off x="516671" y="3105831"/>
            <a:ext cx="8170129" cy="954107"/>
          </a:xfrm>
          <a:prstGeom prst="rect">
            <a:avLst/>
          </a:prstGeom>
        </p:spPr>
        <p:txBody>
          <a:bodyPr wrap="square">
            <a:spAutoFit/>
          </a:bodyPr>
          <a:lstStyle/>
          <a:p>
            <a:pPr marL="279400" indent="-279400">
              <a:buFont typeface="Arial"/>
              <a:buChar char="•"/>
            </a:pPr>
            <a:r>
              <a:rPr lang="en-US" sz="2800" dirty="0" smtClean="0"/>
              <a:t>Four </a:t>
            </a:r>
            <a:r>
              <a:rPr lang="en-US" sz="2800" dirty="0"/>
              <a:t>out of </a:t>
            </a:r>
            <a:r>
              <a:rPr lang="en-US" sz="2800" dirty="0" smtClean="0"/>
              <a:t>five </a:t>
            </a:r>
            <a:r>
              <a:rPr lang="en-US" sz="2800" dirty="0"/>
              <a:t>educators use social media for personal communication</a:t>
            </a:r>
            <a:r>
              <a:rPr lang="en-US" sz="2800" dirty="0" smtClean="0"/>
              <a:t>. However . . .</a:t>
            </a:r>
            <a:endParaRPr lang="en-US" sz="2800" dirty="0"/>
          </a:p>
        </p:txBody>
      </p:sp>
      <p:sp>
        <p:nvSpPr>
          <p:cNvPr id="7" name="Rectangle 6"/>
          <p:cNvSpPr/>
          <p:nvPr/>
        </p:nvSpPr>
        <p:spPr>
          <a:xfrm>
            <a:off x="516671" y="4249814"/>
            <a:ext cx="8352848" cy="1384995"/>
          </a:xfrm>
          <a:prstGeom prst="rect">
            <a:avLst/>
          </a:prstGeom>
        </p:spPr>
        <p:txBody>
          <a:bodyPr wrap="square">
            <a:spAutoFit/>
          </a:bodyPr>
          <a:lstStyle/>
          <a:p>
            <a:pPr marL="236538" indent="-236538">
              <a:buFont typeface="Arial"/>
              <a:buChar char="•"/>
            </a:pPr>
            <a:r>
              <a:rPr lang="en-US" sz="2800" dirty="0"/>
              <a:t>More than 62% of educators surveyed have had minimal or no training in the area of interacting with students and parents through social media. </a:t>
            </a:r>
          </a:p>
        </p:txBody>
      </p:sp>
      <p:sp>
        <p:nvSpPr>
          <p:cNvPr id="9" name="Rectangle 8"/>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Slide Number Placeholder 1"/>
          <p:cNvSpPr>
            <a:spLocks noGrp="1"/>
          </p:cNvSpPr>
          <p:nvPr>
            <p:ph type="sldNum" sz="quarter" idx="12"/>
          </p:nvPr>
        </p:nvSpPr>
        <p:spPr/>
        <p:txBody>
          <a:bodyPr/>
          <a:lstStyle/>
          <a:p>
            <a:fld id="{EF68CE09-CC20-3D4A-9530-2AC84BC15523}" type="slidenum">
              <a:rPr lang="en-US" smtClean="0"/>
              <a:t>22</a:t>
            </a:fld>
            <a:endParaRPr lang="en-US" dirty="0"/>
          </a:p>
        </p:txBody>
      </p:sp>
      <p:sp>
        <p:nvSpPr>
          <p:cNvPr id="8" name="TextBox 7"/>
          <p:cNvSpPr txBox="1"/>
          <p:nvPr/>
        </p:nvSpPr>
        <p:spPr>
          <a:xfrm>
            <a:off x="4197952" y="5574022"/>
            <a:ext cx="4946048" cy="369332"/>
          </a:xfrm>
          <a:prstGeom prst="rect">
            <a:avLst/>
          </a:prstGeom>
          <a:noFill/>
        </p:spPr>
        <p:txBody>
          <a:bodyPr wrap="square" rtlCol="0">
            <a:spAutoFit/>
          </a:bodyPr>
          <a:lstStyle/>
          <a:p>
            <a:r>
              <a:rPr lang="en-US" dirty="0" smtClean="0"/>
              <a:t>(University of Phoenix College of Education, 2015) </a:t>
            </a:r>
            <a:endParaRPr lang="en-US" dirty="0"/>
          </a:p>
        </p:txBody>
      </p:sp>
    </p:spTree>
    <p:extLst>
      <p:ext uri="{BB962C8B-B14F-4D97-AF65-F5344CB8AC3E}">
        <p14:creationId xmlns:p14="http://schemas.microsoft.com/office/powerpoint/2010/main" val="218726084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CCFF66"/>
        </a:solidFill>
        <a:effectLst/>
      </p:bgPr>
    </p:bg>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1857667135"/>
              </p:ext>
            </p:extLst>
          </p:nvPr>
        </p:nvGraphicFramePr>
        <p:xfrm>
          <a:off x="215280" y="186978"/>
          <a:ext cx="8740350" cy="57321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angle 3"/>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6" name="Slide Number Placeholder 5"/>
          <p:cNvSpPr>
            <a:spLocks noGrp="1"/>
          </p:cNvSpPr>
          <p:nvPr>
            <p:ph type="sldNum" sz="quarter" idx="12"/>
          </p:nvPr>
        </p:nvSpPr>
        <p:spPr/>
        <p:txBody>
          <a:bodyPr/>
          <a:lstStyle/>
          <a:p>
            <a:fld id="{EF68CE09-CC20-3D4A-9530-2AC84BC15523}" type="slidenum">
              <a:rPr lang="en-US" smtClean="0"/>
              <a:t>23</a:t>
            </a:fld>
            <a:endParaRPr lang="en-US" dirty="0"/>
          </a:p>
        </p:txBody>
      </p:sp>
    </p:spTree>
    <p:extLst>
      <p:ext uri="{BB962C8B-B14F-4D97-AF65-F5344CB8AC3E}">
        <p14:creationId xmlns:p14="http://schemas.microsoft.com/office/powerpoint/2010/main" val="181534794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7415" y="350943"/>
            <a:ext cx="8642986" cy="6096848"/>
          </a:xfrm>
        </p:spPr>
        <p:txBody>
          <a:bodyPr>
            <a:normAutofit/>
          </a:bodyPr>
          <a:lstStyle/>
          <a:p>
            <a:pPr marL="0" indent="0" algn="ctr">
              <a:spcBef>
                <a:spcPts val="0"/>
              </a:spcBef>
              <a:buNone/>
            </a:pPr>
            <a:endParaRPr lang="en-US" dirty="0" smtClean="0"/>
          </a:p>
          <a:p>
            <a:pPr marL="0" indent="0" algn="ctr">
              <a:spcBef>
                <a:spcPts val="0"/>
              </a:spcBef>
              <a:buNone/>
            </a:pPr>
            <a:endParaRPr lang="en-US" dirty="0"/>
          </a:p>
          <a:p>
            <a:pPr marL="0" indent="0" algn="ctr">
              <a:spcBef>
                <a:spcPts val="0"/>
              </a:spcBef>
              <a:buNone/>
            </a:pPr>
            <a:endParaRPr lang="en-US" dirty="0" smtClean="0"/>
          </a:p>
          <a:p>
            <a:pPr marL="0" indent="0" algn="ctr">
              <a:spcBef>
                <a:spcPts val="0"/>
              </a:spcBef>
              <a:buNone/>
            </a:pPr>
            <a:endParaRPr lang="en-US" dirty="0"/>
          </a:p>
          <a:p>
            <a:pPr marL="0" indent="0" algn="ctr">
              <a:spcBef>
                <a:spcPts val="0"/>
              </a:spcBef>
              <a:buNone/>
            </a:pPr>
            <a:endParaRPr lang="en-US" dirty="0" smtClean="0"/>
          </a:p>
          <a:p>
            <a:pPr marL="0" indent="0" algn="ctr">
              <a:spcBef>
                <a:spcPts val="0"/>
              </a:spcBef>
              <a:buNone/>
            </a:pPr>
            <a:endParaRPr lang="en-US" dirty="0"/>
          </a:p>
        </p:txBody>
      </p:sp>
      <p:pic>
        <p:nvPicPr>
          <p:cNvPr id="5" name="Picture 4" descr="gift-box.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820950"/>
            <a:ext cx="3745864" cy="5037050"/>
          </a:xfrm>
          <a:prstGeom prst="rect">
            <a:avLst/>
          </a:prstGeom>
        </p:spPr>
      </p:pic>
      <p:sp>
        <p:nvSpPr>
          <p:cNvPr id="6" name="Rectangle 5"/>
          <p:cNvSpPr/>
          <p:nvPr/>
        </p:nvSpPr>
        <p:spPr>
          <a:xfrm>
            <a:off x="1" y="289513"/>
            <a:ext cx="8890400" cy="1323439"/>
          </a:xfrm>
          <a:prstGeom prst="rect">
            <a:avLst/>
          </a:prstGeom>
        </p:spPr>
        <p:txBody>
          <a:bodyPr wrap="square">
            <a:spAutoFit/>
          </a:bodyPr>
          <a:lstStyle/>
          <a:p>
            <a:pPr algn="ctr"/>
            <a:r>
              <a:rPr lang="en-US" sz="4000" b="1" dirty="0"/>
              <a:t>A</a:t>
            </a:r>
            <a:r>
              <a:rPr lang="en-US" sz="4000" b="1" dirty="0" smtClean="0"/>
              <a:t>ctions That Can Appear </a:t>
            </a:r>
            <a:r>
              <a:rPr lang="en-US" sz="4000" b="1" dirty="0"/>
              <a:t>as </a:t>
            </a:r>
            <a:r>
              <a:rPr lang="en-US" sz="4000" b="1" dirty="0" smtClean="0"/>
              <a:t>Grooming Through the Use of Social Media</a:t>
            </a:r>
            <a:endParaRPr lang="en-US" sz="4000" b="1" dirty="0"/>
          </a:p>
        </p:txBody>
      </p:sp>
      <p:sp>
        <p:nvSpPr>
          <p:cNvPr id="8" name="Rectangle 7"/>
          <p:cNvSpPr/>
          <p:nvPr/>
        </p:nvSpPr>
        <p:spPr>
          <a:xfrm>
            <a:off x="3992834" y="2860722"/>
            <a:ext cx="4713976" cy="830997"/>
          </a:xfrm>
          <a:prstGeom prst="rect">
            <a:avLst/>
          </a:prstGeom>
        </p:spPr>
        <p:txBody>
          <a:bodyPr wrap="square">
            <a:spAutoFit/>
          </a:bodyPr>
          <a:lstStyle/>
          <a:p>
            <a:pPr marL="233363" indent="-233363">
              <a:spcBef>
                <a:spcPts val="0"/>
              </a:spcBef>
              <a:buFont typeface="Arial"/>
              <a:buChar char="•"/>
            </a:pPr>
            <a:r>
              <a:rPr lang="en-US" sz="2400" b="1" dirty="0" smtClean="0"/>
              <a:t>Sending pictures, jokes, or information that is inappropriate </a:t>
            </a:r>
            <a:endParaRPr lang="en-US" sz="2400" b="1" dirty="0"/>
          </a:p>
        </p:txBody>
      </p:sp>
      <p:sp>
        <p:nvSpPr>
          <p:cNvPr id="9" name="Rectangle 8"/>
          <p:cNvSpPr/>
          <p:nvPr/>
        </p:nvSpPr>
        <p:spPr>
          <a:xfrm>
            <a:off x="3992834" y="3870656"/>
            <a:ext cx="4897567" cy="1200328"/>
          </a:xfrm>
          <a:prstGeom prst="rect">
            <a:avLst/>
          </a:prstGeom>
        </p:spPr>
        <p:txBody>
          <a:bodyPr wrap="square">
            <a:spAutoFit/>
          </a:bodyPr>
          <a:lstStyle/>
          <a:p>
            <a:pPr marL="236538" indent="-236538">
              <a:spcBef>
                <a:spcPts val="0"/>
              </a:spcBef>
              <a:buFont typeface="Arial"/>
              <a:buChar char="•"/>
            </a:pPr>
            <a:r>
              <a:rPr lang="en-US" sz="2400" b="1" dirty="0" smtClean="0"/>
              <a:t>Sending messages that are becoming increasingly friendly or sexual in nature  </a:t>
            </a:r>
            <a:endParaRPr lang="en-US" sz="2400" b="1" dirty="0"/>
          </a:p>
        </p:txBody>
      </p:sp>
      <p:sp>
        <p:nvSpPr>
          <p:cNvPr id="2" name="TextBox 1"/>
          <p:cNvSpPr txBox="1"/>
          <p:nvPr/>
        </p:nvSpPr>
        <p:spPr>
          <a:xfrm flipH="1">
            <a:off x="3992834" y="1820949"/>
            <a:ext cx="4713976" cy="830997"/>
          </a:xfrm>
          <a:prstGeom prst="rect">
            <a:avLst/>
          </a:prstGeom>
          <a:noFill/>
        </p:spPr>
        <p:txBody>
          <a:bodyPr wrap="square" rtlCol="0">
            <a:spAutoFit/>
          </a:bodyPr>
          <a:lstStyle/>
          <a:p>
            <a:pPr marL="228600" indent="-228600">
              <a:buFont typeface="Arial"/>
              <a:buChar char="•"/>
            </a:pPr>
            <a:r>
              <a:rPr lang="en-US" sz="2400" b="1" dirty="0" smtClean="0"/>
              <a:t>Frequently </a:t>
            </a:r>
            <a:r>
              <a:rPr lang="en-US" sz="2400" b="1" dirty="0"/>
              <a:t>c</a:t>
            </a:r>
            <a:r>
              <a:rPr lang="en-US" sz="2400" b="1" dirty="0" smtClean="0"/>
              <a:t>alling or sending text messages just to check</a:t>
            </a:r>
            <a:r>
              <a:rPr lang="en-US" sz="2400" b="1" dirty="0"/>
              <a:t> </a:t>
            </a:r>
            <a:r>
              <a:rPr lang="en-US" sz="2400" b="1" dirty="0" smtClean="0"/>
              <a:t>in</a:t>
            </a:r>
            <a:endParaRPr lang="en-US" sz="2400" b="1" dirty="0"/>
          </a:p>
        </p:txBody>
      </p:sp>
      <p:sp>
        <p:nvSpPr>
          <p:cNvPr id="4" name="TextBox 3"/>
          <p:cNvSpPr txBox="1"/>
          <p:nvPr/>
        </p:nvSpPr>
        <p:spPr>
          <a:xfrm>
            <a:off x="3992834" y="5266766"/>
            <a:ext cx="4897567" cy="830997"/>
          </a:xfrm>
          <a:prstGeom prst="rect">
            <a:avLst/>
          </a:prstGeom>
          <a:noFill/>
        </p:spPr>
        <p:txBody>
          <a:bodyPr wrap="square" rtlCol="0">
            <a:spAutoFit/>
          </a:bodyPr>
          <a:lstStyle/>
          <a:p>
            <a:pPr marL="285750" indent="-285750">
              <a:buFont typeface="Arial"/>
              <a:buChar char="•"/>
            </a:pPr>
            <a:r>
              <a:rPr lang="en-US" sz="2400" b="1" dirty="0" smtClean="0"/>
              <a:t>Conducting </a:t>
            </a:r>
            <a:r>
              <a:rPr lang="en-US" sz="2400" b="1" dirty="0"/>
              <a:t>s</a:t>
            </a:r>
            <a:r>
              <a:rPr lang="en-US" sz="2400" b="1" dirty="0" smtClean="0"/>
              <a:t>ocial media interactions in secrecy</a:t>
            </a:r>
            <a:endParaRPr lang="en-US" sz="2400" b="1" dirty="0"/>
          </a:p>
        </p:txBody>
      </p:sp>
      <p:sp>
        <p:nvSpPr>
          <p:cNvPr id="10" name="Rectangle 9"/>
          <p:cNvSpPr/>
          <p:nvPr/>
        </p:nvSpPr>
        <p:spPr>
          <a:xfrm>
            <a:off x="1"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Tree>
    <p:extLst>
      <p:ext uri="{BB962C8B-B14F-4D97-AF65-F5344CB8AC3E}">
        <p14:creationId xmlns:p14="http://schemas.microsoft.com/office/powerpoint/2010/main" val="2945210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t>Appropriate vs. Inappropriate </a:t>
            </a:r>
            <a:endParaRPr lang="en-US" sz="4800" b="1" dirty="0"/>
          </a:p>
        </p:txBody>
      </p:sp>
      <p:sp>
        <p:nvSpPr>
          <p:cNvPr id="3" name="Content Placeholder 2"/>
          <p:cNvSpPr>
            <a:spLocks noGrp="1"/>
          </p:cNvSpPr>
          <p:nvPr>
            <p:ph idx="1"/>
          </p:nvPr>
        </p:nvSpPr>
        <p:spPr>
          <a:xfrm>
            <a:off x="307275" y="1429578"/>
            <a:ext cx="8603708" cy="4525963"/>
          </a:xfrm>
        </p:spPr>
        <p:txBody>
          <a:bodyPr/>
          <a:lstStyle/>
          <a:p>
            <a:pPr marL="0" indent="0">
              <a:spcBef>
                <a:spcPts val="0"/>
              </a:spcBef>
              <a:buNone/>
            </a:pPr>
            <a:endParaRPr lang="en-US" b="1" dirty="0"/>
          </a:p>
          <a:p>
            <a:pPr marL="0" indent="0" algn="ctr">
              <a:spcBef>
                <a:spcPts val="0"/>
              </a:spcBef>
              <a:buNone/>
            </a:pPr>
            <a:endParaRPr lang="en-US" b="1" dirty="0"/>
          </a:p>
        </p:txBody>
      </p:sp>
      <p:pic>
        <p:nvPicPr>
          <p:cNvPr id="4" name="Picture 3" descr="Consequences of Social Media.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9401" y="1679929"/>
            <a:ext cx="7507235" cy="4673730"/>
          </a:xfrm>
          <a:prstGeom prst="rect">
            <a:avLst/>
          </a:prstGeom>
        </p:spPr>
      </p:pic>
      <p:sp>
        <p:nvSpPr>
          <p:cNvPr id="5" name="TextBox 4"/>
          <p:cNvSpPr txBox="1"/>
          <p:nvPr/>
        </p:nvSpPr>
        <p:spPr>
          <a:xfrm>
            <a:off x="12852308" y="4947997"/>
            <a:ext cx="184666" cy="369332"/>
          </a:xfrm>
          <a:prstGeom prst="rect">
            <a:avLst/>
          </a:prstGeom>
          <a:noFill/>
        </p:spPr>
        <p:txBody>
          <a:bodyPr wrap="none" rtlCol="0">
            <a:spAutoFit/>
          </a:bodyPr>
          <a:lstStyle/>
          <a:p>
            <a:endParaRPr lang="en-US" dirty="0"/>
          </a:p>
        </p:txBody>
      </p:sp>
      <p:sp>
        <p:nvSpPr>
          <p:cNvPr id="7" name="Rectangle 6"/>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9" name="Slide Number Placeholder 8"/>
          <p:cNvSpPr>
            <a:spLocks noGrp="1"/>
          </p:cNvSpPr>
          <p:nvPr>
            <p:ph type="sldNum" sz="quarter" idx="12"/>
          </p:nvPr>
        </p:nvSpPr>
        <p:spPr/>
        <p:txBody>
          <a:bodyPr/>
          <a:lstStyle/>
          <a:p>
            <a:fld id="{EF68CE09-CC20-3D4A-9530-2AC84BC15523}" type="slidenum">
              <a:rPr lang="en-US" smtClean="0"/>
              <a:t>25</a:t>
            </a:fld>
            <a:endParaRPr lang="en-US" dirty="0"/>
          </a:p>
        </p:txBody>
      </p:sp>
    </p:spTree>
    <p:extLst>
      <p:ext uri="{BB962C8B-B14F-4D97-AF65-F5344CB8AC3E}">
        <p14:creationId xmlns:p14="http://schemas.microsoft.com/office/powerpoint/2010/main" val="379394492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nappropriate 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2000" y="-10286"/>
            <a:ext cx="4080932" cy="6112932"/>
          </a:xfrm>
          <a:prstGeom prst="rect">
            <a:avLst/>
          </a:prstGeom>
        </p:spPr>
      </p:pic>
      <p:sp>
        <p:nvSpPr>
          <p:cNvPr id="4" name="Rectangle 3"/>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Slide Number Placeholder 1"/>
          <p:cNvSpPr>
            <a:spLocks noGrp="1"/>
          </p:cNvSpPr>
          <p:nvPr>
            <p:ph type="sldNum" sz="quarter" idx="12"/>
          </p:nvPr>
        </p:nvSpPr>
        <p:spPr/>
        <p:txBody>
          <a:bodyPr/>
          <a:lstStyle/>
          <a:p>
            <a:fld id="{EF68CE09-CC20-3D4A-9530-2AC84BC15523}" type="slidenum">
              <a:rPr lang="en-US" smtClean="0"/>
              <a:t>26</a:t>
            </a:fld>
            <a:endParaRPr lang="en-US" dirty="0"/>
          </a:p>
        </p:txBody>
      </p:sp>
    </p:spTree>
    <p:extLst>
      <p:ext uri="{BB962C8B-B14F-4D97-AF65-F5344CB8AC3E}">
        <p14:creationId xmlns:p14="http://schemas.microsoft.com/office/powerpoint/2010/main" val="303836850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nappropriate 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1999" y="-10288"/>
            <a:ext cx="4080934" cy="6112934"/>
          </a:xfrm>
          <a:prstGeom prst="rect">
            <a:avLst/>
          </a:prstGeom>
        </p:spPr>
      </p:pic>
      <p:sp>
        <p:nvSpPr>
          <p:cNvPr id="4" name="Rectangle 3"/>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Slide Number Placeholder 1"/>
          <p:cNvSpPr>
            <a:spLocks noGrp="1"/>
          </p:cNvSpPr>
          <p:nvPr>
            <p:ph type="sldNum" sz="quarter" idx="12"/>
          </p:nvPr>
        </p:nvSpPr>
        <p:spPr/>
        <p:txBody>
          <a:bodyPr/>
          <a:lstStyle/>
          <a:p>
            <a:fld id="{EF68CE09-CC20-3D4A-9530-2AC84BC15523}" type="slidenum">
              <a:rPr lang="en-US" smtClean="0"/>
              <a:t>27</a:t>
            </a:fld>
            <a:endParaRPr lang="en-US" dirty="0"/>
          </a:p>
        </p:txBody>
      </p:sp>
    </p:spTree>
    <p:extLst>
      <p:ext uri="{BB962C8B-B14F-4D97-AF65-F5344CB8AC3E}">
        <p14:creationId xmlns:p14="http://schemas.microsoft.com/office/powerpoint/2010/main" val="303836850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nappropriate 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7056" y="0"/>
            <a:ext cx="4090820" cy="6127742"/>
          </a:xfrm>
          <a:prstGeom prst="rect">
            <a:avLst/>
          </a:prstGeom>
        </p:spPr>
      </p:pic>
      <p:sp>
        <p:nvSpPr>
          <p:cNvPr id="4" name="Rectangle 3"/>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Slide Number Placeholder 1"/>
          <p:cNvSpPr>
            <a:spLocks noGrp="1"/>
          </p:cNvSpPr>
          <p:nvPr>
            <p:ph type="sldNum" sz="quarter" idx="12"/>
          </p:nvPr>
        </p:nvSpPr>
        <p:spPr/>
        <p:txBody>
          <a:bodyPr/>
          <a:lstStyle/>
          <a:p>
            <a:fld id="{EF68CE09-CC20-3D4A-9530-2AC84BC15523}" type="slidenum">
              <a:rPr lang="en-US" smtClean="0"/>
              <a:t>28</a:t>
            </a:fld>
            <a:endParaRPr lang="en-US" dirty="0"/>
          </a:p>
        </p:txBody>
      </p:sp>
    </p:spTree>
    <p:extLst>
      <p:ext uri="{BB962C8B-B14F-4D97-AF65-F5344CB8AC3E}">
        <p14:creationId xmlns:p14="http://schemas.microsoft.com/office/powerpoint/2010/main" val="303836850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nappropriate 4.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6589" y="-25096"/>
            <a:ext cx="4090820" cy="6127742"/>
          </a:xfrm>
          <a:prstGeom prst="rect">
            <a:avLst/>
          </a:prstGeom>
        </p:spPr>
      </p:pic>
      <p:sp>
        <p:nvSpPr>
          <p:cNvPr id="4" name="Rectangle 3"/>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Slide Number Placeholder 1"/>
          <p:cNvSpPr>
            <a:spLocks noGrp="1"/>
          </p:cNvSpPr>
          <p:nvPr>
            <p:ph type="sldNum" sz="quarter" idx="12"/>
          </p:nvPr>
        </p:nvSpPr>
        <p:spPr/>
        <p:txBody>
          <a:bodyPr/>
          <a:lstStyle/>
          <a:p>
            <a:fld id="{EF68CE09-CC20-3D4A-9530-2AC84BC15523}" type="slidenum">
              <a:rPr lang="en-US" smtClean="0"/>
              <a:t>29</a:t>
            </a:fld>
            <a:endParaRPr lang="en-US" dirty="0"/>
          </a:p>
        </p:txBody>
      </p:sp>
    </p:spTree>
    <p:extLst>
      <p:ext uri="{BB962C8B-B14F-4D97-AF65-F5344CB8AC3E}">
        <p14:creationId xmlns:p14="http://schemas.microsoft.com/office/powerpoint/2010/main" val="303836850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4" name="Picture 3" descr="feedback block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641600"/>
            <a:ext cx="9144000" cy="1554480"/>
          </a:xfrm>
          <a:prstGeom prst="rect">
            <a:avLst/>
          </a:prstGeom>
        </p:spPr>
      </p:pic>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Slide Number Placeholder 1"/>
          <p:cNvSpPr>
            <a:spLocks noGrp="1"/>
          </p:cNvSpPr>
          <p:nvPr>
            <p:ph type="sldNum" sz="quarter" idx="12"/>
          </p:nvPr>
        </p:nvSpPr>
        <p:spPr/>
        <p:txBody>
          <a:bodyPr/>
          <a:lstStyle/>
          <a:p>
            <a:fld id="{EF68CE09-CC20-3D4A-9530-2AC84BC15523}" type="slidenum">
              <a:rPr lang="en-US" smtClean="0"/>
              <a:t>30</a:t>
            </a:fld>
            <a:endParaRPr lang="en-US" dirty="0"/>
          </a:p>
        </p:txBody>
      </p:sp>
    </p:spTree>
    <p:extLst>
      <p:ext uri="{BB962C8B-B14F-4D97-AF65-F5344CB8AC3E}">
        <p14:creationId xmlns:p14="http://schemas.microsoft.com/office/powerpoint/2010/main" val="69929470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ppropriate 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3300" y="0"/>
            <a:ext cx="4578332" cy="6858000"/>
          </a:xfrm>
          <a:prstGeom prst="rect">
            <a:avLst/>
          </a:prstGeom>
        </p:spPr>
      </p:pic>
      <p:sp>
        <p:nvSpPr>
          <p:cNvPr id="4" name="Rectangle 3"/>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Slide Number Placeholder 1"/>
          <p:cNvSpPr>
            <a:spLocks noGrp="1"/>
          </p:cNvSpPr>
          <p:nvPr>
            <p:ph type="sldNum" sz="quarter" idx="12"/>
          </p:nvPr>
        </p:nvSpPr>
        <p:spPr/>
        <p:txBody>
          <a:bodyPr/>
          <a:lstStyle/>
          <a:p>
            <a:fld id="{EF68CE09-CC20-3D4A-9530-2AC84BC15523}" type="slidenum">
              <a:rPr lang="en-US" smtClean="0"/>
              <a:t>31</a:t>
            </a:fld>
            <a:endParaRPr lang="en-US" dirty="0"/>
          </a:p>
        </p:txBody>
      </p:sp>
    </p:spTree>
    <p:extLst>
      <p:ext uri="{BB962C8B-B14F-4D97-AF65-F5344CB8AC3E}">
        <p14:creationId xmlns:p14="http://schemas.microsoft.com/office/powerpoint/2010/main" val="285504427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ppropriate 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3300" y="0"/>
            <a:ext cx="4578332" cy="6858000"/>
          </a:xfrm>
          <a:prstGeom prst="rect">
            <a:avLst/>
          </a:prstGeom>
        </p:spPr>
      </p:pic>
      <p:sp>
        <p:nvSpPr>
          <p:cNvPr id="4" name="Rectangle 3"/>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Slide Number Placeholder 1"/>
          <p:cNvSpPr>
            <a:spLocks noGrp="1"/>
          </p:cNvSpPr>
          <p:nvPr>
            <p:ph type="sldNum" sz="quarter" idx="12"/>
          </p:nvPr>
        </p:nvSpPr>
        <p:spPr/>
        <p:txBody>
          <a:bodyPr/>
          <a:lstStyle/>
          <a:p>
            <a:fld id="{EF68CE09-CC20-3D4A-9530-2AC84BC15523}" type="slidenum">
              <a:rPr lang="en-US" smtClean="0"/>
              <a:t>32</a:t>
            </a:fld>
            <a:endParaRPr lang="en-US" dirty="0"/>
          </a:p>
        </p:txBody>
      </p:sp>
    </p:spTree>
    <p:extLst>
      <p:ext uri="{BB962C8B-B14F-4D97-AF65-F5344CB8AC3E}">
        <p14:creationId xmlns:p14="http://schemas.microsoft.com/office/powerpoint/2010/main" val="303836850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ppropriate 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3300" y="0"/>
            <a:ext cx="4578332" cy="6858000"/>
          </a:xfrm>
          <a:prstGeom prst="rect">
            <a:avLst/>
          </a:prstGeom>
        </p:spPr>
      </p:pic>
      <p:sp>
        <p:nvSpPr>
          <p:cNvPr id="4" name="Rectangle 3"/>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Slide Number Placeholder 1"/>
          <p:cNvSpPr>
            <a:spLocks noGrp="1"/>
          </p:cNvSpPr>
          <p:nvPr>
            <p:ph type="sldNum" sz="quarter" idx="12"/>
          </p:nvPr>
        </p:nvSpPr>
        <p:spPr/>
        <p:txBody>
          <a:bodyPr/>
          <a:lstStyle/>
          <a:p>
            <a:fld id="{EF68CE09-CC20-3D4A-9530-2AC84BC15523}" type="slidenum">
              <a:rPr lang="en-US" smtClean="0"/>
              <a:t>33</a:t>
            </a:fld>
            <a:endParaRPr lang="en-US" dirty="0"/>
          </a:p>
        </p:txBody>
      </p:sp>
    </p:spTree>
    <p:extLst>
      <p:ext uri="{BB962C8B-B14F-4D97-AF65-F5344CB8AC3E}">
        <p14:creationId xmlns:p14="http://schemas.microsoft.com/office/powerpoint/2010/main" val="303836850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AD003C"/>
        </a:solidFill>
        <a:effectLst/>
      </p:bgPr>
    </p:bg>
    <p:spTree>
      <p:nvGrpSpPr>
        <p:cNvPr id="1" name=""/>
        <p:cNvGrpSpPr/>
        <p:nvPr/>
      </p:nvGrpSpPr>
      <p:grpSpPr>
        <a:xfrm>
          <a:off x="0" y="0"/>
          <a:ext cx="0" cy="0"/>
          <a:chOff x="0" y="0"/>
          <a:chExt cx="0" cy="0"/>
        </a:xfrm>
      </p:grpSpPr>
      <p:pic>
        <p:nvPicPr>
          <p:cNvPr id="4" name="Picture 3" descr="share-idea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41400"/>
            <a:ext cx="9144000" cy="4754880"/>
          </a:xfrm>
          <a:prstGeom prst="rect">
            <a:avLst/>
          </a:prstGeom>
        </p:spPr>
      </p:pic>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2" name="Slide Number Placeholder 1"/>
          <p:cNvSpPr>
            <a:spLocks noGrp="1"/>
          </p:cNvSpPr>
          <p:nvPr>
            <p:ph type="sldNum" sz="quarter" idx="12"/>
          </p:nvPr>
        </p:nvSpPr>
        <p:spPr/>
        <p:txBody>
          <a:bodyPr/>
          <a:lstStyle/>
          <a:p>
            <a:fld id="{EF68CE09-CC20-3D4A-9530-2AC84BC15523}" type="slidenum">
              <a:rPr lang="en-US" smtClean="0"/>
              <a:t>34</a:t>
            </a:fld>
            <a:endParaRPr lang="en-US" dirty="0"/>
          </a:p>
        </p:txBody>
      </p:sp>
    </p:spTree>
    <p:extLst>
      <p:ext uri="{BB962C8B-B14F-4D97-AF65-F5344CB8AC3E}">
        <p14:creationId xmlns:p14="http://schemas.microsoft.com/office/powerpoint/2010/main" val="249920201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essaging.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317505"/>
            <a:ext cx="6858000" cy="6286500"/>
          </a:xfrm>
          <a:prstGeom prst="rect">
            <a:avLst/>
          </a:prstGeom>
        </p:spPr>
      </p:pic>
      <p:sp>
        <p:nvSpPr>
          <p:cNvPr id="5" name="TextBox 4"/>
          <p:cNvSpPr txBox="1"/>
          <p:nvPr/>
        </p:nvSpPr>
        <p:spPr>
          <a:xfrm>
            <a:off x="3704165" y="1291170"/>
            <a:ext cx="2476501" cy="523220"/>
          </a:xfrm>
          <a:prstGeom prst="rect">
            <a:avLst/>
          </a:prstGeom>
          <a:noFill/>
        </p:spPr>
        <p:txBody>
          <a:bodyPr wrap="square" rtlCol="0">
            <a:spAutoFit/>
          </a:bodyPr>
          <a:lstStyle/>
          <a:p>
            <a:pPr algn="ctr"/>
            <a:r>
              <a:rPr lang="en-US" sz="2800" b="1" dirty="0" smtClean="0"/>
              <a:t>Inappropriate</a:t>
            </a:r>
            <a:endParaRPr lang="en-US" sz="2800" b="1" dirty="0"/>
          </a:p>
        </p:txBody>
      </p:sp>
      <p:sp>
        <p:nvSpPr>
          <p:cNvPr id="6" name="TextBox 5"/>
          <p:cNvSpPr txBox="1"/>
          <p:nvPr/>
        </p:nvSpPr>
        <p:spPr>
          <a:xfrm>
            <a:off x="1989664" y="3937000"/>
            <a:ext cx="2349500" cy="523220"/>
          </a:xfrm>
          <a:prstGeom prst="rect">
            <a:avLst/>
          </a:prstGeom>
          <a:noFill/>
        </p:spPr>
        <p:txBody>
          <a:bodyPr wrap="square" rtlCol="0">
            <a:spAutoFit/>
          </a:bodyPr>
          <a:lstStyle/>
          <a:p>
            <a:pPr algn="ctr"/>
            <a:r>
              <a:rPr lang="en-US" sz="2800" b="1" dirty="0" smtClean="0"/>
              <a:t>Social Media</a:t>
            </a:r>
            <a:endParaRPr lang="en-US" sz="2800" b="1" dirty="0"/>
          </a:p>
        </p:txBody>
      </p:sp>
      <p:sp>
        <p:nvSpPr>
          <p:cNvPr id="7" name="TextBox 6"/>
          <p:cNvSpPr txBox="1"/>
          <p:nvPr/>
        </p:nvSpPr>
        <p:spPr>
          <a:xfrm>
            <a:off x="4953000" y="4366166"/>
            <a:ext cx="2666999" cy="523220"/>
          </a:xfrm>
          <a:prstGeom prst="rect">
            <a:avLst/>
          </a:prstGeom>
          <a:noFill/>
        </p:spPr>
        <p:txBody>
          <a:bodyPr wrap="square" rtlCol="0">
            <a:spAutoFit/>
          </a:bodyPr>
          <a:lstStyle/>
          <a:p>
            <a:r>
              <a:rPr lang="en-US" sz="2800" b="1" dirty="0" smtClean="0"/>
              <a:t>Communications</a:t>
            </a:r>
            <a:endParaRPr lang="en-US" sz="2800" b="1" dirty="0"/>
          </a:p>
        </p:txBody>
      </p:sp>
      <p:sp>
        <p:nvSpPr>
          <p:cNvPr id="8" name="Rectangle 7"/>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9" name="Slide Number Placeholder 8"/>
          <p:cNvSpPr>
            <a:spLocks noGrp="1"/>
          </p:cNvSpPr>
          <p:nvPr>
            <p:ph type="sldNum" sz="quarter" idx="12"/>
          </p:nvPr>
        </p:nvSpPr>
        <p:spPr/>
        <p:txBody>
          <a:bodyPr/>
          <a:lstStyle/>
          <a:p>
            <a:fld id="{EF68CE09-CC20-3D4A-9530-2AC84BC15523}" type="slidenum">
              <a:rPr lang="en-US" smtClean="0"/>
              <a:t>35</a:t>
            </a:fld>
            <a:endParaRPr lang="en-US" dirty="0"/>
          </a:p>
        </p:txBody>
      </p:sp>
    </p:spTree>
    <p:extLst>
      <p:ext uri="{BB962C8B-B14F-4D97-AF65-F5344CB8AC3E}">
        <p14:creationId xmlns:p14="http://schemas.microsoft.com/office/powerpoint/2010/main" val="391922926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3909" y="1554541"/>
            <a:ext cx="8609998" cy="4712263"/>
          </a:xfrm>
        </p:spPr>
        <p:txBody>
          <a:bodyPr>
            <a:normAutofit/>
          </a:bodyPr>
          <a:lstStyle/>
          <a:p>
            <a:pPr marL="0" indent="0">
              <a:buNone/>
            </a:pPr>
            <a:endParaRPr lang="en-US" sz="1600" dirty="0"/>
          </a:p>
          <a:p>
            <a:pPr marL="0" indent="0">
              <a:buNone/>
            </a:pPr>
            <a:endParaRPr lang="en-US" dirty="0"/>
          </a:p>
          <a:p>
            <a:pPr marL="0" indent="0" algn="ctr">
              <a:lnSpc>
                <a:spcPct val="120000"/>
              </a:lnSpc>
              <a:spcBef>
                <a:spcPts val="0"/>
              </a:spcBef>
              <a:buNone/>
            </a:pPr>
            <a:endParaRPr lang="en-US" dirty="0"/>
          </a:p>
        </p:txBody>
      </p:sp>
      <p:pic>
        <p:nvPicPr>
          <p:cNvPr id="4" name="Picture 3" descr="teen-computer-school.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9142412" cy="6858000"/>
          </a:xfrm>
          <a:prstGeom prst="rect">
            <a:avLst/>
          </a:prstGeom>
        </p:spPr>
      </p:pic>
      <p:sp>
        <p:nvSpPr>
          <p:cNvPr id="5" name="Rectangle 4"/>
          <p:cNvSpPr/>
          <p:nvPr/>
        </p:nvSpPr>
        <p:spPr>
          <a:xfrm>
            <a:off x="37914" y="359103"/>
            <a:ext cx="8873906" cy="1200329"/>
          </a:xfrm>
          <a:prstGeom prst="rect">
            <a:avLst/>
          </a:prstGeom>
        </p:spPr>
        <p:txBody>
          <a:bodyPr wrap="square">
            <a:spAutoFit/>
          </a:bodyPr>
          <a:lstStyle/>
          <a:p>
            <a:pPr>
              <a:spcBef>
                <a:spcPts val="0"/>
              </a:spcBef>
            </a:pPr>
            <a:r>
              <a:rPr lang="en-US" sz="3600" b="1" dirty="0" smtClean="0">
                <a:solidFill>
                  <a:schemeClr val="bg1"/>
                </a:solidFill>
              </a:rPr>
              <a:t>What was the nature</a:t>
            </a:r>
            <a:r>
              <a:rPr lang="en-US" sz="3600" b="1" dirty="0">
                <a:solidFill>
                  <a:schemeClr val="bg1"/>
                </a:solidFill>
              </a:rPr>
              <a:t>, purpose, timing, and amount of the </a:t>
            </a:r>
            <a:r>
              <a:rPr lang="en-US" sz="3600" b="1" dirty="0" smtClean="0">
                <a:solidFill>
                  <a:schemeClr val="bg1"/>
                </a:solidFill>
              </a:rPr>
              <a:t>communication</a:t>
            </a:r>
            <a:r>
              <a:rPr lang="en-US" sz="3600" b="1" dirty="0">
                <a:solidFill>
                  <a:schemeClr val="bg1"/>
                </a:solidFill>
              </a:rPr>
              <a:t>?</a:t>
            </a:r>
          </a:p>
        </p:txBody>
      </p:sp>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9" name="Slide Number Placeholder 8"/>
          <p:cNvSpPr>
            <a:spLocks noGrp="1"/>
          </p:cNvSpPr>
          <p:nvPr>
            <p:ph type="sldNum" sz="quarter" idx="12"/>
          </p:nvPr>
        </p:nvSpPr>
        <p:spPr/>
        <p:txBody>
          <a:bodyPr/>
          <a:lstStyle/>
          <a:p>
            <a:fld id="{EF68CE09-CC20-3D4A-9530-2AC84BC15523}" type="slidenum">
              <a:rPr lang="en-US" smtClean="0"/>
              <a:t>36</a:t>
            </a:fld>
            <a:endParaRPr lang="en-US" dirty="0"/>
          </a:p>
        </p:txBody>
      </p:sp>
    </p:spTree>
    <p:extLst>
      <p:ext uri="{BB962C8B-B14F-4D97-AF65-F5344CB8AC3E}">
        <p14:creationId xmlns:p14="http://schemas.microsoft.com/office/powerpoint/2010/main" val="2576221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ecret.jpg"/>
          <p:cNvPicPr>
            <a:picLocks noGrp="1" noChangeAspect="1"/>
          </p:cNvPicPr>
          <p:nvPr>
            <p:ph idx="1"/>
          </p:nvPr>
        </p:nvPicPr>
        <p:blipFill>
          <a:blip r:embed="rId3">
            <a:extLst>
              <a:ext uri="{28A0092B-C50C-407E-A947-70E740481C1C}">
                <a14:useLocalDpi xmlns:a14="http://schemas.microsoft.com/office/drawing/2010/main" val="0"/>
              </a:ext>
            </a:extLst>
          </a:blip>
          <a:srcRect l="4392" r="4392"/>
          <a:stretch>
            <a:fillRect/>
          </a:stretch>
        </p:blipFill>
        <p:spPr>
          <a:xfrm>
            <a:off x="150813" y="133350"/>
            <a:ext cx="8877300" cy="6488113"/>
          </a:xfrm>
        </p:spPr>
      </p:pic>
      <p:sp>
        <p:nvSpPr>
          <p:cNvPr id="5" name="Rectangle 4"/>
          <p:cNvSpPr/>
          <p:nvPr/>
        </p:nvSpPr>
        <p:spPr>
          <a:xfrm>
            <a:off x="303299" y="768227"/>
            <a:ext cx="8705858" cy="1200329"/>
          </a:xfrm>
          <a:prstGeom prst="rect">
            <a:avLst/>
          </a:prstGeom>
        </p:spPr>
        <p:txBody>
          <a:bodyPr wrap="square">
            <a:spAutoFit/>
          </a:bodyPr>
          <a:lstStyle/>
          <a:p>
            <a:pPr>
              <a:spcBef>
                <a:spcPts val="0"/>
              </a:spcBef>
            </a:pPr>
            <a:r>
              <a:rPr lang="en-US" sz="3600" b="1" dirty="0" smtClean="0">
                <a:solidFill>
                  <a:srgbClr val="FF0000"/>
                </a:solidFill>
              </a:rPr>
              <a:t>Was </a:t>
            </a:r>
            <a:r>
              <a:rPr lang="en-US" sz="3600" b="1" dirty="0">
                <a:solidFill>
                  <a:srgbClr val="FF0000"/>
                </a:solidFill>
              </a:rPr>
              <a:t>the communication </a:t>
            </a:r>
            <a:r>
              <a:rPr lang="en-US" sz="3600" b="1" dirty="0" smtClean="0">
                <a:solidFill>
                  <a:srgbClr val="FF0000"/>
                </a:solidFill>
              </a:rPr>
              <a:t>made openly, </a:t>
            </a:r>
            <a:r>
              <a:rPr lang="en-US" sz="3600" b="1" dirty="0">
                <a:solidFill>
                  <a:srgbClr val="FF0000"/>
                </a:solidFill>
              </a:rPr>
              <a:t>or </a:t>
            </a:r>
            <a:r>
              <a:rPr lang="en-US" sz="3600" b="1" dirty="0" smtClean="0">
                <a:solidFill>
                  <a:srgbClr val="FF0000"/>
                </a:solidFill>
              </a:rPr>
              <a:t>did the </a:t>
            </a:r>
            <a:r>
              <a:rPr lang="en-US" sz="3600" b="1" dirty="0">
                <a:solidFill>
                  <a:srgbClr val="FF0000"/>
                </a:solidFill>
              </a:rPr>
              <a:t>educator </a:t>
            </a:r>
            <a:r>
              <a:rPr lang="en-US" sz="3600" b="1" dirty="0" smtClean="0">
                <a:solidFill>
                  <a:srgbClr val="FF0000"/>
                </a:solidFill>
              </a:rPr>
              <a:t>attempt </a:t>
            </a:r>
            <a:r>
              <a:rPr lang="en-US" sz="3600" b="1" dirty="0">
                <a:solidFill>
                  <a:srgbClr val="FF0000"/>
                </a:solidFill>
              </a:rPr>
              <a:t>to conceal </a:t>
            </a:r>
            <a:r>
              <a:rPr lang="en-US" sz="3600" b="1" dirty="0" smtClean="0">
                <a:solidFill>
                  <a:srgbClr val="FF0000"/>
                </a:solidFill>
              </a:rPr>
              <a:t>it? </a:t>
            </a:r>
            <a:endParaRPr lang="en-US" sz="3600" b="1" dirty="0">
              <a:solidFill>
                <a:srgbClr val="FF0000"/>
              </a:solidFill>
            </a:endParaRPr>
          </a:p>
        </p:txBody>
      </p:sp>
      <p:sp>
        <p:nvSpPr>
          <p:cNvPr id="6" name="Rectangle 5"/>
          <p:cNvSpPr/>
          <p:nvPr/>
        </p:nvSpPr>
        <p:spPr>
          <a:xfrm>
            <a:off x="284343" y="2966441"/>
            <a:ext cx="8724814" cy="584776"/>
          </a:xfrm>
          <a:prstGeom prst="rect">
            <a:avLst/>
          </a:prstGeom>
        </p:spPr>
        <p:txBody>
          <a:bodyPr wrap="square">
            <a:spAutoFit/>
          </a:bodyPr>
          <a:lstStyle/>
          <a:p>
            <a:pPr marL="457200" indent="-457200">
              <a:spcBef>
                <a:spcPts val="0"/>
              </a:spcBef>
              <a:buFont typeface="Arial"/>
              <a:buChar char="•"/>
            </a:pPr>
            <a:endParaRPr lang="en-US" sz="3200" b="1" dirty="0">
              <a:solidFill>
                <a:srgbClr val="FF0000"/>
              </a:solidFill>
            </a:endParaRPr>
          </a:p>
        </p:txBody>
      </p:sp>
      <p:sp>
        <p:nvSpPr>
          <p:cNvPr id="7" name="Rectangle 6"/>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8" name="Slide Number Placeholder 7"/>
          <p:cNvSpPr>
            <a:spLocks noGrp="1"/>
          </p:cNvSpPr>
          <p:nvPr>
            <p:ph type="sldNum" sz="quarter" idx="12"/>
          </p:nvPr>
        </p:nvSpPr>
        <p:spPr/>
        <p:txBody>
          <a:bodyPr/>
          <a:lstStyle/>
          <a:p>
            <a:fld id="{EF68CE09-CC20-3D4A-9530-2AC84BC15523}" type="slidenum">
              <a:rPr lang="en-US" smtClean="0"/>
              <a:t>37</a:t>
            </a:fld>
            <a:endParaRPr lang="en-US" dirty="0"/>
          </a:p>
        </p:txBody>
      </p:sp>
    </p:spTree>
    <p:extLst>
      <p:ext uri="{BB962C8B-B14F-4D97-AF65-F5344CB8AC3E}">
        <p14:creationId xmlns:p14="http://schemas.microsoft.com/office/powerpoint/2010/main" val="3758224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nodePh="1">
                                  <p:stCondLst>
                                    <p:cond delay="0"/>
                                  </p:stCondLst>
                                  <p:endCondLst>
                                    <p:cond evt="begin" delay="0">
                                      <p:tn val="9"/>
                                    </p:cond>
                                  </p:end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key board.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Rectangle 4"/>
          <p:cNvSpPr/>
          <p:nvPr/>
        </p:nvSpPr>
        <p:spPr>
          <a:xfrm rot="10800000" flipV="1">
            <a:off x="4571999" y="4042831"/>
            <a:ext cx="5092697" cy="1831271"/>
          </a:xfrm>
          <a:prstGeom prst="rect">
            <a:avLst/>
          </a:prstGeom>
        </p:spPr>
        <p:txBody>
          <a:bodyPr wrap="square">
            <a:spAutoFit/>
          </a:bodyPr>
          <a:lstStyle/>
          <a:p>
            <a:pPr>
              <a:spcBef>
                <a:spcPts val="0"/>
              </a:spcBef>
            </a:pPr>
            <a:r>
              <a:rPr lang="en-US" sz="3200" b="1" dirty="0" smtClean="0"/>
              <a:t>     </a:t>
            </a:r>
            <a:r>
              <a:rPr lang="en-US" sz="2700" b="1" dirty="0" smtClean="0"/>
              <a:t>Could the communication</a:t>
            </a:r>
          </a:p>
          <a:p>
            <a:pPr>
              <a:spcBef>
                <a:spcPts val="0"/>
              </a:spcBef>
            </a:pPr>
            <a:r>
              <a:rPr lang="en-US" sz="2700" b="1" dirty="0" smtClean="0"/>
              <a:t>     be interpreted </a:t>
            </a:r>
            <a:r>
              <a:rPr lang="en-US" sz="2700" b="1" dirty="0"/>
              <a:t>as </a:t>
            </a:r>
            <a:r>
              <a:rPr lang="en-US" sz="2700" b="1" dirty="0" smtClean="0"/>
              <a:t> </a:t>
            </a:r>
          </a:p>
          <a:p>
            <a:pPr>
              <a:spcBef>
                <a:spcPts val="0"/>
              </a:spcBef>
            </a:pPr>
            <a:r>
              <a:rPr lang="en-US" sz="2700" b="1" dirty="0" smtClean="0"/>
              <a:t>     soliciting contact </a:t>
            </a:r>
            <a:r>
              <a:rPr lang="en-US" sz="2700" b="1" dirty="0"/>
              <a:t>or a </a:t>
            </a:r>
            <a:endParaRPr lang="en-US" sz="2700" b="1" dirty="0" smtClean="0"/>
          </a:p>
          <a:p>
            <a:pPr>
              <a:spcBef>
                <a:spcPts val="0"/>
              </a:spcBef>
            </a:pPr>
            <a:r>
              <a:rPr lang="en-US" sz="2700" b="1" dirty="0" smtClean="0"/>
              <a:t>     romantic relationship? </a:t>
            </a:r>
            <a:endParaRPr lang="en-US" sz="2700" b="1" dirty="0"/>
          </a:p>
        </p:txBody>
      </p:sp>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7" name="Slide Number Placeholder 6"/>
          <p:cNvSpPr>
            <a:spLocks noGrp="1"/>
          </p:cNvSpPr>
          <p:nvPr>
            <p:ph type="sldNum" sz="quarter" idx="12"/>
          </p:nvPr>
        </p:nvSpPr>
        <p:spPr/>
        <p:txBody>
          <a:bodyPr/>
          <a:lstStyle/>
          <a:p>
            <a:fld id="{EF68CE09-CC20-3D4A-9530-2AC84BC15523}" type="slidenum">
              <a:rPr lang="en-US" smtClean="0"/>
              <a:t>38</a:t>
            </a:fld>
            <a:endParaRPr lang="en-US" dirty="0"/>
          </a:p>
        </p:txBody>
      </p:sp>
    </p:spTree>
    <p:extLst>
      <p:ext uri="{BB962C8B-B14F-4D97-AF65-F5344CB8AC3E}">
        <p14:creationId xmlns:p14="http://schemas.microsoft.com/office/powerpoint/2010/main" val="30320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dark.jpg"/>
          <p:cNvPicPr>
            <a:picLocks noGrp="1" noChangeAspect="1"/>
          </p:cNvPicPr>
          <p:nvPr>
            <p:ph idx="1"/>
          </p:nvPr>
        </p:nvPicPr>
        <p:blipFill>
          <a:blip r:embed="rId3">
            <a:extLst>
              <a:ext uri="{28A0092B-C50C-407E-A947-70E740481C1C}">
                <a14:useLocalDpi xmlns:a14="http://schemas.microsoft.com/office/drawing/2010/main" val="0"/>
              </a:ext>
            </a:extLst>
          </a:blip>
          <a:srcRect l="9372" r="9372"/>
          <a:stretch>
            <a:fillRect/>
          </a:stretch>
        </p:blipFill>
        <p:spPr>
          <a:xfrm>
            <a:off x="-1" y="0"/>
            <a:ext cx="9142413" cy="6857999"/>
          </a:xfrm>
        </p:spPr>
      </p:pic>
      <p:sp>
        <p:nvSpPr>
          <p:cNvPr id="6" name="Rectangle 5"/>
          <p:cNvSpPr/>
          <p:nvPr/>
        </p:nvSpPr>
        <p:spPr>
          <a:xfrm>
            <a:off x="133672" y="1323557"/>
            <a:ext cx="8722098" cy="584776"/>
          </a:xfrm>
          <a:prstGeom prst="rect">
            <a:avLst/>
          </a:prstGeom>
        </p:spPr>
        <p:txBody>
          <a:bodyPr wrap="square">
            <a:spAutoFit/>
          </a:bodyPr>
          <a:lstStyle/>
          <a:p>
            <a:pPr marL="457200" indent="-457200">
              <a:buFont typeface="Wingdings" charset="2"/>
              <a:buChar char="Ø"/>
            </a:pPr>
            <a:r>
              <a:rPr lang="en-US" sz="3200" b="1" dirty="0" smtClean="0">
                <a:solidFill>
                  <a:schemeClr val="bg1"/>
                </a:solidFill>
              </a:rPr>
              <a:t>Was </a:t>
            </a:r>
            <a:r>
              <a:rPr lang="en-US" sz="3200" b="1" dirty="0">
                <a:solidFill>
                  <a:schemeClr val="bg1"/>
                </a:solidFill>
              </a:rPr>
              <a:t>the </a:t>
            </a:r>
            <a:r>
              <a:rPr lang="en-US" sz="3200" b="1" dirty="0" smtClean="0">
                <a:solidFill>
                  <a:schemeClr val="bg1"/>
                </a:solidFill>
              </a:rPr>
              <a:t>communication sexually explicit</a:t>
            </a:r>
            <a:r>
              <a:rPr lang="en-US" sz="3200" b="1" dirty="0">
                <a:solidFill>
                  <a:schemeClr val="bg1"/>
                </a:solidFill>
              </a:rPr>
              <a:t>?</a:t>
            </a:r>
            <a:r>
              <a:rPr lang="en-US" sz="3200" b="1" dirty="0" smtClean="0">
                <a:solidFill>
                  <a:schemeClr val="bg1"/>
                </a:solidFill>
              </a:rPr>
              <a:t> </a:t>
            </a:r>
            <a:endParaRPr lang="en-US" sz="3200" b="1" dirty="0">
              <a:solidFill>
                <a:schemeClr val="bg1"/>
              </a:solidFill>
            </a:endParaRPr>
          </a:p>
        </p:txBody>
      </p:sp>
      <p:sp>
        <p:nvSpPr>
          <p:cNvPr id="7" name="Rectangle 6"/>
          <p:cNvSpPr/>
          <p:nvPr/>
        </p:nvSpPr>
        <p:spPr>
          <a:xfrm>
            <a:off x="133672" y="2859672"/>
            <a:ext cx="8855770" cy="1077218"/>
          </a:xfrm>
          <a:prstGeom prst="rect">
            <a:avLst/>
          </a:prstGeom>
        </p:spPr>
        <p:txBody>
          <a:bodyPr wrap="square">
            <a:spAutoFit/>
          </a:bodyPr>
          <a:lstStyle/>
          <a:p>
            <a:pPr marL="457200" indent="-457200">
              <a:spcBef>
                <a:spcPts val="0"/>
              </a:spcBef>
              <a:buFont typeface="Wingdings" charset="2"/>
              <a:buChar char="Ø"/>
            </a:pPr>
            <a:r>
              <a:rPr lang="en-US" sz="3200" b="1" dirty="0" smtClean="0">
                <a:solidFill>
                  <a:srgbClr val="FFFFFF"/>
                </a:solidFill>
              </a:rPr>
              <a:t>Did it involve discussion of a sexual nature regarding either </a:t>
            </a:r>
            <a:r>
              <a:rPr lang="en-US" sz="3200" b="1" dirty="0">
                <a:solidFill>
                  <a:srgbClr val="FFFFFF"/>
                </a:solidFill>
              </a:rPr>
              <a:t>the educator or the </a:t>
            </a:r>
            <a:r>
              <a:rPr lang="en-US" sz="3200" b="1" dirty="0" smtClean="0">
                <a:solidFill>
                  <a:srgbClr val="FFFFFF"/>
                </a:solidFill>
              </a:rPr>
              <a:t>student? </a:t>
            </a:r>
            <a:endParaRPr lang="en-US" sz="3200" b="1" dirty="0">
              <a:solidFill>
                <a:srgbClr val="FFFFFF"/>
              </a:solidFill>
            </a:endParaRPr>
          </a:p>
        </p:txBody>
      </p:sp>
      <p:sp>
        <p:nvSpPr>
          <p:cNvPr id="9" name="Rectangle 8"/>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8" name="Slide Number Placeholder 7"/>
          <p:cNvSpPr>
            <a:spLocks noGrp="1"/>
          </p:cNvSpPr>
          <p:nvPr>
            <p:ph type="sldNum" sz="quarter" idx="12"/>
          </p:nvPr>
        </p:nvSpPr>
        <p:spPr/>
        <p:txBody>
          <a:bodyPr/>
          <a:lstStyle/>
          <a:p>
            <a:fld id="{EF68CE09-CC20-3D4A-9530-2AC84BC15523}" type="slidenum">
              <a:rPr lang="en-US" smtClean="0"/>
              <a:t>39</a:t>
            </a:fld>
            <a:endParaRPr lang="en-US" dirty="0"/>
          </a:p>
        </p:txBody>
      </p:sp>
    </p:spTree>
    <p:extLst>
      <p:ext uri="{BB962C8B-B14F-4D97-AF65-F5344CB8AC3E}">
        <p14:creationId xmlns:p14="http://schemas.microsoft.com/office/powerpoint/2010/main" val="4047227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avel.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373" y="1610645"/>
            <a:ext cx="4610945" cy="4858873"/>
          </a:xfrm>
          <a:prstGeom prst="rect">
            <a:avLst/>
          </a:prstGeom>
        </p:spPr>
      </p:pic>
      <p:sp>
        <p:nvSpPr>
          <p:cNvPr id="5" name="Rectangle 4"/>
          <p:cNvSpPr/>
          <p:nvPr/>
        </p:nvSpPr>
        <p:spPr>
          <a:xfrm>
            <a:off x="254373" y="367245"/>
            <a:ext cx="8701257" cy="830997"/>
          </a:xfrm>
          <a:prstGeom prst="rect">
            <a:avLst/>
          </a:prstGeom>
        </p:spPr>
        <p:txBody>
          <a:bodyPr wrap="square">
            <a:spAutoFit/>
          </a:bodyPr>
          <a:lstStyle/>
          <a:p>
            <a:pPr algn="ctr"/>
            <a:r>
              <a:rPr lang="en-US" sz="4800" b="1" dirty="0">
                <a:solidFill>
                  <a:srgbClr val="FF0000"/>
                </a:solidFill>
              </a:rPr>
              <a:t>T</a:t>
            </a:r>
            <a:r>
              <a:rPr lang="en-US" sz="4800" b="1" dirty="0" smtClean="0">
                <a:solidFill>
                  <a:srgbClr val="FF0000"/>
                </a:solidFill>
              </a:rPr>
              <a:t>he </a:t>
            </a:r>
            <a:r>
              <a:rPr lang="en-US" sz="4800" b="1" dirty="0">
                <a:solidFill>
                  <a:srgbClr val="FF0000"/>
                </a:solidFill>
              </a:rPr>
              <a:t>Law and the Consequences</a:t>
            </a:r>
            <a:endParaRPr lang="en-US" sz="4800" dirty="0">
              <a:solidFill>
                <a:srgbClr val="FF0000"/>
              </a:solidFill>
            </a:endParaRPr>
          </a:p>
        </p:txBody>
      </p:sp>
      <p:sp>
        <p:nvSpPr>
          <p:cNvPr id="2" name="TextBox 1"/>
          <p:cNvSpPr txBox="1"/>
          <p:nvPr/>
        </p:nvSpPr>
        <p:spPr>
          <a:xfrm>
            <a:off x="4671566" y="1610645"/>
            <a:ext cx="3520090" cy="584776"/>
          </a:xfrm>
          <a:prstGeom prst="rect">
            <a:avLst/>
          </a:prstGeom>
          <a:noFill/>
        </p:spPr>
        <p:txBody>
          <a:bodyPr wrap="square" rtlCol="0">
            <a:spAutoFit/>
          </a:bodyPr>
          <a:lstStyle/>
          <a:p>
            <a:pPr marL="457200" indent="-457200">
              <a:buFont typeface="Arial"/>
              <a:buChar char="•"/>
            </a:pPr>
            <a:r>
              <a:rPr lang="en-US" sz="3200" b="1" dirty="0" smtClean="0"/>
              <a:t>Loss of Career</a:t>
            </a:r>
          </a:p>
        </p:txBody>
      </p:sp>
      <p:sp>
        <p:nvSpPr>
          <p:cNvPr id="3" name="TextBox 2"/>
          <p:cNvSpPr txBox="1"/>
          <p:nvPr/>
        </p:nvSpPr>
        <p:spPr>
          <a:xfrm>
            <a:off x="4671566" y="2308346"/>
            <a:ext cx="3788920" cy="584776"/>
          </a:xfrm>
          <a:prstGeom prst="rect">
            <a:avLst/>
          </a:prstGeom>
          <a:noFill/>
        </p:spPr>
        <p:txBody>
          <a:bodyPr wrap="square" rtlCol="0">
            <a:spAutoFit/>
          </a:bodyPr>
          <a:lstStyle/>
          <a:p>
            <a:pPr marL="457200" indent="-457200">
              <a:buFont typeface="Arial"/>
              <a:buChar char="•"/>
            </a:pPr>
            <a:r>
              <a:rPr lang="en-US" sz="3200" b="1" dirty="0" smtClean="0"/>
              <a:t>Loss of Freedom</a:t>
            </a:r>
            <a:endParaRPr lang="en-US" sz="3200" b="1" dirty="0"/>
          </a:p>
        </p:txBody>
      </p:sp>
      <p:sp>
        <p:nvSpPr>
          <p:cNvPr id="6" name="TextBox 5"/>
          <p:cNvSpPr txBox="1"/>
          <p:nvPr/>
        </p:nvSpPr>
        <p:spPr>
          <a:xfrm>
            <a:off x="-4972958" y="1851041"/>
            <a:ext cx="184666" cy="369332"/>
          </a:xfrm>
          <a:prstGeom prst="rect">
            <a:avLst/>
          </a:prstGeom>
          <a:noFill/>
        </p:spPr>
        <p:txBody>
          <a:bodyPr wrap="none" rtlCol="0">
            <a:spAutoFit/>
          </a:bodyPr>
          <a:lstStyle/>
          <a:p>
            <a:endParaRPr lang="en-US" dirty="0"/>
          </a:p>
        </p:txBody>
      </p:sp>
      <p:sp>
        <p:nvSpPr>
          <p:cNvPr id="8" name="Rectangle 7"/>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7" name="Slide Number Placeholder 6"/>
          <p:cNvSpPr>
            <a:spLocks noGrp="1"/>
          </p:cNvSpPr>
          <p:nvPr>
            <p:ph type="sldNum" sz="quarter" idx="12"/>
          </p:nvPr>
        </p:nvSpPr>
        <p:spPr/>
        <p:txBody>
          <a:bodyPr/>
          <a:lstStyle/>
          <a:p>
            <a:fld id="{EF68CE09-CC20-3D4A-9530-2AC84BC15523}" type="slidenum">
              <a:rPr lang="en-US" smtClean="0"/>
              <a:t>40</a:t>
            </a:fld>
            <a:endParaRPr lang="en-US" dirty="0"/>
          </a:p>
        </p:txBody>
      </p:sp>
    </p:spTree>
    <p:extLst>
      <p:ext uri="{BB962C8B-B14F-4D97-AF65-F5344CB8AC3E}">
        <p14:creationId xmlns:p14="http://schemas.microsoft.com/office/powerpoint/2010/main" val="3898993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6897" y="1600200"/>
            <a:ext cx="8609997" cy="4525963"/>
          </a:xfrm>
        </p:spPr>
        <p:txBody>
          <a:bodyPr/>
          <a:lstStyle/>
          <a:p>
            <a:pPr marL="0" indent="0">
              <a:buNone/>
            </a:pPr>
            <a:endParaRPr lang="en-US" sz="4400" b="1" dirty="0"/>
          </a:p>
          <a:p>
            <a:pPr marL="0" indent="0">
              <a:buNone/>
            </a:pPr>
            <a:endParaRPr lang="en-US" sz="2000" b="1" dirty="0"/>
          </a:p>
        </p:txBody>
      </p:sp>
      <p:pic>
        <p:nvPicPr>
          <p:cNvPr id="4" name="Picture 3" descr="Social-Media-Learning-Tool.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855" y="879231"/>
            <a:ext cx="7248769" cy="4124569"/>
          </a:xfrm>
          <a:prstGeom prst="rect">
            <a:avLst/>
          </a:prstGeom>
        </p:spPr>
      </p:pic>
      <p:sp>
        <p:nvSpPr>
          <p:cNvPr id="5" name="TextBox 4"/>
          <p:cNvSpPr txBox="1"/>
          <p:nvPr/>
        </p:nvSpPr>
        <p:spPr>
          <a:xfrm>
            <a:off x="390774" y="4808420"/>
            <a:ext cx="8320740" cy="1200329"/>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7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Utilization Guidelines</a:t>
            </a:r>
            <a:endParaRPr lang="en-US" sz="7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8" name="Slide Number Placeholder 7"/>
          <p:cNvSpPr>
            <a:spLocks noGrp="1"/>
          </p:cNvSpPr>
          <p:nvPr>
            <p:ph type="sldNum" sz="quarter" idx="12"/>
          </p:nvPr>
        </p:nvSpPr>
        <p:spPr/>
        <p:txBody>
          <a:bodyPr/>
          <a:lstStyle/>
          <a:p>
            <a:fld id="{EF68CE09-CC20-3D4A-9530-2AC84BC15523}" type="slidenum">
              <a:rPr lang="en-US" smtClean="0"/>
              <a:t>41</a:t>
            </a:fld>
            <a:endParaRPr lang="en-US" dirty="0"/>
          </a:p>
        </p:txBody>
      </p:sp>
    </p:spTree>
    <p:extLst>
      <p:ext uri="{BB962C8B-B14F-4D97-AF65-F5344CB8AC3E}">
        <p14:creationId xmlns:p14="http://schemas.microsoft.com/office/powerpoint/2010/main" val="70377548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0133" y="274638"/>
            <a:ext cx="8553387" cy="864472"/>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Social Media Utilization Guidelines</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Content Placeholder 2"/>
          <p:cNvSpPr>
            <a:spLocks noGrp="1"/>
          </p:cNvSpPr>
          <p:nvPr>
            <p:ph idx="1"/>
          </p:nvPr>
        </p:nvSpPr>
        <p:spPr>
          <a:xfrm>
            <a:off x="280133" y="1519502"/>
            <a:ext cx="8553387" cy="4583144"/>
          </a:xfrm>
        </p:spPr>
        <p:txBody>
          <a:bodyPr>
            <a:normAutofit lnSpcReduction="10000"/>
          </a:bodyPr>
          <a:lstStyle/>
          <a:p>
            <a:r>
              <a:rPr lang="en-US" sz="2800" dirty="0" smtClean="0"/>
              <a:t>Be aware of what you post online. You </a:t>
            </a:r>
            <a:r>
              <a:rPr lang="en-US" sz="2800" dirty="0"/>
              <a:t>represent not only yourself, but </a:t>
            </a:r>
            <a:r>
              <a:rPr lang="en-US" sz="2800" dirty="0" smtClean="0"/>
              <a:t>also your </a:t>
            </a:r>
            <a:r>
              <a:rPr lang="en-US" sz="2800" dirty="0"/>
              <a:t>school </a:t>
            </a:r>
            <a:r>
              <a:rPr lang="en-US" sz="2800" dirty="0" smtClean="0"/>
              <a:t>district.</a:t>
            </a:r>
          </a:p>
          <a:p>
            <a:pPr marL="0" indent="0">
              <a:buNone/>
            </a:pPr>
            <a:endParaRPr lang="en-US" sz="1800" dirty="0" smtClean="0"/>
          </a:p>
          <a:p>
            <a:r>
              <a:rPr lang="en-US" sz="2800" dirty="0" smtClean="0"/>
              <a:t>Follow your district’s policy for electronic and online communication.</a:t>
            </a:r>
          </a:p>
          <a:p>
            <a:pPr marL="0" indent="0">
              <a:buNone/>
            </a:pPr>
            <a:endParaRPr lang="en-US" sz="1800" dirty="0"/>
          </a:p>
          <a:p>
            <a:r>
              <a:rPr lang="en-US" sz="2800" dirty="0" smtClean="0"/>
              <a:t>Be transparent by maintaining </a:t>
            </a:r>
            <a:r>
              <a:rPr lang="en-US" sz="2800" dirty="0"/>
              <a:t>openness, </a:t>
            </a:r>
            <a:r>
              <a:rPr lang="en-US" sz="2800" dirty="0" smtClean="0"/>
              <a:t>visibility, </a:t>
            </a:r>
            <a:r>
              <a:rPr lang="en-US" sz="2800" dirty="0"/>
              <a:t>and </a:t>
            </a:r>
            <a:r>
              <a:rPr lang="en-US" sz="2800" dirty="0" smtClean="0"/>
              <a:t>accountability.</a:t>
            </a:r>
          </a:p>
          <a:p>
            <a:pPr marL="0" indent="0">
              <a:buNone/>
            </a:pPr>
            <a:endParaRPr lang="en-US" sz="1700" dirty="0"/>
          </a:p>
          <a:p>
            <a:pPr marL="0" indent="0">
              <a:buNone/>
            </a:pPr>
            <a:endParaRPr lang="en-US" dirty="0" smtClean="0"/>
          </a:p>
          <a:p>
            <a:pPr marL="0" indent="0">
              <a:spcBef>
                <a:spcPts val="0"/>
              </a:spcBef>
              <a:buNone/>
            </a:pPr>
            <a:r>
              <a:rPr lang="en-US" sz="1600" dirty="0"/>
              <a:t>										</a:t>
            </a:r>
            <a:r>
              <a:rPr lang="en-US" sz="1600" dirty="0" smtClean="0"/>
              <a:t>                      	     (O’Donovan, 2012)</a:t>
            </a:r>
          </a:p>
          <a:p>
            <a:pPr marL="0" indent="0">
              <a:spcBef>
                <a:spcPts val="0"/>
              </a:spcBef>
              <a:buNone/>
            </a:pPr>
            <a:r>
              <a:rPr lang="en-US" sz="1600" dirty="0"/>
              <a:t>	</a:t>
            </a:r>
            <a:r>
              <a:rPr lang="en-US" sz="1600" dirty="0" smtClean="0"/>
              <a:t>									</a:t>
            </a:r>
            <a:endParaRPr lang="en-US" sz="1600" dirty="0"/>
          </a:p>
        </p:txBody>
      </p:sp>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7" name="Slide Number Placeholder 6"/>
          <p:cNvSpPr>
            <a:spLocks noGrp="1"/>
          </p:cNvSpPr>
          <p:nvPr>
            <p:ph type="sldNum" sz="quarter" idx="12"/>
          </p:nvPr>
        </p:nvSpPr>
        <p:spPr/>
        <p:txBody>
          <a:bodyPr/>
          <a:lstStyle/>
          <a:p>
            <a:fld id="{EF68CE09-CC20-3D4A-9530-2AC84BC15523}" type="slidenum">
              <a:rPr lang="en-US" smtClean="0"/>
              <a:t>42</a:t>
            </a:fld>
            <a:endParaRPr lang="en-US" dirty="0"/>
          </a:p>
        </p:txBody>
      </p:sp>
    </p:spTree>
    <p:extLst>
      <p:ext uri="{BB962C8B-B14F-4D97-AF65-F5344CB8AC3E}">
        <p14:creationId xmlns:p14="http://schemas.microsoft.com/office/powerpoint/2010/main" val="2162769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0133" y="274638"/>
            <a:ext cx="8553387" cy="1088560"/>
          </a:xfrm>
        </p:spPr>
        <p:txBody>
          <a:bodyPr>
            <a:normAutofit/>
          </a:bodyPr>
          <a:lstStyle/>
          <a:p>
            <a: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Social Media Utilization Guidelines</a:t>
            </a:r>
            <a:endParaRPr lang="en-US" b="1" dirty="0"/>
          </a:p>
        </p:txBody>
      </p:sp>
      <p:sp>
        <p:nvSpPr>
          <p:cNvPr id="3" name="Content Placeholder 2"/>
          <p:cNvSpPr>
            <a:spLocks noGrp="1"/>
          </p:cNvSpPr>
          <p:nvPr>
            <p:ph idx="1"/>
          </p:nvPr>
        </p:nvSpPr>
        <p:spPr>
          <a:xfrm>
            <a:off x="280133" y="1519502"/>
            <a:ext cx="8553387" cy="5303394"/>
          </a:xfrm>
        </p:spPr>
        <p:txBody>
          <a:bodyPr>
            <a:normAutofit/>
          </a:bodyPr>
          <a:lstStyle/>
          <a:p>
            <a:r>
              <a:rPr lang="en-US" sz="2800" dirty="0" smtClean="0"/>
              <a:t>Consider </a:t>
            </a:r>
            <a:r>
              <a:rPr lang="en-US" sz="2800" dirty="0"/>
              <a:t>all electronic communication to </a:t>
            </a:r>
            <a:r>
              <a:rPr lang="en-US" sz="2800" dirty="0" smtClean="0"/>
              <a:t>be accessible and </a:t>
            </a:r>
            <a:r>
              <a:rPr lang="en-US" sz="2800" dirty="0"/>
              <a:t>a matter of </a:t>
            </a:r>
            <a:r>
              <a:rPr lang="en-US" sz="2800" dirty="0" smtClean="0"/>
              <a:t>record.</a:t>
            </a:r>
          </a:p>
          <a:p>
            <a:pPr marL="0" indent="0">
              <a:buNone/>
            </a:pPr>
            <a:endParaRPr lang="en-US" sz="1800" dirty="0"/>
          </a:p>
          <a:p>
            <a:r>
              <a:rPr lang="en-US" sz="2800" dirty="0"/>
              <a:t>C</a:t>
            </a:r>
            <a:r>
              <a:rPr lang="en-US" sz="2800" dirty="0" smtClean="0"/>
              <a:t>hoose </a:t>
            </a:r>
            <a:r>
              <a:rPr lang="en-US" sz="2800" dirty="0"/>
              <a:t>appropriate subject matter and </a:t>
            </a:r>
            <a:r>
              <a:rPr lang="en-US" sz="2800" dirty="0" smtClean="0"/>
              <a:t>words </a:t>
            </a:r>
            <a:r>
              <a:rPr lang="en-US" sz="2800" dirty="0"/>
              <a:t>that are </a:t>
            </a:r>
            <a:r>
              <a:rPr lang="en-US" sz="2800" dirty="0" smtClean="0"/>
              <a:t>courteous, grammatically correct, and professional. </a:t>
            </a:r>
            <a:r>
              <a:rPr lang="en-US" sz="2800" dirty="0"/>
              <a:t> </a:t>
            </a:r>
            <a:endParaRPr lang="en-US" dirty="0" smtClean="0"/>
          </a:p>
          <a:p>
            <a:pPr marL="0" indent="0">
              <a:buNone/>
            </a:pPr>
            <a:r>
              <a:rPr lang="en-US" sz="1600" dirty="0" smtClean="0"/>
              <a:t>					</a:t>
            </a:r>
          </a:p>
          <a:p>
            <a:pPr marL="0" indent="0">
              <a:spcBef>
                <a:spcPts val="0"/>
              </a:spcBef>
              <a:buNone/>
            </a:pPr>
            <a:r>
              <a:rPr lang="en-US" sz="1600" dirty="0"/>
              <a:t>	</a:t>
            </a:r>
            <a:r>
              <a:rPr lang="en-US" sz="1600" dirty="0" smtClean="0"/>
              <a:t>										                         	  (O’Donovan, 2012</a:t>
            </a:r>
            <a:r>
              <a:rPr lang="en-US" sz="1600" dirty="0"/>
              <a:t>)</a:t>
            </a:r>
          </a:p>
          <a:p>
            <a:pPr marL="0" indent="0">
              <a:spcBef>
                <a:spcPts val="0"/>
              </a:spcBef>
              <a:buNone/>
            </a:pPr>
            <a:r>
              <a:rPr lang="en-US" sz="1600" dirty="0"/>
              <a:t>										</a:t>
            </a:r>
          </a:p>
        </p:txBody>
      </p:sp>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7" name="Slide Number Placeholder 6"/>
          <p:cNvSpPr>
            <a:spLocks noGrp="1"/>
          </p:cNvSpPr>
          <p:nvPr>
            <p:ph type="sldNum" sz="quarter" idx="12"/>
          </p:nvPr>
        </p:nvSpPr>
        <p:spPr/>
        <p:txBody>
          <a:bodyPr/>
          <a:lstStyle/>
          <a:p>
            <a:fld id="{EF68CE09-CC20-3D4A-9530-2AC84BC15523}" type="slidenum">
              <a:rPr lang="en-US" smtClean="0"/>
              <a:t>43</a:t>
            </a:fld>
            <a:endParaRPr lang="en-US" dirty="0"/>
          </a:p>
        </p:txBody>
      </p:sp>
    </p:spTree>
    <p:extLst>
      <p:ext uri="{BB962C8B-B14F-4D97-AF65-F5344CB8AC3E}">
        <p14:creationId xmlns:p14="http://schemas.microsoft.com/office/powerpoint/2010/main" val="2738137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ss Muster.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 y="1392362"/>
            <a:ext cx="7620000" cy="4861057"/>
          </a:xfrm>
          <a:prstGeom prst="rect">
            <a:avLst/>
          </a:prstGeom>
        </p:spPr>
      </p:pic>
      <p:sp>
        <p:nvSpPr>
          <p:cNvPr id="3" name="TextBox 2"/>
          <p:cNvSpPr txBox="1"/>
          <p:nvPr/>
        </p:nvSpPr>
        <p:spPr>
          <a:xfrm>
            <a:off x="323681" y="561836"/>
            <a:ext cx="8515311" cy="646331"/>
          </a:xfrm>
          <a:prstGeom prst="rect">
            <a:avLst/>
          </a:prstGeom>
          <a:noFill/>
        </p:spPr>
        <p:txBody>
          <a:bodyPr wrap="square" rtlCol="0">
            <a:spAutoFit/>
          </a:bodyPr>
          <a:lstStyle/>
          <a:p>
            <a:pPr algn="ctr"/>
            <a:r>
              <a:rPr lang="en-US" sz="3600" b="1" dirty="0"/>
              <a:t>Would y</a:t>
            </a:r>
            <a:r>
              <a:rPr lang="en-US" sz="3600" b="1" dirty="0" smtClean="0"/>
              <a:t>our </a:t>
            </a:r>
            <a:r>
              <a:rPr lang="en-US" sz="3600" b="1" dirty="0"/>
              <a:t>o</a:t>
            </a:r>
            <a:r>
              <a:rPr lang="en-US" sz="3600" b="1" dirty="0" smtClean="0"/>
              <a:t>nline </a:t>
            </a:r>
            <a:r>
              <a:rPr lang="en-US" sz="3600" b="1" dirty="0"/>
              <a:t>a</a:t>
            </a:r>
            <a:r>
              <a:rPr lang="en-US" sz="3600" b="1" dirty="0" smtClean="0"/>
              <a:t>ccount </a:t>
            </a:r>
            <a:r>
              <a:rPr lang="en-US" sz="3600" b="1" dirty="0"/>
              <a:t>p</a:t>
            </a:r>
            <a:r>
              <a:rPr lang="en-US" sz="3600" b="1" dirty="0" smtClean="0"/>
              <a:t>ass </a:t>
            </a:r>
            <a:r>
              <a:rPr lang="en-US" sz="3600" b="1" dirty="0"/>
              <a:t>m</a:t>
            </a:r>
            <a:r>
              <a:rPr lang="en-US" sz="3600" b="1" dirty="0" smtClean="0"/>
              <a:t>uster</a:t>
            </a:r>
            <a:r>
              <a:rPr lang="en-US" sz="3600" b="1" dirty="0"/>
              <a:t>?</a:t>
            </a:r>
          </a:p>
        </p:txBody>
      </p:sp>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7" name="Slide Number Placeholder 6"/>
          <p:cNvSpPr>
            <a:spLocks noGrp="1"/>
          </p:cNvSpPr>
          <p:nvPr>
            <p:ph type="sldNum" sz="quarter" idx="12"/>
          </p:nvPr>
        </p:nvSpPr>
        <p:spPr/>
        <p:txBody>
          <a:bodyPr/>
          <a:lstStyle/>
          <a:p>
            <a:fld id="{EF68CE09-CC20-3D4A-9530-2AC84BC15523}" type="slidenum">
              <a:rPr lang="en-US" smtClean="0"/>
              <a:t>44</a:t>
            </a:fld>
            <a:endParaRPr lang="en-US" dirty="0"/>
          </a:p>
        </p:txBody>
      </p:sp>
    </p:spTree>
    <p:extLst>
      <p:ext uri="{BB962C8B-B14F-4D97-AF65-F5344CB8AC3E}">
        <p14:creationId xmlns:p14="http://schemas.microsoft.com/office/powerpoint/2010/main" val="113523625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Outcomes.jpeg"/>
          <p:cNvPicPr>
            <a:picLocks noGrp="1" noChangeAspect="1"/>
          </p:cNvPicPr>
          <p:nvPr>
            <p:ph idx="1"/>
          </p:nvPr>
        </p:nvPicPr>
        <p:blipFill>
          <a:blip r:embed="rId3">
            <a:extLst>
              <a:ext uri="{28A0092B-C50C-407E-A947-70E740481C1C}">
                <a14:useLocalDpi xmlns:a14="http://schemas.microsoft.com/office/drawing/2010/main" val="0"/>
              </a:ext>
            </a:extLst>
          </a:blip>
          <a:srcRect l="2324" r="2324"/>
          <a:stretch>
            <a:fillRect/>
          </a:stretch>
        </p:blipFill>
        <p:spPr>
          <a:xfrm>
            <a:off x="1106192" y="386219"/>
            <a:ext cx="7210726" cy="5716427"/>
          </a:xfrm>
        </p:spPr>
      </p:pic>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6" name="Slide Number Placeholder 5"/>
          <p:cNvSpPr>
            <a:spLocks noGrp="1"/>
          </p:cNvSpPr>
          <p:nvPr>
            <p:ph type="sldNum" sz="quarter" idx="12"/>
          </p:nvPr>
        </p:nvSpPr>
        <p:spPr/>
        <p:txBody>
          <a:bodyPr/>
          <a:lstStyle/>
          <a:p>
            <a:fld id="{EF68CE09-CC20-3D4A-9530-2AC84BC15523}" type="slidenum">
              <a:rPr lang="en-US" smtClean="0"/>
              <a:t>45</a:t>
            </a:fld>
            <a:endParaRPr lang="en-US" dirty="0"/>
          </a:p>
        </p:txBody>
      </p:sp>
    </p:spTree>
    <p:extLst>
      <p:ext uri="{BB962C8B-B14F-4D97-AF65-F5344CB8AC3E}">
        <p14:creationId xmlns:p14="http://schemas.microsoft.com/office/powerpoint/2010/main" val="366035379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4848"/>
            <a:ext cx="8229600" cy="1143000"/>
          </a:xfrm>
        </p:spPr>
        <p:txBody>
          <a:bodyPr/>
          <a:lstStyle/>
          <a:p>
            <a:r>
              <a:rPr lang="en-US" b="1" dirty="0" smtClean="0"/>
              <a:t>Strategies to Decrease Incidents</a:t>
            </a:r>
            <a:endParaRPr lang="en-US" b="1" dirty="0"/>
          </a:p>
        </p:txBody>
      </p:sp>
      <p:sp>
        <p:nvSpPr>
          <p:cNvPr id="3" name="Content Placeholder 2"/>
          <p:cNvSpPr>
            <a:spLocks noGrp="1"/>
          </p:cNvSpPr>
          <p:nvPr>
            <p:ph idx="1"/>
          </p:nvPr>
        </p:nvSpPr>
        <p:spPr>
          <a:xfrm>
            <a:off x="372532" y="1356199"/>
            <a:ext cx="8475134" cy="4871032"/>
          </a:xfrm>
        </p:spPr>
        <p:txBody>
          <a:bodyPr>
            <a:normAutofit/>
          </a:bodyPr>
          <a:lstStyle/>
          <a:p>
            <a:pPr marL="0" indent="0">
              <a:buNone/>
            </a:pPr>
            <a:endParaRPr lang="en-US" sz="1400" b="1" dirty="0"/>
          </a:p>
          <a:p>
            <a:pPr marL="0" indent="-171450">
              <a:lnSpc>
                <a:spcPct val="110000"/>
              </a:lnSpc>
              <a:spcBef>
                <a:spcPts val="0"/>
              </a:spcBef>
            </a:pPr>
            <a:r>
              <a:rPr lang="en-US" dirty="0" smtClean="0"/>
              <a:t> Provide educator </a:t>
            </a:r>
            <a:r>
              <a:rPr lang="en-US" dirty="0"/>
              <a:t>ethics </a:t>
            </a:r>
            <a:r>
              <a:rPr lang="en-US" dirty="0" smtClean="0"/>
              <a:t>training that focuses on </a:t>
            </a:r>
          </a:p>
          <a:p>
            <a:pPr marL="0" indent="0">
              <a:lnSpc>
                <a:spcPct val="110000"/>
              </a:lnSpc>
              <a:spcBef>
                <a:spcPts val="0"/>
              </a:spcBef>
              <a:buNone/>
            </a:pPr>
            <a:r>
              <a:rPr lang="en-US" dirty="0" smtClean="0"/>
              <a:t>   appropriate use of social media.</a:t>
            </a:r>
          </a:p>
          <a:p>
            <a:pPr marL="0" indent="0">
              <a:buNone/>
            </a:pPr>
            <a:endParaRPr lang="en-US" sz="2000" dirty="0"/>
          </a:p>
          <a:p>
            <a:pPr marL="0" indent="-171450">
              <a:spcBef>
                <a:spcPts val="0"/>
              </a:spcBef>
            </a:pPr>
            <a:r>
              <a:rPr lang="en-US" dirty="0" smtClean="0"/>
              <a:t> Strengthen and communicate district social  </a:t>
            </a:r>
          </a:p>
          <a:p>
            <a:pPr marL="0" indent="0">
              <a:spcBef>
                <a:spcPts val="0"/>
              </a:spcBef>
              <a:buNone/>
            </a:pPr>
            <a:r>
              <a:rPr lang="en-US" dirty="0" smtClean="0"/>
              <a:t>   media utilization </a:t>
            </a:r>
            <a:r>
              <a:rPr lang="en-US" dirty="0"/>
              <a:t>policies and guidelines.</a:t>
            </a:r>
          </a:p>
          <a:p>
            <a:pPr marL="171450" indent="-171450"/>
            <a:endParaRPr lang="en-US" sz="1800" dirty="0"/>
          </a:p>
          <a:p>
            <a:pPr marL="0" indent="0">
              <a:lnSpc>
                <a:spcPct val="110000"/>
              </a:lnSpc>
              <a:spcBef>
                <a:spcPts val="0"/>
              </a:spcBef>
              <a:buNone/>
            </a:pPr>
            <a:endParaRPr lang="en-US" dirty="0"/>
          </a:p>
        </p:txBody>
      </p:sp>
      <p:pic>
        <p:nvPicPr>
          <p:cNvPr id="4" name="Picture 3" descr="improve_data_quality.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9428088">
            <a:off x="6634606" y="4429005"/>
            <a:ext cx="2136999" cy="1283671"/>
          </a:xfrm>
          <a:prstGeom prst="rect">
            <a:avLst/>
          </a:prstGeom>
        </p:spPr>
      </p:pic>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8" name="Slide Number Placeholder 7"/>
          <p:cNvSpPr>
            <a:spLocks noGrp="1"/>
          </p:cNvSpPr>
          <p:nvPr>
            <p:ph type="sldNum" sz="quarter" idx="12"/>
          </p:nvPr>
        </p:nvSpPr>
        <p:spPr/>
        <p:txBody>
          <a:bodyPr/>
          <a:lstStyle/>
          <a:p>
            <a:fld id="{EF68CE09-CC20-3D4A-9530-2AC84BC15523}" type="slidenum">
              <a:rPr lang="en-US" smtClean="0"/>
              <a:t>46</a:t>
            </a:fld>
            <a:endParaRPr lang="en-US" dirty="0"/>
          </a:p>
        </p:txBody>
      </p:sp>
    </p:spTree>
    <p:extLst>
      <p:ext uri="{BB962C8B-B14F-4D97-AF65-F5344CB8AC3E}">
        <p14:creationId xmlns:p14="http://schemas.microsoft.com/office/powerpoint/2010/main" val="537052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blinds(horizontal)">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4848"/>
            <a:ext cx="8229600" cy="1143000"/>
          </a:xfrm>
        </p:spPr>
        <p:txBody>
          <a:bodyPr/>
          <a:lstStyle/>
          <a:p>
            <a:r>
              <a:rPr lang="en-US" b="1" dirty="0" smtClean="0"/>
              <a:t>Strategies to Decrease Incidents</a:t>
            </a:r>
            <a:endParaRPr lang="en-US" b="1" dirty="0"/>
          </a:p>
        </p:txBody>
      </p:sp>
      <p:sp>
        <p:nvSpPr>
          <p:cNvPr id="3" name="Content Placeholder 2"/>
          <p:cNvSpPr>
            <a:spLocks noGrp="1"/>
          </p:cNvSpPr>
          <p:nvPr>
            <p:ph idx="1"/>
          </p:nvPr>
        </p:nvSpPr>
        <p:spPr>
          <a:xfrm>
            <a:off x="457201" y="1356199"/>
            <a:ext cx="8229600" cy="4871032"/>
          </a:xfrm>
        </p:spPr>
        <p:txBody>
          <a:bodyPr>
            <a:normAutofit/>
          </a:bodyPr>
          <a:lstStyle/>
          <a:p>
            <a:pPr marL="0" indent="0">
              <a:buNone/>
            </a:pPr>
            <a:endParaRPr lang="en-US" sz="1400" dirty="0" smtClean="0"/>
          </a:p>
          <a:p>
            <a:pPr marL="171450" indent="-171450">
              <a:lnSpc>
                <a:spcPct val="110000"/>
              </a:lnSpc>
              <a:spcBef>
                <a:spcPts val="0"/>
              </a:spcBef>
            </a:pPr>
            <a:r>
              <a:rPr lang="en-US" dirty="0" smtClean="0"/>
              <a:t> Report suspected incidents consistently and </a:t>
            </a:r>
          </a:p>
          <a:p>
            <a:pPr marL="0" indent="0">
              <a:spcBef>
                <a:spcPts val="0"/>
              </a:spcBef>
              <a:buNone/>
            </a:pPr>
            <a:r>
              <a:rPr lang="en-US" dirty="0" smtClean="0"/>
              <a:t>   in </a:t>
            </a:r>
            <a:r>
              <a:rPr lang="en-US" dirty="0"/>
              <a:t>a timely </a:t>
            </a:r>
            <a:r>
              <a:rPr lang="en-US" dirty="0" smtClean="0"/>
              <a:t>manner</a:t>
            </a:r>
            <a:r>
              <a:rPr lang="en-US" dirty="0"/>
              <a:t>. </a:t>
            </a:r>
          </a:p>
          <a:p>
            <a:pPr marL="0" indent="0">
              <a:buNone/>
            </a:pPr>
            <a:endParaRPr lang="en-US" sz="1800" dirty="0"/>
          </a:p>
          <a:p>
            <a:pPr marL="171450" indent="-171450">
              <a:spcBef>
                <a:spcPts val="0"/>
              </a:spcBef>
            </a:pPr>
            <a:r>
              <a:rPr lang="en-US" sz="3300" dirty="0" smtClean="0"/>
              <a:t> </a:t>
            </a:r>
            <a:r>
              <a:rPr lang="en-US" dirty="0" smtClean="0"/>
              <a:t>Expand </a:t>
            </a:r>
            <a:r>
              <a:rPr lang="en-US" dirty="0"/>
              <a:t>accountability for </a:t>
            </a:r>
            <a:r>
              <a:rPr lang="en-US" dirty="0" smtClean="0"/>
              <a:t>withholding  </a:t>
            </a:r>
          </a:p>
          <a:p>
            <a:pPr marL="0" indent="0">
              <a:spcBef>
                <a:spcPts val="0"/>
              </a:spcBef>
              <a:buNone/>
            </a:pPr>
            <a:r>
              <a:rPr lang="en-US" dirty="0" smtClean="0"/>
              <a:t>   information.</a:t>
            </a:r>
          </a:p>
          <a:p>
            <a:pPr marL="0" indent="0">
              <a:spcBef>
                <a:spcPts val="0"/>
              </a:spcBef>
              <a:buNone/>
            </a:pPr>
            <a:endParaRPr lang="en-US" sz="1800" dirty="0"/>
          </a:p>
          <a:p>
            <a:pPr>
              <a:spcBef>
                <a:spcPts val="0"/>
              </a:spcBef>
            </a:pPr>
            <a:r>
              <a:rPr lang="en-US" dirty="0" smtClean="0"/>
              <a:t>Acknowledge that schools will enforce a </a:t>
            </a:r>
            <a:br>
              <a:rPr lang="en-US" dirty="0" smtClean="0"/>
            </a:br>
            <a:r>
              <a:rPr lang="en-US" dirty="0" smtClean="0"/>
              <a:t>zero-tolerance policy.</a:t>
            </a:r>
            <a:endParaRPr lang="en-US" dirty="0"/>
          </a:p>
        </p:txBody>
      </p:sp>
      <p:pic>
        <p:nvPicPr>
          <p:cNvPr id="4" name="Picture 3" descr="improve_data_quality.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8920770">
            <a:off x="7292392" y="2605048"/>
            <a:ext cx="1751814" cy="1541977"/>
          </a:xfrm>
          <a:prstGeom prst="rect">
            <a:avLst/>
          </a:prstGeom>
        </p:spPr>
      </p:pic>
      <p:sp>
        <p:nvSpPr>
          <p:cNvPr id="6" name="Rectangle 5"/>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8" name="Slide Number Placeholder 7"/>
          <p:cNvSpPr>
            <a:spLocks noGrp="1"/>
          </p:cNvSpPr>
          <p:nvPr>
            <p:ph type="sldNum" sz="quarter" idx="12"/>
          </p:nvPr>
        </p:nvSpPr>
        <p:spPr/>
        <p:txBody>
          <a:bodyPr/>
          <a:lstStyle/>
          <a:p>
            <a:fld id="{EF68CE09-CC20-3D4A-9530-2AC84BC15523}" type="slidenum">
              <a:rPr lang="en-US" smtClean="0"/>
              <a:t>47</a:t>
            </a:fld>
            <a:endParaRPr lang="en-US" dirty="0"/>
          </a:p>
        </p:txBody>
      </p:sp>
    </p:spTree>
    <p:extLst>
      <p:ext uri="{BB962C8B-B14F-4D97-AF65-F5344CB8AC3E}">
        <p14:creationId xmlns:p14="http://schemas.microsoft.com/office/powerpoint/2010/main" val="3391676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erformance-task.jpg"/>
          <p:cNvPicPr>
            <a:picLocks noChangeAspect="1"/>
          </p:cNvPicPr>
          <p:nvPr/>
        </p:nvPicPr>
        <p:blipFill rotWithShape="1">
          <a:blip r:embed="rId3">
            <a:extLst>
              <a:ext uri="{28A0092B-C50C-407E-A947-70E740481C1C}">
                <a14:useLocalDpi xmlns:a14="http://schemas.microsoft.com/office/drawing/2010/main" val="0"/>
              </a:ext>
            </a:extLst>
          </a:blip>
          <a:srcRect l="6048" r="1552"/>
          <a:stretch/>
        </p:blipFill>
        <p:spPr>
          <a:xfrm>
            <a:off x="0" y="0"/>
            <a:ext cx="9142413" cy="6858000"/>
          </a:xfrm>
          <a:prstGeom prst="rect">
            <a:avLst/>
          </a:prstGeom>
        </p:spPr>
      </p:pic>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6" name="Slide Number Placeholder 5"/>
          <p:cNvSpPr>
            <a:spLocks noGrp="1"/>
          </p:cNvSpPr>
          <p:nvPr>
            <p:ph type="sldNum" sz="quarter" idx="12"/>
          </p:nvPr>
        </p:nvSpPr>
        <p:spPr/>
        <p:txBody>
          <a:bodyPr/>
          <a:lstStyle/>
          <a:p>
            <a:fld id="{EF68CE09-CC20-3D4A-9530-2AC84BC15523}" type="slidenum">
              <a:rPr lang="en-US" smtClean="0"/>
              <a:t>48</a:t>
            </a:fld>
            <a:endParaRPr lang="en-US" dirty="0"/>
          </a:p>
        </p:txBody>
      </p:sp>
    </p:spTree>
    <p:extLst>
      <p:ext uri="{BB962C8B-B14F-4D97-AF65-F5344CB8AC3E}">
        <p14:creationId xmlns:p14="http://schemas.microsoft.com/office/powerpoint/2010/main" val="139426451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Reflectio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42863"/>
            <a:ext cx="9142413" cy="6815137"/>
          </a:xfrm>
          <a:prstGeom prst="rect">
            <a:avLst/>
          </a:prstGeom>
        </p:spPr>
      </p:pic>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6" name="Slide Number Placeholder 5"/>
          <p:cNvSpPr>
            <a:spLocks noGrp="1"/>
          </p:cNvSpPr>
          <p:nvPr>
            <p:ph type="sldNum" sz="quarter" idx="12"/>
          </p:nvPr>
        </p:nvSpPr>
        <p:spPr/>
        <p:txBody>
          <a:bodyPr/>
          <a:lstStyle/>
          <a:p>
            <a:fld id="{EF68CE09-CC20-3D4A-9530-2AC84BC15523}" type="slidenum">
              <a:rPr lang="en-US" smtClean="0"/>
              <a:t>49</a:t>
            </a:fld>
            <a:endParaRPr lang="en-US" dirty="0"/>
          </a:p>
        </p:txBody>
      </p:sp>
    </p:spTree>
    <p:extLst>
      <p:ext uri="{BB962C8B-B14F-4D97-AF65-F5344CB8AC3E}">
        <p14:creationId xmlns:p14="http://schemas.microsoft.com/office/powerpoint/2010/main" val="410758191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endParaRPr lang="en-US" dirty="0"/>
          </a:p>
          <a:p>
            <a:pPr marL="0" indent="0">
              <a:buNone/>
            </a:pPr>
            <a:endParaRPr lang="en-US" dirty="0" smtClean="0"/>
          </a:p>
        </p:txBody>
      </p:sp>
      <p:pic>
        <p:nvPicPr>
          <p:cNvPr id="6" name="Picture 5" descr="Puzzle-Assessmen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5467" y="192836"/>
            <a:ext cx="6333066" cy="5943600"/>
          </a:xfrm>
          <a:prstGeom prst="rect">
            <a:avLst/>
          </a:prstGeom>
        </p:spPr>
      </p:pic>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7" name="Slide Number Placeholder 6"/>
          <p:cNvSpPr>
            <a:spLocks noGrp="1"/>
          </p:cNvSpPr>
          <p:nvPr>
            <p:ph type="sldNum" sz="quarter" idx="12"/>
          </p:nvPr>
        </p:nvSpPr>
        <p:spPr/>
        <p:txBody>
          <a:bodyPr/>
          <a:lstStyle/>
          <a:p>
            <a:fld id="{EF68CE09-CC20-3D4A-9530-2AC84BC15523}" type="slidenum">
              <a:rPr lang="en-US" smtClean="0"/>
              <a:t>50</a:t>
            </a:fld>
            <a:endParaRPr lang="en-US" dirty="0"/>
          </a:p>
        </p:txBody>
      </p:sp>
    </p:spTree>
    <p:extLst>
      <p:ext uri="{BB962C8B-B14F-4D97-AF65-F5344CB8AC3E}">
        <p14:creationId xmlns:p14="http://schemas.microsoft.com/office/powerpoint/2010/main" val="91283485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questions chalkboard.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311248"/>
          </a:xfrm>
          <a:prstGeom prst="rect">
            <a:avLst/>
          </a:prstGeom>
        </p:spPr>
      </p:pic>
      <p:sp>
        <p:nvSpPr>
          <p:cNvPr id="4" name="Rectangle 3"/>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6" name="Slide Number Placeholder 5"/>
          <p:cNvSpPr>
            <a:spLocks noGrp="1"/>
          </p:cNvSpPr>
          <p:nvPr>
            <p:ph type="sldNum" sz="quarter" idx="12"/>
          </p:nvPr>
        </p:nvSpPr>
        <p:spPr/>
        <p:txBody>
          <a:bodyPr/>
          <a:lstStyle/>
          <a:p>
            <a:fld id="{EF68CE09-CC20-3D4A-9530-2AC84BC15523}" type="slidenum">
              <a:rPr lang="en-US" smtClean="0"/>
              <a:t>51</a:t>
            </a:fld>
            <a:endParaRPr lang="en-US" dirty="0"/>
          </a:p>
        </p:txBody>
      </p:sp>
    </p:spTree>
    <p:extLst>
      <p:ext uri="{BB962C8B-B14F-4D97-AF65-F5344CB8AC3E}">
        <p14:creationId xmlns:p14="http://schemas.microsoft.com/office/powerpoint/2010/main" val="117873535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10695"/>
          </a:xfrm>
        </p:spPr>
        <p:txBody>
          <a:bodyPr/>
          <a:lstStyle/>
          <a:p>
            <a:r>
              <a:rPr lang="en-US" b="1" dirty="0" smtClean="0"/>
              <a:t>References</a:t>
            </a:r>
            <a:endParaRPr lang="en-US" b="1" dirty="0"/>
          </a:p>
        </p:txBody>
      </p:sp>
      <p:sp>
        <p:nvSpPr>
          <p:cNvPr id="3" name="Content Placeholder 2"/>
          <p:cNvSpPr>
            <a:spLocks noGrp="1"/>
          </p:cNvSpPr>
          <p:nvPr>
            <p:ph idx="1"/>
          </p:nvPr>
        </p:nvSpPr>
        <p:spPr>
          <a:xfrm>
            <a:off x="167323" y="1346205"/>
            <a:ext cx="8772562" cy="4572935"/>
          </a:xfrm>
        </p:spPr>
        <p:txBody>
          <a:bodyPr>
            <a:normAutofit lnSpcReduction="10000"/>
          </a:bodyPr>
          <a:lstStyle/>
          <a:p>
            <a:r>
              <a:rPr lang="en-US" sz="1300" dirty="0"/>
              <a:t>Bacon-Blood, L. (</a:t>
            </a:r>
            <a:r>
              <a:rPr lang="en-US" sz="1300" dirty="0" smtClean="0"/>
              <a:t>2015, January)</a:t>
            </a:r>
            <a:r>
              <a:rPr lang="en-US" sz="1300" dirty="0"/>
              <a:t>. Louisiana </a:t>
            </a:r>
            <a:r>
              <a:rPr lang="en-US" sz="1300" dirty="0" smtClean="0"/>
              <a:t>no. 3 </a:t>
            </a:r>
            <a:r>
              <a:rPr lang="en-US" sz="1300" dirty="0"/>
              <a:t>for inappropriate teacher-student </a:t>
            </a:r>
            <a:r>
              <a:rPr lang="en-US" sz="1300" dirty="0" smtClean="0"/>
              <a:t>relationships, </a:t>
            </a:r>
            <a:r>
              <a:rPr lang="en-US" sz="1300" dirty="0"/>
              <a:t>former U.S. education official says. </a:t>
            </a:r>
            <a:r>
              <a:rPr lang="en-US" sz="1300" i="1" dirty="0"/>
              <a:t>The Times-Picayune</a:t>
            </a:r>
            <a:r>
              <a:rPr lang="en-US" sz="1300" dirty="0"/>
              <a:t>. Retrieved from </a:t>
            </a:r>
            <a:r>
              <a:rPr lang="en-US" sz="1300" dirty="0">
                <a:hlinkClick r:id="rId3"/>
              </a:rPr>
              <a:t>http://</a:t>
            </a:r>
            <a:r>
              <a:rPr lang="en-US" sz="1300" dirty="0" smtClean="0">
                <a:hlinkClick r:id="rId3"/>
              </a:rPr>
              <a:t>www.nola.com/education/index.ssf/2015/01/llouisiana_no_3_for_inappropriate_teacher-student_relationships_former_us_education_official_says.html</a:t>
            </a:r>
            <a:endParaRPr lang="en-US" sz="1300" dirty="0"/>
          </a:p>
          <a:p>
            <a:pPr marL="0" indent="0">
              <a:spcBef>
                <a:spcPts val="0"/>
              </a:spcBef>
              <a:buNone/>
              <a:defRPr/>
            </a:pPr>
            <a:endParaRPr lang="en-US" sz="1300" dirty="0"/>
          </a:p>
          <a:p>
            <a:r>
              <a:rPr lang="en-US" sz="1300" dirty="0"/>
              <a:t>Miller, N. (2016, May). Jay Dee Burns </a:t>
            </a:r>
            <a:r>
              <a:rPr lang="en-US" sz="1300" dirty="0" smtClean="0"/>
              <a:t>receives </a:t>
            </a:r>
            <a:r>
              <a:rPr lang="en-US" sz="1300" dirty="0"/>
              <a:t>s</a:t>
            </a:r>
            <a:r>
              <a:rPr lang="en-US" sz="1300" dirty="0" smtClean="0"/>
              <a:t>entence </a:t>
            </a:r>
            <a:r>
              <a:rPr lang="en-US" sz="1300" dirty="0"/>
              <a:t>of 60 </a:t>
            </a:r>
            <a:r>
              <a:rPr lang="en-US" sz="1300" dirty="0" smtClean="0"/>
              <a:t>years </a:t>
            </a:r>
            <a:r>
              <a:rPr lang="en-US" sz="1300" dirty="0"/>
              <a:t>in </a:t>
            </a:r>
            <a:r>
              <a:rPr lang="en-US" sz="1300" dirty="0" smtClean="0"/>
              <a:t>prison</a:t>
            </a:r>
            <a:r>
              <a:rPr lang="en-US" sz="1300" dirty="0"/>
              <a:t>. </a:t>
            </a:r>
            <a:r>
              <a:rPr lang="en-US" sz="1300" i="1" dirty="0"/>
              <a:t>Odessa American Online</a:t>
            </a:r>
            <a:r>
              <a:rPr lang="en-US" sz="1300" dirty="0"/>
              <a:t>. Retrieved from </a:t>
            </a:r>
            <a:r>
              <a:rPr lang="en-US" sz="1300" u="sng" dirty="0">
                <a:hlinkClick r:id="rId4"/>
              </a:rPr>
              <a:t>http://www.oaoa.com/news/crime_justice/courts/article_28b9a59e-1203-11e6-911e-8bdd8ad682d3.html</a:t>
            </a:r>
            <a:endParaRPr lang="en-US" sz="1300" dirty="0"/>
          </a:p>
          <a:p>
            <a:pPr marL="0" indent="0">
              <a:spcBef>
                <a:spcPts val="0"/>
              </a:spcBef>
              <a:buNone/>
              <a:defRPr/>
            </a:pPr>
            <a:endParaRPr lang="en-US" sz="1300" dirty="0" smtClean="0"/>
          </a:p>
          <a:p>
            <a:r>
              <a:rPr lang="en-US" sz="1300" dirty="0" err="1"/>
              <a:t>Niederberger</a:t>
            </a:r>
            <a:r>
              <a:rPr lang="en-US" sz="1300" dirty="0"/>
              <a:t>, M. (2015, May). Schools </a:t>
            </a:r>
            <a:r>
              <a:rPr lang="en-US" sz="1300" dirty="0" smtClean="0"/>
              <a:t>tighten </a:t>
            </a:r>
            <a:r>
              <a:rPr lang="en-US" sz="1300" dirty="0"/>
              <a:t>s</a:t>
            </a:r>
            <a:r>
              <a:rPr lang="en-US" sz="1300" dirty="0" smtClean="0"/>
              <a:t>ocial </a:t>
            </a:r>
            <a:r>
              <a:rPr lang="en-US" sz="1300" dirty="0"/>
              <a:t>m</a:t>
            </a:r>
            <a:r>
              <a:rPr lang="en-US" sz="1300" dirty="0" smtClean="0"/>
              <a:t>edia </a:t>
            </a:r>
            <a:r>
              <a:rPr lang="en-US" sz="1300" dirty="0"/>
              <a:t>c</a:t>
            </a:r>
            <a:r>
              <a:rPr lang="en-US" sz="1300" dirty="0" smtClean="0"/>
              <a:t>ontacts</a:t>
            </a:r>
            <a:r>
              <a:rPr lang="en-US" sz="1300" dirty="0"/>
              <a:t>. </a:t>
            </a:r>
            <a:r>
              <a:rPr lang="en-US" sz="1300" i="1" dirty="0"/>
              <a:t>The Washington Times</a:t>
            </a:r>
            <a:r>
              <a:rPr lang="en-US" sz="1300" dirty="0"/>
              <a:t>. Retrieved from </a:t>
            </a:r>
            <a:r>
              <a:rPr lang="en-US" sz="1300" u="sng" dirty="0">
                <a:hlinkClick r:id="rId5"/>
              </a:rPr>
              <a:t>http://www.washingtontimes.com/news/2015/may/30/schools-tighten-teacher-student-social-media-conta/?</a:t>
            </a:r>
            <a:r>
              <a:rPr lang="en-US" sz="1300" u="sng" dirty="0" smtClean="0">
                <a:hlinkClick r:id="rId5"/>
              </a:rPr>
              <a:t>page=all</a:t>
            </a:r>
            <a:endParaRPr lang="en-US" sz="1300" u="sng" dirty="0" smtClean="0"/>
          </a:p>
          <a:p>
            <a:pPr marL="0" indent="0">
              <a:buNone/>
            </a:pPr>
            <a:endParaRPr lang="en-US" sz="1300" u="sng" dirty="0" smtClean="0"/>
          </a:p>
          <a:p>
            <a:r>
              <a:rPr lang="en-US" sz="1300" dirty="0"/>
              <a:t>O’Donovan, E. (2012, </a:t>
            </a:r>
            <a:r>
              <a:rPr lang="en-US" sz="1300" dirty="0" smtClean="0"/>
              <a:t>July/August</a:t>
            </a:r>
            <a:r>
              <a:rPr lang="en-US" sz="1300" dirty="0"/>
              <a:t>). Social </a:t>
            </a:r>
            <a:r>
              <a:rPr lang="en-US" sz="1300" dirty="0" smtClean="0"/>
              <a:t>media</a:t>
            </a:r>
            <a:r>
              <a:rPr lang="en-US" sz="1300" dirty="0"/>
              <a:t>: Guidelines for </a:t>
            </a:r>
            <a:r>
              <a:rPr lang="en-US" sz="1300" dirty="0" smtClean="0"/>
              <a:t>school </a:t>
            </a:r>
            <a:r>
              <a:rPr lang="en-US" sz="1300" dirty="0"/>
              <a:t>a</a:t>
            </a:r>
            <a:r>
              <a:rPr lang="en-US" sz="1300" dirty="0" smtClean="0"/>
              <a:t>dministrators</a:t>
            </a:r>
            <a:r>
              <a:rPr lang="en-US" sz="1300" dirty="0"/>
              <a:t>. </a:t>
            </a:r>
            <a:r>
              <a:rPr lang="en-US" sz="1300" i="1" dirty="0"/>
              <a:t>District Administration</a:t>
            </a:r>
            <a:r>
              <a:rPr lang="en-US" sz="1300" dirty="0"/>
              <a:t>. Retrieved from </a:t>
            </a:r>
            <a:r>
              <a:rPr lang="en-US" sz="1300" u="sng" dirty="0" smtClean="0">
                <a:hlinkClick r:id="rId6"/>
              </a:rPr>
              <a:t>http</a:t>
            </a:r>
            <a:r>
              <a:rPr lang="en-US" sz="1300" u="sng" dirty="0">
                <a:hlinkClick r:id="rId6"/>
              </a:rPr>
              <a:t>://</a:t>
            </a:r>
            <a:r>
              <a:rPr lang="en-US" sz="1300" u="sng" dirty="0" smtClean="0">
                <a:hlinkClick r:id="rId6"/>
              </a:rPr>
              <a:t>www.districtadministration.com/article/social-media-guidelines-school-administrators</a:t>
            </a:r>
            <a:endParaRPr lang="en-US" sz="1300" u="sng" dirty="0" smtClean="0"/>
          </a:p>
          <a:p>
            <a:pPr marL="0" indent="0">
              <a:buNone/>
            </a:pPr>
            <a:endParaRPr lang="en-US" sz="1300" dirty="0"/>
          </a:p>
          <a:p>
            <a:r>
              <a:rPr lang="en-US" sz="1300" dirty="0"/>
              <a:t>Perrin, A. (2015, October). </a:t>
            </a:r>
            <a:r>
              <a:rPr lang="en-US" sz="1300" i="1" dirty="0"/>
              <a:t>Social Media Usage: 2005–2015. </a:t>
            </a:r>
            <a:r>
              <a:rPr lang="en-US" sz="1300" dirty="0"/>
              <a:t>Pew Research Center.</a:t>
            </a:r>
            <a:r>
              <a:rPr lang="en-US" sz="1300" i="1" dirty="0"/>
              <a:t> </a:t>
            </a:r>
            <a:r>
              <a:rPr lang="en-US" sz="1300" dirty="0"/>
              <a:t>Retrieved from </a:t>
            </a:r>
            <a:r>
              <a:rPr lang="en-US" sz="1300" dirty="0">
                <a:hlinkClick r:id="rId7"/>
              </a:rPr>
              <a:t>http://www.pewinternet.org/files/2015/10/PI_2015-10-08_Social-Networking-Usage-2005-2015_FINAL.pdf</a:t>
            </a:r>
            <a:endParaRPr lang="en-US" sz="1300" dirty="0"/>
          </a:p>
          <a:p>
            <a:pPr marL="0" indent="0">
              <a:buNone/>
            </a:pPr>
            <a:endParaRPr lang="en-US" sz="1300" dirty="0"/>
          </a:p>
          <a:p>
            <a:r>
              <a:rPr lang="en-US" sz="1300" dirty="0" err="1"/>
              <a:t>Shoop</a:t>
            </a:r>
            <a:r>
              <a:rPr lang="en-US" sz="1300" dirty="0"/>
              <a:t>, R. </a:t>
            </a:r>
            <a:r>
              <a:rPr lang="en-US" sz="1300" i="1" dirty="0"/>
              <a:t>Sexual Exploitation in Schools: How to Spot It and Stop It. </a:t>
            </a:r>
            <a:r>
              <a:rPr lang="en-US" sz="1300" dirty="0"/>
              <a:t>Thousand Oaks, CA: Corwin Press. </a:t>
            </a:r>
          </a:p>
          <a:p>
            <a:endParaRPr lang="en-US" sz="1300" dirty="0" smtClean="0"/>
          </a:p>
          <a:p>
            <a:r>
              <a:rPr lang="en-US" sz="1300" dirty="0"/>
              <a:t>Simpson, M. (2010). Social networking nightmares. </a:t>
            </a:r>
            <a:r>
              <a:rPr lang="en-US" sz="1300" i="1" dirty="0"/>
              <a:t>NEA Office of General Counsel</a:t>
            </a:r>
            <a:r>
              <a:rPr lang="en-US" sz="1300" dirty="0"/>
              <a:t>. Retrieved from </a:t>
            </a:r>
            <a:r>
              <a:rPr lang="en-US" sz="1300" dirty="0">
                <a:hlinkClick r:id="rId8"/>
              </a:rPr>
              <a:t>http://www.nea.org/home/38324.htm</a:t>
            </a:r>
            <a:endParaRPr lang="en-US" sz="1300" dirty="0"/>
          </a:p>
          <a:p>
            <a:endParaRPr lang="en-US" sz="1400" dirty="0"/>
          </a:p>
          <a:p>
            <a:endParaRPr lang="en-US" sz="1400" dirty="0"/>
          </a:p>
          <a:p>
            <a:pPr marL="0" indent="0">
              <a:spcBef>
                <a:spcPts val="0"/>
              </a:spcBef>
              <a:buNone/>
              <a:defRPr/>
            </a:pPr>
            <a:endParaRPr lang="en-US" sz="1300" i="1" dirty="0" smtClean="0"/>
          </a:p>
          <a:p>
            <a:pPr>
              <a:spcBef>
                <a:spcPts val="0"/>
              </a:spcBef>
              <a:defRPr/>
            </a:pPr>
            <a:endParaRPr lang="en-US" sz="1300" i="1" dirty="0"/>
          </a:p>
          <a:p>
            <a:pPr marL="0" indent="0">
              <a:spcBef>
                <a:spcPts val="0"/>
              </a:spcBef>
              <a:buNone/>
              <a:defRPr/>
            </a:pPr>
            <a:endParaRPr lang="en-US" sz="1300" i="1" dirty="0" smtClean="0"/>
          </a:p>
          <a:p>
            <a:pPr marL="0" indent="0">
              <a:spcBef>
                <a:spcPts val="0"/>
              </a:spcBef>
              <a:buNone/>
              <a:defRPr/>
            </a:pPr>
            <a:endParaRPr lang="en-US" sz="1300" i="1" dirty="0"/>
          </a:p>
          <a:p>
            <a:endParaRPr lang="en-US" sz="1300" dirty="0" smtClean="0"/>
          </a:p>
          <a:p>
            <a:endParaRPr lang="en-US" sz="1300" dirty="0"/>
          </a:p>
          <a:p>
            <a:pPr marL="0" indent="0">
              <a:buNone/>
            </a:pPr>
            <a:endParaRPr lang="en-US" sz="1300" dirty="0"/>
          </a:p>
          <a:p>
            <a:pPr marL="0" indent="0">
              <a:buNone/>
            </a:pPr>
            <a:endParaRPr lang="en-US" sz="1300" dirty="0"/>
          </a:p>
          <a:p>
            <a:endParaRPr lang="en-US" sz="1300" dirty="0" smtClean="0"/>
          </a:p>
          <a:p>
            <a:pPr marL="0" indent="0">
              <a:buNone/>
            </a:pPr>
            <a:endParaRPr lang="en-US" sz="1300" dirty="0"/>
          </a:p>
        </p:txBody>
      </p:sp>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7" name="Slide Number Placeholder 6"/>
          <p:cNvSpPr>
            <a:spLocks noGrp="1"/>
          </p:cNvSpPr>
          <p:nvPr>
            <p:ph type="sldNum" sz="quarter" idx="12"/>
          </p:nvPr>
        </p:nvSpPr>
        <p:spPr/>
        <p:txBody>
          <a:bodyPr/>
          <a:lstStyle/>
          <a:p>
            <a:fld id="{EF68CE09-CC20-3D4A-9530-2AC84BC15523}" type="slidenum">
              <a:rPr lang="en-US" smtClean="0"/>
              <a:t>52</a:t>
            </a:fld>
            <a:endParaRPr lang="en-US" dirty="0"/>
          </a:p>
        </p:txBody>
      </p:sp>
    </p:spTree>
    <p:extLst>
      <p:ext uri="{BB962C8B-B14F-4D97-AF65-F5344CB8AC3E}">
        <p14:creationId xmlns:p14="http://schemas.microsoft.com/office/powerpoint/2010/main" val="354350055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10695"/>
          </a:xfrm>
        </p:spPr>
        <p:txBody>
          <a:bodyPr/>
          <a:lstStyle/>
          <a:p>
            <a:r>
              <a:rPr lang="en-US" b="1" dirty="0" smtClean="0"/>
              <a:t>References</a:t>
            </a:r>
            <a:endParaRPr lang="en-US" b="1" dirty="0"/>
          </a:p>
        </p:txBody>
      </p:sp>
      <p:sp>
        <p:nvSpPr>
          <p:cNvPr id="3" name="Content Placeholder 2"/>
          <p:cNvSpPr>
            <a:spLocks noGrp="1"/>
          </p:cNvSpPr>
          <p:nvPr>
            <p:ph idx="1"/>
          </p:nvPr>
        </p:nvSpPr>
        <p:spPr>
          <a:xfrm>
            <a:off x="167323" y="1346205"/>
            <a:ext cx="8772562" cy="4572935"/>
          </a:xfrm>
        </p:spPr>
        <p:txBody>
          <a:bodyPr>
            <a:normAutofit fontScale="77500" lnSpcReduction="20000"/>
          </a:bodyPr>
          <a:lstStyle/>
          <a:p>
            <a:r>
              <a:rPr lang="en-US" sz="1300" dirty="0" err="1" smtClean="0"/>
              <a:t>Sterkel</a:t>
            </a:r>
            <a:r>
              <a:rPr lang="en-US" sz="1300" dirty="0"/>
              <a:t>, M. (2016, February). </a:t>
            </a:r>
            <a:r>
              <a:rPr lang="en-US" sz="1300" dirty="0" smtClean="0"/>
              <a:t>Burns </a:t>
            </a:r>
            <a:r>
              <a:rPr lang="en-US" sz="1300" dirty="0"/>
              <a:t>rejects plea deal [digital image]. </a:t>
            </a:r>
            <a:r>
              <a:rPr lang="en-US" sz="1300" i="1" dirty="0"/>
              <a:t>Odessa American Online</a:t>
            </a:r>
            <a:r>
              <a:rPr lang="en-US" sz="1300" dirty="0"/>
              <a:t>. </a:t>
            </a:r>
            <a:r>
              <a:rPr lang="en-US" sz="1300" u="sng" dirty="0" smtClean="0">
                <a:hlinkClick r:id="rId3"/>
              </a:rPr>
              <a:t>http</a:t>
            </a:r>
            <a:r>
              <a:rPr lang="en-US" sz="1300" u="sng" dirty="0">
                <a:hlinkClick r:id="rId3"/>
              </a:rPr>
              <a:t>://www.oaoa.com/news/crime_justice/courts/article_f56a1608-d7db-11e5-b352-43f5acd290c0.</a:t>
            </a:r>
            <a:r>
              <a:rPr lang="en-US" sz="1300" u="sng" dirty="0" smtClean="0">
                <a:hlinkClick r:id="rId3"/>
              </a:rPr>
              <a:t>html</a:t>
            </a:r>
            <a:endParaRPr lang="en-US" sz="1300" u="sng" dirty="0" smtClean="0"/>
          </a:p>
          <a:p>
            <a:endParaRPr lang="en-US" sz="1300" u="sng" dirty="0"/>
          </a:p>
          <a:p>
            <a:r>
              <a:rPr lang="en-US" sz="1300" dirty="0" err="1" smtClean="0"/>
              <a:t>Stiner</a:t>
            </a:r>
            <a:r>
              <a:rPr lang="en-US" sz="1300" dirty="0"/>
              <a:t>, L. (</a:t>
            </a:r>
            <a:r>
              <a:rPr lang="en-US" sz="1300" dirty="0" smtClean="0"/>
              <a:t>2012, October)</a:t>
            </a:r>
            <a:r>
              <a:rPr lang="en-US" sz="1300" i="1" dirty="0"/>
              <a:t>. </a:t>
            </a:r>
            <a:r>
              <a:rPr lang="en-US" sz="1300" dirty="0"/>
              <a:t>Is </a:t>
            </a:r>
            <a:r>
              <a:rPr lang="en-US" sz="1300" dirty="0" smtClean="0"/>
              <a:t>social </a:t>
            </a:r>
            <a:r>
              <a:rPr lang="en-US" sz="1300" dirty="0"/>
              <a:t>m</a:t>
            </a:r>
            <a:r>
              <a:rPr lang="en-US" sz="1300" dirty="0" smtClean="0"/>
              <a:t>edia </a:t>
            </a:r>
            <a:r>
              <a:rPr lang="en-US" sz="1300" dirty="0"/>
              <a:t>to </a:t>
            </a:r>
            <a:r>
              <a:rPr lang="en-US" sz="1300" dirty="0" smtClean="0"/>
              <a:t>blame </a:t>
            </a:r>
            <a:r>
              <a:rPr lang="en-US" sz="1300" dirty="0"/>
              <a:t>for </a:t>
            </a:r>
            <a:r>
              <a:rPr lang="en-US" sz="1300" dirty="0" smtClean="0"/>
              <a:t>inappropriate </a:t>
            </a:r>
            <a:r>
              <a:rPr lang="en-US" sz="1300" dirty="0"/>
              <a:t>s</a:t>
            </a:r>
            <a:r>
              <a:rPr lang="en-US" sz="1300" dirty="0" smtClean="0"/>
              <a:t>tudent-teacher relationships</a:t>
            </a:r>
            <a:r>
              <a:rPr lang="en-US" sz="1300" dirty="0"/>
              <a:t>? </a:t>
            </a:r>
            <a:r>
              <a:rPr lang="en-US" sz="1300" i="1" dirty="0"/>
              <a:t>ABC News 7 The Panhandle Spirit</a:t>
            </a:r>
            <a:r>
              <a:rPr lang="en-US" sz="1300" dirty="0"/>
              <a:t>. Retrieved from </a:t>
            </a:r>
            <a:r>
              <a:rPr lang="en-US" sz="1300" dirty="0">
                <a:hlinkClick r:id="rId4"/>
              </a:rPr>
              <a:t>http://</a:t>
            </a:r>
            <a:r>
              <a:rPr lang="en-US" sz="1300" dirty="0" smtClean="0">
                <a:hlinkClick r:id="rId4"/>
              </a:rPr>
              <a:t>abc7amarillo.com/news/local/is-social-media-to-blame-for-inappropriate-student-teacher-relationships</a:t>
            </a:r>
            <a:endParaRPr lang="en-US" sz="1300" dirty="0"/>
          </a:p>
          <a:p>
            <a:pPr marL="0" indent="0">
              <a:buNone/>
            </a:pPr>
            <a:endParaRPr lang="en-US" sz="1300" dirty="0" smtClean="0"/>
          </a:p>
          <a:p>
            <a:r>
              <a:rPr lang="en-US" sz="1300" dirty="0" smtClean="0"/>
              <a:t>Texas </a:t>
            </a:r>
            <a:r>
              <a:rPr lang="en-US" sz="1300" dirty="0"/>
              <a:t>Education Agency. (2016). </a:t>
            </a:r>
            <a:r>
              <a:rPr lang="en-US" sz="1300" i="1" dirty="0"/>
              <a:t>Texas Administrative Code: Chapter 247.2. </a:t>
            </a:r>
            <a:r>
              <a:rPr lang="en-US" sz="1300" dirty="0"/>
              <a:t>Retrieved </a:t>
            </a:r>
            <a:r>
              <a:rPr lang="en-US" sz="1300" dirty="0" smtClean="0"/>
              <a:t>from </a:t>
            </a:r>
            <a:r>
              <a:rPr lang="en-US" sz="1300" dirty="0" smtClean="0">
                <a:hlinkClick r:id="rId5"/>
              </a:rPr>
              <a:t>https</a:t>
            </a:r>
            <a:r>
              <a:rPr lang="en-US" sz="1300" dirty="0">
                <a:hlinkClick r:id="rId5"/>
              </a:rPr>
              <a:t>://texreg.sos.state.tx.us/public/readtac$ext.TacPage?sl=R&amp;app=9&amp;p_dir=&amp;p_rloc=&amp;p_tloc=&amp;p_ploc=&amp;pg=1&amp;p_tac=&amp;ti=19&amp;pt=7&amp;ch=247&amp;rl=2</a:t>
            </a:r>
            <a:endParaRPr lang="en-US" sz="1300" dirty="0"/>
          </a:p>
          <a:p>
            <a:endParaRPr lang="en-US" sz="1300" dirty="0" smtClean="0"/>
          </a:p>
          <a:p>
            <a:r>
              <a:rPr lang="en-US" sz="1300" dirty="0"/>
              <a:t>Texas Education Agency. (2016). </a:t>
            </a:r>
            <a:r>
              <a:rPr lang="en-US" sz="1300" i="1" dirty="0"/>
              <a:t>Texas Administrative Code: Chapter 249.5. </a:t>
            </a:r>
            <a:r>
              <a:rPr lang="en-US" sz="1300" dirty="0"/>
              <a:t>Retrieved </a:t>
            </a:r>
            <a:r>
              <a:rPr lang="en-US" sz="1300" dirty="0" smtClean="0"/>
              <a:t>from  </a:t>
            </a:r>
            <a:r>
              <a:rPr lang="en-US" sz="1300" dirty="0">
                <a:hlinkClick r:id="rId6"/>
              </a:rPr>
              <a:t>https://texreg.sos.state.tx.us/public/readtac$ext.TacPage?sl=R&amp;app=9&amp;p_dir=&amp;p_rloc=&amp;p_tloc=&amp;p_ploc=&amp;pg=1&amp;p_tac=&amp;ti=19&amp;pt=7&amp;ch=249&amp;rl=5</a:t>
            </a:r>
            <a:endParaRPr lang="en-US" sz="1300" dirty="0"/>
          </a:p>
          <a:p>
            <a:pPr marL="0" indent="0">
              <a:spcBef>
                <a:spcPts val="0"/>
              </a:spcBef>
              <a:buNone/>
              <a:defRPr/>
            </a:pPr>
            <a:endParaRPr lang="en-US" sz="1300" dirty="0"/>
          </a:p>
          <a:p>
            <a:r>
              <a:rPr lang="en-US" sz="1300" dirty="0"/>
              <a:t>United States Department of Education. (2008). Educator </a:t>
            </a:r>
            <a:r>
              <a:rPr lang="en-US" sz="1300" dirty="0" smtClean="0"/>
              <a:t>sexual misconduct</a:t>
            </a:r>
            <a:r>
              <a:rPr lang="en-US" sz="1300" dirty="0"/>
              <a:t>: What </a:t>
            </a:r>
            <a:r>
              <a:rPr lang="en-US" sz="1300" dirty="0" smtClean="0"/>
              <a:t>school staff need </a:t>
            </a:r>
            <a:r>
              <a:rPr lang="en-US" sz="1300" dirty="0"/>
              <a:t>to </a:t>
            </a:r>
            <a:r>
              <a:rPr lang="en-US" sz="1300" dirty="0" smtClean="0"/>
              <a:t>know </a:t>
            </a:r>
            <a:r>
              <a:rPr lang="en-US" sz="1300" dirty="0"/>
              <a:t>and </a:t>
            </a:r>
            <a:r>
              <a:rPr lang="en-US" sz="1300" dirty="0" smtClean="0"/>
              <a:t>do. </a:t>
            </a:r>
            <a:r>
              <a:rPr lang="en-US" sz="1300" i="1" dirty="0" smtClean="0"/>
              <a:t>Helpful Hints for School Emergency Management, 3</a:t>
            </a:r>
            <a:r>
              <a:rPr lang="en-US" sz="1300" dirty="0" smtClean="0"/>
              <a:t>(2). Retrieved from </a:t>
            </a:r>
            <a:r>
              <a:rPr lang="en-US" sz="1300" dirty="0">
                <a:hlinkClick r:id="rId7"/>
              </a:rPr>
              <a:t>http://rems.ed.gov/docs/HH_Vol3Issue2.pdf</a:t>
            </a:r>
            <a:endParaRPr lang="en-US" sz="1300" dirty="0"/>
          </a:p>
          <a:p>
            <a:pPr marL="0" indent="0">
              <a:buNone/>
            </a:pPr>
            <a:endParaRPr lang="en-US" sz="1300" dirty="0"/>
          </a:p>
          <a:p>
            <a:r>
              <a:rPr lang="en-US" sz="1300" dirty="0"/>
              <a:t>University of Phoenix. (2015, August). Despite embracing new technology, 87 percent of K-12 educators have not integrated social media into the classroom. </a:t>
            </a:r>
            <a:r>
              <a:rPr lang="en-US" sz="1300" i="1" dirty="0"/>
              <a:t>University of Phoenix College of Education</a:t>
            </a:r>
            <a:r>
              <a:rPr lang="en-US" sz="1300" dirty="0"/>
              <a:t>. Retrieved from </a:t>
            </a:r>
            <a:r>
              <a:rPr lang="en-US" sz="1300" dirty="0">
                <a:hlinkClick r:id="rId8"/>
              </a:rPr>
              <a:t>http://www.phoenix.edu/news/</a:t>
            </a:r>
            <a:r>
              <a:rPr lang="en-US" sz="1300" dirty="0" smtClean="0">
                <a:hlinkClick r:id="rId8"/>
              </a:rPr>
              <a:t>releases/2015</a:t>
            </a:r>
            <a:r>
              <a:rPr lang="en-US" sz="1300" dirty="0">
                <a:hlinkClick r:id="rId8"/>
              </a:rPr>
              <a:t>/08/87_percent_k-12_educators_not_integrated_social_media_into_classroom.html</a:t>
            </a:r>
            <a:endParaRPr lang="en-US" sz="1300" dirty="0"/>
          </a:p>
          <a:p>
            <a:endParaRPr lang="en-US" sz="1300" dirty="0"/>
          </a:p>
          <a:p>
            <a:pPr marL="0" indent="0">
              <a:buNone/>
            </a:pPr>
            <a:endParaRPr lang="en-US" sz="1300" dirty="0"/>
          </a:p>
          <a:p>
            <a:pPr marL="0" indent="0">
              <a:buNone/>
            </a:pPr>
            <a:endParaRPr lang="en-US" sz="1300" dirty="0" smtClean="0"/>
          </a:p>
          <a:p>
            <a:endParaRPr lang="en-US" sz="1300" dirty="0" smtClean="0"/>
          </a:p>
          <a:p>
            <a:pPr marL="0" indent="0">
              <a:buNone/>
            </a:pPr>
            <a:endParaRPr lang="en-US" sz="1300" dirty="0"/>
          </a:p>
          <a:p>
            <a:pPr marL="0" indent="0">
              <a:buNone/>
            </a:pPr>
            <a:endParaRPr lang="en-US" sz="1300" dirty="0" smtClean="0"/>
          </a:p>
          <a:p>
            <a:pPr marL="0" indent="0">
              <a:buNone/>
            </a:pPr>
            <a:endParaRPr lang="en-US" sz="1300" dirty="0"/>
          </a:p>
          <a:p>
            <a:endParaRPr lang="en-US" sz="1300" dirty="0" smtClean="0"/>
          </a:p>
          <a:p>
            <a:endParaRPr lang="en-US" sz="1300" dirty="0" smtClean="0"/>
          </a:p>
          <a:p>
            <a:pPr marL="0" indent="0">
              <a:buNone/>
            </a:pPr>
            <a:r>
              <a:rPr lang="en-US" sz="1300" dirty="0" smtClean="0"/>
              <a:t>f</a:t>
            </a:r>
            <a:endParaRPr lang="en-US" sz="1300" dirty="0"/>
          </a:p>
        </p:txBody>
      </p:sp>
      <p:sp>
        <p:nvSpPr>
          <p:cNvPr id="5" name="Rectangle 4"/>
          <p:cNvSpPr/>
          <p:nvPr/>
        </p:nvSpPr>
        <p:spPr>
          <a:xfrm>
            <a:off x="0" y="6102646"/>
            <a:ext cx="9143999" cy="755354"/>
          </a:xfrm>
          <a:prstGeom prst="rect">
            <a:avLst/>
          </a:prstGeom>
          <a:solidFill>
            <a:srgbClr val="172C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02384" y="6311248"/>
            <a:ext cx="701065" cy="363246"/>
          </a:xfrm>
          <a:prstGeom prst="rect">
            <a:avLst/>
          </a:prstGeom>
        </p:spPr>
      </p:pic>
      <p:sp>
        <p:nvSpPr>
          <p:cNvPr id="7" name="Slide Number Placeholder 6"/>
          <p:cNvSpPr>
            <a:spLocks noGrp="1"/>
          </p:cNvSpPr>
          <p:nvPr>
            <p:ph type="sldNum" sz="quarter" idx="12"/>
          </p:nvPr>
        </p:nvSpPr>
        <p:spPr/>
        <p:txBody>
          <a:bodyPr/>
          <a:lstStyle/>
          <a:p>
            <a:fld id="{EF68CE09-CC20-3D4A-9530-2AC84BC15523}" type="slidenum">
              <a:rPr lang="en-US" smtClean="0"/>
              <a:t>53</a:t>
            </a:fld>
            <a:endParaRPr lang="en-US" dirty="0"/>
          </a:p>
        </p:txBody>
      </p:sp>
    </p:spTree>
    <p:extLst>
      <p:ext uri="{BB962C8B-B14F-4D97-AF65-F5344CB8AC3E}">
        <p14:creationId xmlns:p14="http://schemas.microsoft.com/office/powerpoint/2010/main" val="90445886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11840</TotalTime>
  <Words>6348</Words>
  <Application>Microsoft Office PowerPoint</Application>
  <PresentationFormat>On-screen Show (4:3)</PresentationFormat>
  <Paragraphs>909</Paragraphs>
  <Slides>53</Slides>
  <Notes>53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53</vt:i4>
      </vt:variant>
    </vt:vector>
  </HeadingPairs>
  <TitlesOfParts>
    <vt:vector size="58" baseType="lpstr">
      <vt:lpstr>Arial</vt:lpstr>
      <vt:lpstr>Calibri</vt:lpstr>
      <vt:lpstr>Lucida Grande</vt:lpstr>
      <vt:lpstr>Wingdings</vt:lpstr>
      <vt:lpstr>Office Theme</vt:lpstr>
      <vt:lpstr>PowerPoint Presentation</vt:lpstr>
      <vt:lpstr>Purpose</vt:lpstr>
      <vt:lpstr> Stimulating Thinking</vt:lpstr>
      <vt:lpstr>PowerPoint Presentation</vt:lpstr>
      <vt:lpstr>PowerPoint Presentation</vt:lpstr>
      <vt:lpstr>PowerPoint Presentation</vt:lpstr>
      <vt:lpstr>Social Media Boundary Crossings </vt:lpstr>
      <vt:lpstr>An Inappropriate Relationship Begins</vt:lpstr>
      <vt:lpstr>An Inappropriate Relationship Ends</vt:lpstr>
      <vt:lpstr>Outcome of This Case </vt:lpstr>
      <vt:lpstr>PowerPoint Presentation</vt:lpstr>
      <vt:lpstr>PowerPoint Presentation</vt:lpstr>
      <vt:lpstr>PowerPoint Presentation</vt:lpstr>
      <vt:lpstr>The Impact of Social Media</vt:lpstr>
      <vt:lpstr>PowerPoint Presentation</vt:lpstr>
      <vt:lpstr>PowerPoint Presentation</vt:lpstr>
      <vt:lpstr>Video Scenario</vt:lpstr>
      <vt:lpstr>Video Scenario Debrief</vt:lpstr>
      <vt:lpstr> Sobering Statistics </vt:lpstr>
      <vt:lpstr>Cases Opened on Inappropriate Relationships with a Student / Minor</vt:lpstr>
      <vt:lpstr>PowerPoint Presentation</vt:lpstr>
      <vt:lpstr>PowerPoint Presentation</vt:lpstr>
      <vt:lpstr>PowerPoint Presentation</vt:lpstr>
      <vt:lpstr>PowerPoint Presentation</vt:lpstr>
      <vt:lpstr>Appropriate vs. Inappropriate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Social Media Utilization Guidelines</vt:lpstr>
      <vt:lpstr>Social Media Utilization Guidelines</vt:lpstr>
      <vt:lpstr>PowerPoint Presentation</vt:lpstr>
      <vt:lpstr>PowerPoint Presentation</vt:lpstr>
      <vt:lpstr>Strategies to Decrease Incidents</vt:lpstr>
      <vt:lpstr>Strategies to Decrease Incidents</vt:lpstr>
      <vt:lpstr>PowerPoint Presentation</vt:lpstr>
      <vt:lpstr>PowerPoint Presentation</vt:lpstr>
      <vt:lpstr>PowerPoint Presentation</vt:lpstr>
      <vt:lpstr>PowerPoint Presentation</vt:lpstr>
      <vt:lpstr>References</vt:lpstr>
      <vt:lpstr>References</vt:lpstr>
    </vt:vector>
  </TitlesOfParts>
  <Company>Ed-Point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Sonia Perez</dc:creator>
  <cp:lastModifiedBy>Windows User</cp:lastModifiedBy>
  <cp:revision>1890</cp:revision>
  <cp:lastPrinted>2017-02-28T14:52:56Z</cp:lastPrinted>
  <dcterms:created xsi:type="dcterms:W3CDTF">2016-05-05T02:51:27Z</dcterms:created>
  <dcterms:modified xsi:type="dcterms:W3CDTF">2018-09-26T19:14:39Z</dcterms:modified>
</cp:coreProperties>
</file>