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6"/>
  </p:notesMasterIdLst>
  <p:handoutMasterIdLst>
    <p:handoutMasterId r:id="rId57"/>
  </p:handoutMasterIdLst>
  <p:sldIdLst>
    <p:sldId id="256" r:id="rId2"/>
    <p:sldId id="258" r:id="rId3"/>
    <p:sldId id="326" r:id="rId4"/>
    <p:sldId id="334" r:id="rId5"/>
    <p:sldId id="261" r:id="rId6"/>
    <p:sldId id="266" r:id="rId7"/>
    <p:sldId id="262" r:id="rId8"/>
    <p:sldId id="274" r:id="rId9"/>
    <p:sldId id="313" r:id="rId10"/>
    <p:sldId id="260" r:id="rId11"/>
    <p:sldId id="263" r:id="rId12"/>
    <p:sldId id="331" r:id="rId13"/>
    <p:sldId id="335" r:id="rId14"/>
    <p:sldId id="316" r:id="rId15"/>
    <p:sldId id="269" r:id="rId16"/>
    <p:sldId id="317" r:id="rId17"/>
    <p:sldId id="329" r:id="rId18"/>
    <p:sldId id="330" r:id="rId19"/>
    <p:sldId id="272" r:id="rId20"/>
    <p:sldId id="332" r:id="rId21"/>
    <p:sldId id="259" r:id="rId22"/>
    <p:sldId id="267" r:id="rId23"/>
    <p:sldId id="278" r:id="rId24"/>
    <p:sldId id="282" r:id="rId25"/>
    <p:sldId id="279" r:id="rId26"/>
    <p:sldId id="276" r:id="rId27"/>
    <p:sldId id="328" r:id="rId28"/>
    <p:sldId id="320" r:id="rId29"/>
    <p:sldId id="280" r:id="rId30"/>
    <p:sldId id="292" r:id="rId31"/>
    <p:sldId id="293" r:id="rId32"/>
    <p:sldId id="283" r:id="rId33"/>
    <p:sldId id="294" r:id="rId34"/>
    <p:sldId id="297" r:id="rId35"/>
    <p:sldId id="298" r:id="rId36"/>
    <p:sldId id="301" r:id="rId37"/>
    <p:sldId id="305" r:id="rId38"/>
    <p:sldId id="304" r:id="rId39"/>
    <p:sldId id="312" r:id="rId40"/>
    <p:sldId id="299" r:id="rId41"/>
    <p:sldId id="300" r:id="rId42"/>
    <p:sldId id="303" r:id="rId43"/>
    <p:sldId id="311" r:id="rId44"/>
    <p:sldId id="302" r:id="rId45"/>
    <p:sldId id="309" r:id="rId46"/>
    <p:sldId id="308" r:id="rId47"/>
    <p:sldId id="295" r:id="rId48"/>
    <p:sldId id="289" r:id="rId49"/>
    <p:sldId id="321" r:id="rId50"/>
    <p:sldId id="322" r:id="rId51"/>
    <p:sldId id="323" r:id="rId52"/>
    <p:sldId id="324" r:id="rId53"/>
    <p:sldId id="270" r:id="rId54"/>
    <p:sldId id="271" r:id="rId55"/>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0">
          <p15:clr>
            <a:srgbClr val="A4A3A4"/>
          </p15:clr>
        </p15:guide>
        <p15:guide id="2" pos="5759">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bbie Ritenour"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E"/>
    <a:srgbClr val="6CC61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59890" autoAdjust="0"/>
  </p:normalViewPr>
  <p:slideViewPr>
    <p:cSldViewPr snapToGrid="0" snapToObjects="1" showGuides="1">
      <p:cViewPr varScale="1">
        <p:scale>
          <a:sx n="66" d="100"/>
          <a:sy n="66" d="100"/>
        </p:scale>
        <p:origin x="2058" y="48"/>
      </p:cViewPr>
      <p:guideLst>
        <p:guide orient="horz" pos="230"/>
        <p:guide pos="5759"/>
      </p:guideLst>
    </p:cSldViewPr>
  </p:slideViewPr>
  <p:notesTextViewPr>
    <p:cViewPr>
      <p:scale>
        <a:sx n="100" d="100"/>
        <a:sy n="100" d="100"/>
      </p:scale>
      <p:origin x="0" y="0"/>
    </p:cViewPr>
  </p:notesTextViewPr>
  <p:sorterViewPr>
    <p:cViewPr>
      <p:scale>
        <a:sx n="59" d="100"/>
        <a:sy n="59" d="100"/>
      </p:scale>
      <p:origin x="0" y="24"/>
    </p:cViewPr>
  </p:sorterViewPr>
  <p:notesViewPr>
    <p:cSldViewPr snapToGrid="0" snapToObjects="1">
      <p:cViewPr>
        <p:scale>
          <a:sx n="100" d="100"/>
          <a:sy n="100" d="100"/>
        </p:scale>
        <p:origin x="355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498C7E67-38E0-2D48-BC2B-F2E951F8836E}" type="slidenum">
              <a:rPr lang="en-US" smtClean="0"/>
              <a:t>‹#›</a:t>
            </a:fld>
            <a:endParaRPr lang="en-US"/>
          </a:p>
        </p:txBody>
      </p:sp>
    </p:spTree>
    <p:extLst>
      <p:ext uri="{BB962C8B-B14F-4D97-AF65-F5344CB8AC3E}">
        <p14:creationId xmlns:p14="http://schemas.microsoft.com/office/powerpoint/2010/main" val="8307116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A6451F14-45FA-7E41-9841-2F7C23B6A729}" type="datetimeFigureOut">
              <a:rPr lang="en-US" smtClean="0"/>
              <a:t>7/27/2022</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BA1A94D7-39EB-ED4C-B6F3-D44D3C441E49}" type="slidenum">
              <a:rPr lang="en-US" smtClean="0"/>
              <a:t>‹#›</a:t>
            </a:fld>
            <a:endParaRPr lang="en-US" dirty="0"/>
          </a:p>
        </p:txBody>
      </p:sp>
    </p:spTree>
    <p:extLst>
      <p:ext uri="{BB962C8B-B14F-4D97-AF65-F5344CB8AC3E}">
        <p14:creationId xmlns:p14="http://schemas.microsoft.com/office/powerpoint/2010/main" val="15289030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u="sng" dirty="0"/>
          </a:p>
          <a:p>
            <a:r>
              <a:rPr lang="en-US" sz="1000" u="sng"/>
              <a:t>Presenter’s </a:t>
            </a:r>
            <a:r>
              <a:rPr lang="en-US" sz="1000" u="sng" dirty="0"/>
              <a:t>Notes</a:t>
            </a:r>
            <a:r>
              <a:rPr lang="en-US" sz="1000" dirty="0"/>
              <a:t>: (Time: 30 Seconds)</a:t>
            </a:r>
          </a:p>
          <a:p>
            <a:pPr defTabSz="483306">
              <a:defRPr/>
            </a:pPr>
            <a:endParaRPr lang="en-US" sz="1100" b="1" dirty="0"/>
          </a:p>
          <a:p>
            <a:pPr defTabSz="488622">
              <a:defRPr/>
            </a:pPr>
            <a:r>
              <a:rPr lang="en-US" sz="1100" i="1" dirty="0"/>
              <a:t>Welcome participants. If this is a new group of participants, introduce yourself to the group.</a:t>
            </a:r>
          </a:p>
          <a:p>
            <a:pPr defTabSz="483306">
              <a:defRPr/>
            </a:pPr>
            <a:endParaRPr lang="en-US" sz="1100" dirty="0"/>
          </a:p>
          <a:p>
            <a:pPr defTabSz="483306">
              <a:defRPr/>
            </a:pPr>
            <a:r>
              <a:rPr lang="en-US" sz="1100" b="1" dirty="0"/>
              <a:t>SAY: This is the third of six ethics training modules for Texas educators. Module 3 will focus on Student Discipline and Teacher Anger Management. </a:t>
            </a:r>
          </a:p>
          <a:p>
            <a:pPr defTabSz="483306">
              <a:defRPr/>
            </a:pPr>
            <a:endParaRPr lang="en-US" sz="1100" b="1" dirty="0"/>
          </a:p>
          <a:p>
            <a:pPr defTabSz="483306">
              <a:defRPr/>
            </a:pPr>
            <a:r>
              <a:rPr lang="en-US" sz="1100" i="1" dirty="0"/>
              <a:t>You will need to have copies of two narratives for slides 7 and 47. You will read these narratives aloud at the appropriate time.</a:t>
            </a:r>
          </a:p>
          <a:p>
            <a:pPr defTabSz="483306">
              <a:defRPr/>
            </a:pPr>
            <a:endParaRPr lang="en-US" sz="1100" i="1" dirty="0"/>
          </a:p>
          <a:p>
            <a:pPr defTabSz="483306">
              <a:defRPr/>
            </a:pPr>
            <a:r>
              <a:rPr lang="en-US" sz="1100" i="1" dirty="0"/>
              <a:t>It is advisable to have participants seated at tables to encourage group dialogue. Participants will also be provided with a reflection journal. </a:t>
            </a:r>
          </a:p>
          <a:p>
            <a:pPr defTabSz="483306">
              <a:defRPr/>
            </a:pPr>
            <a:endParaRPr lang="en-US" sz="1100" dirty="0"/>
          </a:p>
          <a:p>
            <a:r>
              <a:rPr lang="en-US" sz="1000" u="sng" dirty="0"/>
              <a:t>Materials for Participants:</a:t>
            </a:r>
          </a:p>
          <a:p>
            <a:pPr marL="181240" indent="-181240">
              <a:buFont typeface="Arial"/>
              <a:buChar char="•"/>
            </a:pPr>
            <a:r>
              <a:rPr lang="en-US" sz="1000" dirty="0"/>
              <a:t>Journal</a:t>
            </a:r>
          </a:p>
          <a:p>
            <a:endParaRPr lang="en-US" sz="1000" dirty="0"/>
          </a:p>
          <a:p>
            <a:r>
              <a:rPr lang="en-US" sz="1000" u="sng" dirty="0"/>
              <a:t>Materials for Presenter:</a:t>
            </a:r>
          </a:p>
          <a:p>
            <a:pPr marL="181240" indent="-181240">
              <a:buFont typeface="Arial"/>
              <a:buChar char="•"/>
            </a:pPr>
            <a:r>
              <a:rPr lang="en-US" sz="1000" dirty="0"/>
              <a:t>PowerPoint for Module 3</a:t>
            </a:r>
          </a:p>
          <a:p>
            <a:pPr marL="181240" indent="-181240">
              <a:buFont typeface="Arial"/>
              <a:buChar char="•"/>
            </a:pPr>
            <a:r>
              <a:rPr lang="en-US" sz="1000" dirty="0"/>
              <a:t>Two Narratives for Slides 7 and 47</a:t>
            </a:r>
          </a:p>
          <a:p>
            <a:pPr marL="181240" indent="-181240">
              <a:buFont typeface="Arial"/>
              <a:buChar char="•"/>
            </a:pPr>
            <a:r>
              <a:rPr lang="en-US" sz="1000" dirty="0"/>
              <a:t>LCD Projector, Screen, Speakers, and Computer</a:t>
            </a:r>
          </a:p>
          <a:p>
            <a:pPr marL="181240" indent="-181240">
              <a:buFont typeface="Arial"/>
              <a:buChar char="•"/>
            </a:pPr>
            <a:r>
              <a:rPr lang="en-US" sz="1000" dirty="0"/>
              <a:t>Slide Advancer</a:t>
            </a:r>
          </a:p>
          <a:p>
            <a:pPr marL="181240" indent="-181240">
              <a:buFont typeface="Arial"/>
              <a:buChar char="•"/>
            </a:pPr>
            <a:r>
              <a:rPr lang="en-US" sz="1000" dirty="0"/>
              <a:t>Participant Toolbox is recommended (index cards, sticky notes, markers, pencils/pens, etc.)</a:t>
            </a:r>
          </a:p>
          <a:p>
            <a:pPr marL="181240" indent="-181240">
              <a:buFont typeface="Arial"/>
              <a:buChar char="•"/>
            </a:pPr>
            <a:r>
              <a:rPr lang="en-US" sz="1000" dirty="0"/>
              <a:t>Copies of Module Assessment</a:t>
            </a:r>
          </a:p>
          <a:p>
            <a:pPr marL="181240" indent="-181240">
              <a:buFont typeface="Arial"/>
              <a:buChar char="•"/>
            </a:pPr>
            <a:r>
              <a:rPr lang="en-US" sz="1000" dirty="0"/>
              <a:t>Performance Task Key</a:t>
            </a:r>
          </a:p>
          <a:p>
            <a:pPr marL="181240" indent="-181240">
              <a:buFont typeface="Arial"/>
              <a:buChar char="•"/>
            </a:pPr>
            <a:r>
              <a:rPr lang="en-US" sz="1000" dirty="0"/>
              <a:t>Assessment Key</a:t>
            </a:r>
          </a:p>
        </p:txBody>
      </p:sp>
      <p:sp>
        <p:nvSpPr>
          <p:cNvPr id="4" name="Slide Number Placeholder 3"/>
          <p:cNvSpPr>
            <a:spLocks noGrp="1"/>
          </p:cNvSpPr>
          <p:nvPr>
            <p:ph type="sldNum" sz="quarter" idx="10"/>
          </p:nvPr>
        </p:nvSpPr>
        <p:spPr/>
        <p:txBody>
          <a:bodyPr/>
          <a:lstStyle/>
          <a:p>
            <a:fld id="{BA1A94D7-39EB-ED4C-B6F3-D44D3C441E49}" type="slidenum">
              <a:rPr lang="en-US" smtClean="0"/>
              <a:t>1</a:t>
            </a:fld>
            <a:endParaRPr lang="en-US" dirty="0"/>
          </a:p>
        </p:txBody>
      </p:sp>
    </p:spTree>
    <p:extLst>
      <p:ext uri="{BB962C8B-B14F-4D97-AF65-F5344CB8AC3E}">
        <p14:creationId xmlns:p14="http://schemas.microsoft.com/office/powerpoint/2010/main" val="838438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endParaRPr lang="en-US" dirty="0"/>
          </a:p>
          <a:p>
            <a:pPr defTabSz="483306">
              <a:defRPr/>
            </a:pPr>
            <a:r>
              <a:rPr lang="en-US" u="sng" dirty="0"/>
              <a:t>Presenter’s Notes</a:t>
            </a:r>
            <a:r>
              <a:rPr lang="en-US" u="none" dirty="0"/>
              <a:t>:</a:t>
            </a:r>
            <a:r>
              <a:rPr lang="en-US" u="none" baseline="0" dirty="0"/>
              <a:t> </a:t>
            </a:r>
            <a:r>
              <a:rPr lang="en-US" u="none" dirty="0"/>
              <a:t>(Time: 30 Seconds)</a:t>
            </a:r>
          </a:p>
          <a:p>
            <a:endParaRPr lang="en-US" i="1" baseline="0" dirty="0"/>
          </a:p>
          <a:p>
            <a:r>
              <a:rPr lang="en-US" b="1" i="0" baseline="0" dirty="0"/>
              <a:t>SAY: The purpose of this training is to emphasize the importance of student discipline and anger management and the role they play in supportive learning environments. </a:t>
            </a:r>
          </a:p>
          <a:p>
            <a:endParaRPr lang="en-US" b="1" i="0" baseline="0" dirty="0"/>
          </a:p>
          <a:p>
            <a:pPr marL="181240" indent="-181240">
              <a:buFontTx/>
              <a:buChar char="-"/>
            </a:pPr>
            <a:r>
              <a:rPr lang="en-US" b="1" i="0" baseline="0" dirty="0"/>
              <a:t>When we think of ethical violations, we immediately think of inappropriate teacher-student relationships. </a:t>
            </a:r>
          </a:p>
          <a:p>
            <a:pPr marL="181240" indent="-181240">
              <a:buFontTx/>
              <a:buChar char="-"/>
            </a:pPr>
            <a:endParaRPr lang="en-US" b="1" i="0" baseline="0" dirty="0"/>
          </a:p>
          <a:p>
            <a:pPr marL="181240" indent="-181240">
              <a:buFontTx/>
              <a:buChar char="-"/>
            </a:pPr>
            <a:r>
              <a:rPr lang="en-US" b="1" i="0" baseline="0" dirty="0"/>
              <a:t>Other type of violations occur. One that we hear about, though maybe not as often as inappropriate relationships, is a teacher harming a student physically, mentally, or emotionally. </a:t>
            </a:r>
          </a:p>
          <a:p>
            <a:pPr defTabSz="483306">
              <a:defRPr/>
            </a:pPr>
            <a:endParaRPr lang="en-US" i="1" baseline="0" dirty="0"/>
          </a:p>
          <a:p>
            <a:endParaRPr lang="en-US" b="1" i="0" dirty="0"/>
          </a:p>
        </p:txBody>
      </p:sp>
      <p:sp>
        <p:nvSpPr>
          <p:cNvPr id="4" name="Slide Number Placeholder 3"/>
          <p:cNvSpPr>
            <a:spLocks noGrp="1"/>
          </p:cNvSpPr>
          <p:nvPr>
            <p:ph type="sldNum" sz="quarter" idx="10"/>
          </p:nvPr>
        </p:nvSpPr>
        <p:spPr/>
        <p:txBody>
          <a:bodyPr/>
          <a:lstStyle/>
          <a:p>
            <a:fld id="{BA1A94D7-39EB-ED4C-B6F3-D44D3C441E49}" type="slidenum">
              <a:rPr lang="en-US" smtClean="0"/>
              <a:t>2</a:t>
            </a:fld>
            <a:endParaRPr lang="en-US" dirty="0"/>
          </a:p>
        </p:txBody>
      </p:sp>
    </p:spTree>
    <p:extLst>
      <p:ext uri="{BB962C8B-B14F-4D97-AF65-F5344CB8AC3E}">
        <p14:creationId xmlns:p14="http://schemas.microsoft.com/office/powerpoint/2010/main" val="1874626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306">
              <a:defRPr/>
            </a:pPr>
            <a:r>
              <a:rPr lang="en-US" u="sng" dirty="0"/>
              <a:t>Presenter’s Notes</a:t>
            </a:r>
            <a:r>
              <a:rPr lang="en-US" u="none" dirty="0"/>
              <a:t>: (Time: 1</a:t>
            </a:r>
            <a:r>
              <a:rPr lang="en-US" u="none" baseline="0" dirty="0"/>
              <a:t>½ Minutes</a:t>
            </a:r>
            <a:r>
              <a:rPr lang="en-US" u="none" dirty="0"/>
              <a:t>)</a:t>
            </a:r>
          </a:p>
          <a:p>
            <a:pPr defTabSz="483306">
              <a:defRPr/>
            </a:pPr>
            <a:endParaRPr lang="en-US" dirty="0"/>
          </a:p>
          <a:p>
            <a:pPr defTabSz="483306">
              <a:defRPr/>
            </a:pPr>
            <a:r>
              <a:rPr lang="en-US" b="1" dirty="0"/>
              <a:t>SAY: As we</a:t>
            </a:r>
            <a:r>
              <a:rPr lang="en-US" b="1" baseline="0" dirty="0"/>
              <a:t> prepare to begin our training session, these are the overarching essential questions that we will conceptualize today. Please respond to the essential questions while you wait for the training session to begin. You may use the Module 3 note-taking section in your journal to record your responses. </a:t>
            </a:r>
          </a:p>
          <a:p>
            <a:endParaRPr lang="en-US" b="1" baseline="0" dirty="0"/>
          </a:p>
          <a:p>
            <a:pPr defTabSz="483306">
              <a:defRPr/>
            </a:pPr>
            <a:r>
              <a:rPr lang="en-US" i="1" baseline="0" dirty="0"/>
              <a:t>Note-Taking Strategy: </a:t>
            </a:r>
            <a:r>
              <a:rPr lang="en-US" sz="1300" i="1" dirty="0"/>
              <a:t>Participants can use the Module 3 note-taking section of their journal to record their responses to the essential questions.</a:t>
            </a:r>
          </a:p>
          <a:p>
            <a:endParaRPr lang="en-US" b="1" baseline="0" dirty="0"/>
          </a:p>
          <a:p>
            <a:endParaRPr lang="en-US" b="1" baseline="0" dirty="0"/>
          </a:p>
          <a:p>
            <a:endParaRPr lang="en-US" b="1" baseline="0" dirty="0"/>
          </a:p>
          <a:p>
            <a:endParaRPr lang="en-US" b="1" baseline="0" dirty="0"/>
          </a:p>
          <a:p>
            <a:endParaRPr lang="en-US" b="1" baseline="0" dirty="0"/>
          </a:p>
          <a:p>
            <a:endParaRPr lang="en-US" b="1" dirty="0"/>
          </a:p>
        </p:txBody>
      </p:sp>
      <p:sp>
        <p:nvSpPr>
          <p:cNvPr id="4" name="Slide Number Placeholder 3"/>
          <p:cNvSpPr>
            <a:spLocks noGrp="1"/>
          </p:cNvSpPr>
          <p:nvPr>
            <p:ph type="sldNum" sz="quarter" idx="10"/>
          </p:nvPr>
        </p:nvSpPr>
        <p:spPr/>
        <p:txBody>
          <a:bodyPr/>
          <a:lstStyle/>
          <a:p>
            <a:fld id="{E399FD1E-AA77-2049-BD5C-7B09D322BA44}" type="slidenum">
              <a:rPr lang="en-US" smtClean="0"/>
              <a:t>3</a:t>
            </a:fld>
            <a:endParaRPr lang="en-US" dirty="0"/>
          </a:p>
        </p:txBody>
      </p:sp>
    </p:spTree>
    <p:extLst>
      <p:ext uri="{BB962C8B-B14F-4D97-AF65-F5344CB8AC3E}">
        <p14:creationId xmlns:p14="http://schemas.microsoft.com/office/powerpoint/2010/main" val="660658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endParaRPr lang="en-US" dirty="0"/>
          </a:p>
          <a:p>
            <a:pPr defTabSz="483306">
              <a:defRPr/>
            </a:pPr>
            <a:r>
              <a:rPr lang="en-US" u="sng" dirty="0"/>
              <a:t>Presenter’s Notes</a:t>
            </a:r>
            <a:r>
              <a:rPr lang="en-US" u="none" dirty="0"/>
              <a:t>: (Time: 30 Seconds)</a:t>
            </a:r>
          </a:p>
          <a:p>
            <a:endParaRPr lang="en-US" dirty="0"/>
          </a:p>
          <a:p>
            <a:r>
              <a:rPr lang="en-US" b="1" dirty="0"/>
              <a:t>SAY:</a:t>
            </a:r>
            <a:r>
              <a:rPr lang="en-US" b="1" baseline="0" dirty="0"/>
              <a:t> </a:t>
            </a:r>
            <a:r>
              <a:rPr lang="en-US" b="1" i="0" baseline="0" dirty="0"/>
              <a:t>Let’s take a moment to review the session objectives. Today we will discuss strategies to create a supportive learning environment; identify techniques that can de-escalate confrontations; and identify techniques that disengage challenging behavior.</a:t>
            </a:r>
            <a:endParaRPr lang="en-US" b="1" baseline="0" dirty="0"/>
          </a:p>
          <a:p>
            <a:r>
              <a:rPr lang="en-US" b="0" i="1" baseline="0" dirty="0"/>
              <a:t> </a:t>
            </a:r>
          </a:p>
          <a:p>
            <a:pPr marL="181240" indent="-181240">
              <a:buFontTx/>
              <a:buChar char="-"/>
            </a:pPr>
            <a:r>
              <a:rPr lang="en-US" b="1" i="0" baseline="0" dirty="0"/>
              <a:t>The first bullet deals with student discipline and how we can work to create a supportive learning environment. </a:t>
            </a:r>
          </a:p>
          <a:p>
            <a:endParaRPr lang="en-US" b="1" i="0" baseline="0" dirty="0"/>
          </a:p>
          <a:p>
            <a:pPr marL="181240" indent="-181240">
              <a:buFontTx/>
              <a:buChar char="-"/>
            </a:pPr>
            <a:r>
              <a:rPr lang="en-US" b="1" i="0" baseline="0" dirty="0"/>
              <a:t>The last two bullets deal with anger management and how we can de-escalate a volatile situation and avoid consequences related to ethical violations. </a:t>
            </a:r>
          </a:p>
          <a:p>
            <a:endParaRPr lang="en-US" i="1" baseline="0" dirty="0"/>
          </a:p>
        </p:txBody>
      </p:sp>
      <p:sp>
        <p:nvSpPr>
          <p:cNvPr id="4" name="Slide Number Placeholder 3"/>
          <p:cNvSpPr>
            <a:spLocks noGrp="1"/>
          </p:cNvSpPr>
          <p:nvPr>
            <p:ph type="sldNum" sz="quarter" idx="10"/>
          </p:nvPr>
        </p:nvSpPr>
        <p:spPr/>
        <p:txBody>
          <a:bodyPr/>
          <a:lstStyle/>
          <a:p>
            <a:fld id="{151ED775-E727-4543-9240-78CCB10EC033}" type="slidenum">
              <a:rPr lang="en-US" smtClean="0"/>
              <a:t>4</a:t>
            </a:fld>
            <a:endParaRPr lang="en-US" dirty="0"/>
          </a:p>
        </p:txBody>
      </p:sp>
    </p:spTree>
    <p:extLst>
      <p:ext uri="{BB962C8B-B14F-4D97-AF65-F5344CB8AC3E}">
        <p14:creationId xmlns:p14="http://schemas.microsoft.com/office/powerpoint/2010/main" val="4075311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endParaRPr lang="en-US" dirty="0"/>
          </a:p>
          <a:p>
            <a:pPr defTabSz="483306">
              <a:defRPr/>
            </a:pPr>
            <a:r>
              <a:rPr lang="en-US" u="sng" dirty="0"/>
              <a:t>Presenter’s Notes</a:t>
            </a:r>
            <a:r>
              <a:rPr lang="en-US" u="none" dirty="0"/>
              <a:t>:</a:t>
            </a:r>
            <a:r>
              <a:rPr lang="en-US" u="none" baseline="0" dirty="0"/>
              <a:t> </a:t>
            </a:r>
            <a:r>
              <a:rPr lang="en-US" u="none" dirty="0"/>
              <a:t>(Time: 30 Seconds)</a:t>
            </a:r>
          </a:p>
          <a:p>
            <a:pPr defTabSz="483306">
              <a:defRPr/>
            </a:pPr>
            <a:endParaRPr lang="en-US" u="sng" dirty="0"/>
          </a:p>
          <a:p>
            <a:pPr defTabSz="483306">
              <a:defRPr/>
            </a:pPr>
            <a:r>
              <a:rPr lang="en-US" b="1" u="none" dirty="0"/>
              <a:t>SAY: If only it were as simple as this statement.</a:t>
            </a:r>
            <a:r>
              <a:rPr lang="en-US" b="1" u="none" baseline="0" dirty="0"/>
              <a:t> </a:t>
            </a:r>
          </a:p>
          <a:p>
            <a:pPr defTabSz="483306">
              <a:defRPr/>
            </a:pPr>
            <a:endParaRPr lang="en-US" b="1" u="none" baseline="0" dirty="0"/>
          </a:p>
          <a:p>
            <a:pPr marL="181240" indent="-181240" defTabSz="483306">
              <a:buFontTx/>
              <a:buChar char="-"/>
              <a:defRPr/>
            </a:pPr>
            <a:r>
              <a:rPr lang="en-US" b="1" u="none" baseline="0" dirty="0"/>
              <a:t>Please note that Chapter 247.1 of the Texas Administrative Code addresses the safety and welfare of Texas schoolchildren AND school personnel.</a:t>
            </a:r>
          </a:p>
          <a:p>
            <a:pPr defTabSz="483306">
              <a:defRPr/>
            </a:pPr>
            <a:endParaRPr lang="en-US" b="1" u="none" baseline="0" dirty="0"/>
          </a:p>
          <a:p>
            <a:pPr marL="181240" indent="-181240" defTabSz="483306">
              <a:buFontTx/>
              <a:buChar char="-"/>
              <a:defRPr/>
            </a:pPr>
            <a:r>
              <a:rPr lang="en-US" b="1" u="none" baseline="0" dirty="0"/>
              <a:t>It all boils down to protecting those students we serve on a daily basis.</a:t>
            </a:r>
          </a:p>
          <a:p>
            <a:pPr defTabSz="483306">
              <a:defRPr/>
            </a:pPr>
            <a:endParaRPr lang="en-US" b="1" u="none" baseline="0" dirty="0"/>
          </a:p>
          <a:p>
            <a:pPr defTabSz="483306">
              <a:defRPr/>
            </a:pPr>
            <a:endParaRPr lang="en-US" b="1" u="none" baseline="0" dirty="0"/>
          </a:p>
          <a:p>
            <a:pPr defTabSz="483306">
              <a:defRPr/>
            </a:pPr>
            <a:endParaRPr lang="en-US" b="1" u="none" dirty="0"/>
          </a:p>
          <a:p>
            <a:endParaRPr lang="en-US" b="1" dirty="0"/>
          </a:p>
        </p:txBody>
      </p:sp>
      <p:sp>
        <p:nvSpPr>
          <p:cNvPr id="4" name="Slide Number Placeholder 3"/>
          <p:cNvSpPr>
            <a:spLocks noGrp="1"/>
          </p:cNvSpPr>
          <p:nvPr>
            <p:ph type="sldNum" sz="quarter" idx="10"/>
          </p:nvPr>
        </p:nvSpPr>
        <p:spPr/>
        <p:txBody>
          <a:bodyPr/>
          <a:lstStyle/>
          <a:p>
            <a:fld id="{BA1A94D7-39EB-ED4C-B6F3-D44D3C441E49}" type="slidenum">
              <a:rPr lang="en-US" smtClean="0"/>
              <a:t>5</a:t>
            </a:fld>
            <a:endParaRPr lang="en-US" dirty="0"/>
          </a:p>
        </p:txBody>
      </p:sp>
    </p:spTree>
    <p:extLst>
      <p:ext uri="{BB962C8B-B14F-4D97-AF65-F5344CB8AC3E}">
        <p14:creationId xmlns:p14="http://schemas.microsoft.com/office/powerpoint/2010/main" val="20654664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r>
              <a:rPr lang="en-US" i="1" dirty="0"/>
              <a:t> </a:t>
            </a:r>
          </a:p>
          <a:p>
            <a:pPr defTabSz="483306">
              <a:defRPr/>
            </a:pPr>
            <a:r>
              <a:rPr lang="en-US" u="sng" dirty="0"/>
              <a:t>Presenter’s Notes</a:t>
            </a:r>
            <a:r>
              <a:rPr lang="en-US" u="none" dirty="0"/>
              <a:t>:</a:t>
            </a:r>
            <a:r>
              <a:rPr lang="en-US" u="none" baseline="0" dirty="0"/>
              <a:t> </a:t>
            </a:r>
            <a:r>
              <a:rPr lang="en-US" u="none" dirty="0"/>
              <a:t>(Time: 30 Seconds)</a:t>
            </a:r>
          </a:p>
          <a:p>
            <a:endParaRPr lang="en-US" dirty="0"/>
          </a:p>
          <a:p>
            <a:r>
              <a:rPr lang="en-US" i="1" dirty="0"/>
              <a:t>This is a transition slide.</a:t>
            </a:r>
          </a:p>
          <a:p>
            <a:endParaRPr lang="en-US" b="1" dirty="0"/>
          </a:p>
          <a:p>
            <a:r>
              <a:rPr lang="en-US" b="1" dirty="0"/>
              <a:t>SAY:</a:t>
            </a:r>
            <a:r>
              <a:rPr lang="en-US" b="1" baseline="0" dirty="0"/>
              <a:t> </a:t>
            </a:r>
            <a:r>
              <a:rPr lang="en-US" b="1" dirty="0"/>
              <a:t>Now that we have an</a:t>
            </a:r>
            <a:r>
              <a:rPr lang="en-US" b="1" baseline="0" dirty="0"/>
              <a:t> understanding of what our training purpose and objectives are, let’s get to the heart of the matter. </a:t>
            </a:r>
          </a:p>
          <a:p>
            <a:endParaRPr lang="en-US" b="1" baseline="0" dirty="0"/>
          </a:p>
          <a:p>
            <a:pPr marL="181240" indent="-181240">
              <a:buFontTx/>
              <a:buChar char="-"/>
            </a:pPr>
            <a:r>
              <a:rPr lang="en-US" b="1" baseline="0" dirty="0"/>
              <a:t>What do you think of this statement? </a:t>
            </a:r>
          </a:p>
          <a:p>
            <a:r>
              <a:rPr lang="en-US" b="1" baseline="0" dirty="0"/>
              <a:t> </a:t>
            </a:r>
          </a:p>
          <a:p>
            <a:pPr marL="181240" indent="-181240">
              <a:buFontTx/>
              <a:buChar char="-"/>
            </a:pPr>
            <a:r>
              <a:rPr lang="en-US" b="1" baseline="0" dirty="0"/>
              <a:t>Teachers are ROLE MODELS! </a:t>
            </a:r>
          </a:p>
          <a:p>
            <a:endParaRPr lang="en-US" b="1" baseline="0" dirty="0"/>
          </a:p>
          <a:p>
            <a:r>
              <a:rPr lang="en-US" b="0" i="1" baseline="0" dirty="0"/>
              <a:t>Give the participants an opportunity to share a few responses. You want to hear that teachers can build AND destroy with mere words.</a:t>
            </a:r>
          </a:p>
          <a:p>
            <a:endParaRPr lang="en-US" b="0" i="1" baseline="0" dirty="0"/>
          </a:p>
          <a:p>
            <a:pPr defTabSz="483306">
              <a:defRPr/>
            </a:pPr>
            <a:endParaRPr lang="en-US" b="0" i="1" dirty="0"/>
          </a:p>
        </p:txBody>
      </p:sp>
      <p:sp>
        <p:nvSpPr>
          <p:cNvPr id="4" name="Slide Number Placeholder 3"/>
          <p:cNvSpPr>
            <a:spLocks noGrp="1"/>
          </p:cNvSpPr>
          <p:nvPr>
            <p:ph type="sldNum" sz="quarter" idx="10"/>
          </p:nvPr>
        </p:nvSpPr>
        <p:spPr/>
        <p:txBody>
          <a:bodyPr/>
          <a:lstStyle/>
          <a:p>
            <a:fld id="{BA1A94D7-39EB-ED4C-B6F3-D44D3C441E49}" type="slidenum">
              <a:rPr lang="en-US" smtClean="0"/>
              <a:t>6</a:t>
            </a:fld>
            <a:endParaRPr lang="en-US" dirty="0"/>
          </a:p>
        </p:txBody>
      </p:sp>
    </p:spTree>
    <p:extLst>
      <p:ext uri="{BB962C8B-B14F-4D97-AF65-F5344CB8AC3E}">
        <p14:creationId xmlns:p14="http://schemas.microsoft.com/office/powerpoint/2010/main" val="1509361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440555"/>
            <a:ext cx="5852160" cy="4320540"/>
          </a:xfrm>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pPr>
              <a:lnSpc>
                <a:spcPct val="50000"/>
              </a:lnSpc>
            </a:pPr>
            <a:endParaRPr lang="en-US" b="1" u="sng" dirty="0"/>
          </a:p>
          <a:p>
            <a:pPr defTabSz="483306">
              <a:defRPr/>
            </a:pPr>
            <a:r>
              <a:rPr lang="en-US" u="sng" dirty="0"/>
              <a:t>Presenter’s Notes</a:t>
            </a:r>
            <a:r>
              <a:rPr lang="en-US" u="none" dirty="0"/>
              <a:t>:</a:t>
            </a:r>
            <a:r>
              <a:rPr lang="en-US" u="none" baseline="0" dirty="0"/>
              <a:t> </a:t>
            </a:r>
            <a:r>
              <a:rPr lang="en-US" u="none" dirty="0"/>
              <a:t>(Time: 1½</a:t>
            </a:r>
            <a:r>
              <a:rPr lang="en-US" u="none" baseline="0" dirty="0"/>
              <a:t> Minutes</a:t>
            </a:r>
            <a:r>
              <a:rPr lang="en-US" u="none" dirty="0"/>
              <a:t>)</a:t>
            </a:r>
          </a:p>
          <a:p>
            <a:endParaRPr lang="en-US" i="1" dirty="0"/>
          </a:p>
          <a:p>
            <a:r>
              <a:rPr lang="en-US" i="1" dirty="0"/>
              <a:t>Presenter</a:t>
            </a:r>
            <a:r>
              <a:rPr lang="en-US" i="1" baseline="0" dirty="0"/>
              <a:t> will need to read the entire quote. </a:t>
            </a:r>
            <a:endParaRPr lang="en-US" i="1" dirty="0"/>
          </a:p>
          <a:p>
            <a:pPr>
              <a:lnSpc>
                <a:spcPct val="50000"/>
              </a:lnSpc>
            </a:pPr>
            <a:endParaRPr lang="en-US" sz="800" b="1" dirty="0"/>
          </a:p>
          <a:p>
            <a:r>
              <a:rPr lang="en-US" sz="1100" b="1" dirty="0"/>
              <a:t>SAY: I’m going to read a quote about an actual situation that occurred in a classroom.  </a:t>
            </a:r>
          </a:p>
          <a:p>
            <a:pPr>
              <a:lnSpc>
                <a:spcPct val="50000"/>
              </a:lnSpc>
            </a:pPr>
            <a:endParaRPr lang="en-US" sz="1100" b="1" dirty="0"/>
          </a:p>
          <a:p>
            <a:r>
              <a:rPr lang="en-US" sz="1100" b="1" dirty="0"/>
              <a:t>“His teacher had urged him all year to be more organized, but he still had trouble keeping his work area neat. The boy’s papers and other materials were often scattered around, and when his classmates were ready to move on to the next activity, he lagged behind, trying to corral the clutter.”</a:t>
            </a:r>
          </a:p>
          <a:p>
            <a:pPr>
              <a:lnSpc>
                <a:spcPct val="50000"/>
              </a:lnSpc>
            </a:pPr>
            <a:endParaRPr lang="en-US" sz="1100" b="1" dirty="0"/>
          </a:p>
          <a:p>
            <a:r>
              <a:rPr lang="en-US" sz="1100" b="1" dirty="0"/>
              <a:t>“On this particular day, the teacher had lost her patience. According to a district report, she chastised her student: ‘Your area looks like a pigsty. Piggy, piggy! Oink, oink!’ Exactly what happened next has been difficult to pin down. But by the time another teacher entered the classroom, the boy had been surrounded by his classmates, who taunted him with oinks and other pig sounds. Alone in the center, the boy was sobbing.” </a:t>
            </a:r>
          </a:p>
          <a:p>
            <a:pPr>
              <a:lnSpc>
                <a:spcPct val="50000"/>
              </a:lnSpc>
            </a:pPr>
            <a:endParaRPr lang="en-US" sz="1100" b="1" dirty="0"/>
          </a:p>
          <a:p>
            <a:r>
              <a:rPr lang="en-US" sz="1100" b="1" dirty="0"/>
              <a:t>“By some accounts, his teacher—a veteran of 38 years—encouraged the children to join the chant. She told district officials she didn’t notice when they began to taunt him, although she did agree it wasn’t appropriate behavior. The children themselves turned out to be somewhat unreliable witnesses. They were just kindergartners.”</a:t>
            </a:r>
          </a:p>
          <a:p>
            <a:endParaRPr lang="en-US" sz="1100" b="1" dirty="0"/>
          </a:p>
          <a:p>
            <a:r>
              <a:rPr lang="en-US" sz="1000" i="1" dirty="0"/>
              <a:t>Source Cited: </a:t>
            </a:r>
            <a:r>
              <a:rPr lang="en-US" sz="1000" dirty="0"/>
              <a:t>Koenig, D. (2011). Bully at the blackboard. </a:t>
            </a:r>
            <a:r>
              <a:rPr lang="en-US" sz="1000" i="1" dirty="0"/>
              <a:t>Teaching Tolerance</a:t>
            </a:r>
            <a:r>
              <a:rPr lang="en-US" sz="1000" dirty="0"/>
              <a:t>, </a:t>
            </a:r>
            <a:r>
              <a:rPr lang="en-US" sz="1000" i="1" dirty="0"/>
              <a:t>40. </a:t>
            </a:r>
            <a:r>
              <a:rPr lang="en-US" sz="1000" dirty="0"/>
              <a:t>Retrieved from http://</a:t>
            </a:r>
            <a:r>
              <a:rPr lang="en-US" sz="1000" dirty="0" err="1"/>
              <a:t>www.tolerance.org</a:t>
            </a:r>
            <a:r>
              <a:rPr lang="en-US" sz="1000" dirty="0"/>
              <a:t>/bully-at-blackboard</a:t>
            </a:r>
            <a:endParaRPr lang="en-US" dirty="0"/>
          </a:p>
        </p:txBody>
      </p:sp>
      <p:sp>
        <p:nvSpPr>
          <p:cNvPr id="4" name="Slide Number Placeholder 3"/>
          <p:cNvSpPr>
            <a:spLocks noGrp="1"/>
          </p:cNvSpPr>
          <p:nvPr>
            <p:ph type="sldNum" sz="quarter" idx="10"/>
          </p:nvPr>
        </p:nvSpPr>
        <p:spPr/>
        <p:txBody>
          <a:bodyPr/>
          <a:lstStyle/>
          <a:p>
            <a:fld id="{BA1A94D7-39EB-ED4C-B6F3-D44D3C441E49}" type="slidenum">
              <a:rPr lang="en-US" smtClean="0"/>
              <a:t>7</a:t>
            </a:fld>
            <a:endParaRPr lang="en-US" dirty="0"/>
          </a:p>
        </p:txBody>
      </p:sp>
    </p:spTree>
    <p:extLst>
      <p:ext uri="{BB962C8B-B14F-4D97-AF65-F5344CB8AC3E}">
        <p14:creationId xmlns:p14="http://schemas.microsoft.com/office/powerpoint/2010/main" val="3582379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endParaRPr lang="en-US" b="1" u="sng" dirty="0"/>
          </a:p>
          <a:p>
            <a:pPr defTabSz="483306">
              <a:defRPr/>
            </a:pPr>
            <a:r>
              <a:rPr lang="en-US" u="sng" dirty="0"/>
              <a:t>Presenter’s Notes</a:t>
            </a:r>
            <a:r>
              <a:rPr lang="en-US" u="none" dirty="0"/>
              <a:t>:</a:t>
            </a:r>
            <a:r>
              <a:rPr lang="en-US" u="none" baseline="0" dirty="0"/>
              <a:t> </a:t>
            </a:r>
            <a:r>
              <a:rPr lang="en-US" u="none" dirty="0"/>
              <a:t>(Time: 3 Minutes)</a:t>
            </a:r>
          </a:p>
          <a:p>
            <a:endParaRPr lang="en-US" b="0" i="1" u="none" dirty="0"/>
          </a:p>
          <a:p>
            <a:r>
              <a:rPr lang="en-US" b="1" i="0" u="none" baseline="0" dirty="0"/>
              <a:t>SAY: How did this incident make you feel?</a:t>
            </a:r>
          </a:p>
          <a:p>
            <a:endParaRPr lang="en-US" b="1" i="0" u="none" baseline="0" dirty="0"/>
          </a:p>
          <a:p>
            <a:r>
              <a:rPr lang="en-US" b="0" i="1" u="none" dirty="0"/>
              <a:t>Allow</a:t>
            </a:r>
            <a:r>
              <a:rPr lang="en-US" b="0" i="1" u="none" baseline="0" dirty="0"/>
              <a:t> a minute for participants to discuss at their tables how the incident made them feel. After they have had time to discuss the incident among themselves, ask for two or three volunteers to share what was discussed in their groups.</a:t>
            </a:r>
          </a:p>
          <a:p>
            <a:endParaRPr lang="en-US" b="0" i="1" u="none" baseline="0" dirty="0"/>
          </a:p>
          <a:p>
            <a:r>
              <a:rPr lang="en-US" b="1" i="0" u="none" baseline="0" dirty="0"/>
              <a:t>SAY: Because all students see their teachers as “in charge,” especially younger students, victims of this type of harsh behavior who do not have any power to change what is happening to them are at risk of experiencing anxiety, fear, low self-esteem, low attendance, and decreased student performance. </a:t>
            </a:r>
          </a:p>
          <a:p>
            <a:endParaRPr lang="en-US" b="1" i="0" u="none" baseline="0" dirty="0"/>
          </a:p>
          <a:p>
            <a:endParaRPr lang="en-US" b="1" i="0" u="none" baseline="0" dirty="0"/>
          </a:p>
          <a:p>
            <a:endParaRPr lang="en-US" b="1" i="0" u="none" baseline="0" dirty="0"/>
          </a:p>
          <a:p>
            <a:pPr defTabSz="483306">
              <a:defRPr/>
            </a:pPr>
            <a:endParaRPr lang="en-US" b="1" i="0" u="none" baseline="0" dirty="0"/>
          </a:p>
          <a:p>
            <a:endParaRPr lang="en-US" b="1" i="0" u="none" baseline="0" dirty="0"/>
          </a:p>
          <a:p>
            <a:endParaRPr lang="en-US" b="0" i="1" u="none" baseline="0" dirty="0"/>
          </a:p>
          <a:p>
            <a:endParaRPr lang="en-US" b="0" i="0" u="none" dirty="0"/>
          </a:p>
          <a:p>
            <a:endParaRPr lang="en-US" dirty="0"/>
          </a:p>
        </p:txBody>
      </p:sp>
      <p:sp>
        <p:nvSpPr>
          <p:cNvPr id="4" name="Slide Number Placeholder 3"/>
          <p:cNvSpPr>
            <a:spLocks noGrp="1"/>
          </p:cNvSpPr>
          <p:nvPr>
            <p:ph type="sldNum" sz="quarter" idx="10"/>
          </p:nvPr>
        </p:nvSpPr>
        <p:spPr/>
        <p:txBody>
          <a:bodyPr/>
          <a:lstStyle/>
          <a:p>
            <a:fld id="{BA1A94D7-39EB-ED4C-B6F3-D44D3C441E49}" type="slidenum">
              <a:rPr lang="en-US" smtClean="0"/>
              <a:t>8</a:t>
            </a:fld>
            <a:endParaRPr lang="en-US" dirty="0"/>
          </a:p>
        </p:txBody>
      </p:sp>
    </p:spTree>
    <p:extLst>
      <p:ext uri="{BB962C8B-B14F-4D97-AF65-F5344CB8AC3E}">
        <p14:creationId xmlns:p14="http://schemas.microsoft.com/office/powerpoint/2010/main" val="10448629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a:t>
            </a:r>
            <a:r>
              <a:rPr lang="en-US" b="1" u="sng" dirty="0"/>
              <a:t> Bold</a:t>
            </a:r>
          </a:p>
          <a:p>
            <a:endParaRPr lang="en-US" i="1" dirty="0"/>
          </a:p>
          <a:p>
            <a:pPr defTabSz="483306">
              <a:defRPr/>
            </a:pPr>
            <a:r>
              <a:rPr lang="en-US" u="sng" dirty="0"/>
              <a:t>Presenter’s Notes</a:t>
            </a:r>
            <a:r>
              <a:rPr lang="en-US" u="none" dirty="0"/>
              <a:t>:</a:t>
            </a:r>
            <a:r>
              <a:rPr lang="en-US" u="none" baseline="0" dirty="0"/>
              <a:t> </a:t>
            </a:r>
            <a:r>
              <a:rPr lang="en-US" u="none" dirty="0"/>
              <a:t>(Time: 30 Seconds)</a:t>
            </a:r>
          </a:p>
          <a:p>
            <a:endParaRPr lang="en-US" i="1" baseline="0" dirty="0"/>
          </a:p>
          <a:p>
            <a:r>
              <a:rPr lang="en-US" b="1" i="0" baseline="0" dirty="0"/>
              <a:t>SAY: </a:t>
            </a:r>
            <a:r>
              <a:rPr lang="en-US" b="1" baseline="0" dirty="0"/>
              <a:t>Unfortunately, teachers sometimes make mistakes and demonstrate bad judgment in disciplining their students.</a:t>
            </a:r>
          </a:p>
          <a:p>
            <a:pPr defTabSz="483306">
              <a:defRPr/>
            </a:pPr>
            <a:r>
              <a:rPr lang="en-US" b="1" baseline="0" dirty="0"/>
              <a:t> </a:t>
            </a:r>
          </a:p>
          <a:p>
            <a:pPr marL="181240" indent="-181240" defTabSz="483306">
              <a:buFontTx/>
              <a:buChar char="-"/>
              <a:defRPr/>
            </a:pPr>
            <a:r>
              <a:rPr lang="en-US" b="1" baseline="0" dirty="0"/>
              <a:t>Training can help teachers know how to respond appropriately in difficult situations.</a:t>
            </a:r>
          </a:p>
          <a:p>
            <a:pPr defTabSz="483306">
              <a:defRPr/>
            </a:pPr>
            <a:endParaRPr lang="en-US" b="1" baseline="0" dirty="0"/>
          </a:p>
          <a:p>
            <a:pPr marL="181240" indent="-181240" defTabSz="483306">
              <a:buFontTx/>
              <a:buChar char="-"/>
              <a:defRPr/>
            </a:pPr>
            <a:r>
              <a:rPr lang="en-US" b="1" i="0" baseline="0" dirty="0"/>
              <a:t>It is our responsibility to report what we know when the actions of a colleague are inappropriate. </a:t>
            </a:r>
          </a:p>
          <a:p>
            <a:pPr defTabSz="483306">
              <a:defRPr/>
            </a:pPr>
            <a:endParaRPr lang="en-US" b="1" i="0" baseline="0" dirty="0"/>
          </a:p>
          <a:p>
            <a:pPr marL="181240" indent="-181240" defTabSz="483306">
              <a:buFontTx/>
              <a:buChar char="-"/>
              <a:defRPr/>
            </a:pPr>
            <a:r>
              <a:rPr lang="en-US" b="1" i="0" baseline="0" dirty="0"/>
              <a:t>We cannot simply look the other way as if it never happened. </a:t>
            </a:r>
          </a:p>
          <a:p>
            <a:pPr defTabSz="483306">
              <a:defRPr/>
            </a:pPr>
            <a:endParaRPr lang="en-US" b="1" i="0" baseline="0" dirty="0"/>
          </a:p>
          <a:p>
            <a:pPr marL="181240" indent="-181240" defTabSz="483306">
              <a:buFontTx/>
              <a:buChar char="-"/>
              <a:defRPr/>
            </a:pPr>
            <a:r>
              <a:rPr lang="en-US" b="1" i="0" baseline="0" dirty="0"/>
              <a:t>Our students depend on us not only to educate them, but also to look out for their well-being. </a:t>
            </a:r>
          </a:p>
          <a:p>
            <a:pPr defTabSz="483306">
              <a:defRPr/>
            </a:pPr>
            <a:endParaRPr lang="en-US" b="1" dirty="0"/>
          </a:p>
          <a:p>
            <a:endParaRPr lang="en-US" b="1" dirty="0"/>
          </a:p>
        </p:txBody>
      </p:sp>
      <p:sp>
        <p:nvSpPr>
          <p:cNvPr id="4" name="Slide Number Placeholder 3"/>
          <p:cNvSpPr>
            <a:spLocks noGrp="1"/>
          </p:cNvSpPr>
          <p:nvPr>
            <p:ph type="sldNum" sz="quarter" idx="10"/>
          </p:nvPr>
        </p:nvSpPr>
        <p:spPr/>
        <p:txBody>
          <a:bodyPr/>
          <a:lstStyle/>
          <a:p>
            <a:fld id="{BA1A94D7-39EB-ED4C-B6F3-D44D3C441E49}" type="slidenum">
              <a:rPr lang="en-US" smtClean="0"/>
              <a:t>9</a:t>
            </a:fld>
            <a:endParaRPr lang="en-US" dirty="0"/>
          </a:p>
        </p:txBody>
      </p:sp>
    </p:spTree>
    <p:extLst>
      <p:ext uri="{BB962C8B-B14F-4D97-AF65-F5344CB8AC3E}">
        <p14:creationId xmlns:p14="http://schemas.microsoft.com/office/powerpoint/2010/main" val="8901876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a:t>
            </a:r>
            <a:r>
              <a:rPr lang="en-US" b="1" u="sng" dirty="0"/>
              <a:t> Bold</a:t>
            </a:r>
          </a:p>
          <a:p>
            <a:endParaRPr lang="en-US" i="1" dirty="0"/>
          </a:p>
          <a:p>
            <a:pPr defTabSz="483306">
              <a:defRPr/>
            </a:pPr>
            <a:r>
              <a:rPr lang="en-US" u="sng" dirty="0"/>
              <a:t>Presenter’s Notes</a:t>
            </a:r>
            <a:r>
              <a:rPr lang="en-US" u="none" dirty="0"/>
              <a:t>:</a:t>
            </a:r>
            <a:r>
              <a:rPr lang="en-US" u="none" baseline="0" dirty="0"/>
              <a:t> </a:t>
            </a:r>
            <a:r>
              <a:rPr lang="en-US" u="none" dirty="0"/>
              <a:t>(Time: 30 Seconds)</a:t>
            </a:r>
          </a:p>
          <a:p>
            <a:endParaRPr lang="en-US" i="1" baseline="0" dirty="0"/>
          </a:p>
          <a:p>
            <a:r>
              <a:rPr lang="en-US" b="1" i="0" baseline="0" dirty="0"/>
              <a:t>SAY: There is good news and bad news. </a:t>
            </a:r>
          </a:p>
          <a:p>
            <a:endParaRPr lang="en-US" b="1" i="0" baseline="0" dirty="0"/>
          </a:p>
          <a:p>
            <a:pPr marL="181240" indent="-181240">
              <a:buFontTx/>
              <a:buChar char="-"/>
            </a:pPr>
            <a:r>
              <a:rPr lang="en-US" b="1" i="0" baseline="0" dirty="0"/>
              <a:t>The good news is that the majority of teachers are positive role models and transformational figures in the lives of their students. </a:t>
            </a:r>
          </a:p>
          <a:p>
            <a:endParaRPr lang="en-US" b="1" i="0" baseline="0" dirty="0"/>
          </a:p>
          <a:p>
            <a:pPr marL="181240" indent="-181240">
              <a:buFontTx/>
              <a:buChar char="-"/>
            </a:pPr>
            <a:r>
              <a:rPr lang="en-US" b="1" i="0" baseline="0" dirty="0"/>
              <a:t>The bad news is that the handful of teachers who do harm students not only damage their students, but also our profession. </a:t>
            </a:r>
          </a:p>
          <a:p>
            <a:endParaRPr lang="en-US" b="1" i="0" baseline="0" dirty="0"/>
          </a:p>
          <a:p>
            <a:pPr marL="181240" indent="-181240">
              <a:buFontTx/>
              <a:buChar char="-"/>
            </a:pPr>
            <a:r>
              <a:rPr lang="en-US" b="1" i="0" baseline="0" dirty="0"/>
              <a:t>Unfortunately, the abusive behavior that some educators exhibit toward both students and colleagues crosses a line that can NEVER be excused or tolerated.</a:t>
            </a:r>
          </a:p>
          <a:p>
            <a:pPr marL="181240" indent="-181240">
              <a:buFontTx/>
              <a:buChar char="-"/>
            </a:pPr>
            <a:endParaRPr lang="en-US" b="1" i="0" baseline="0" dirty="0"/>
          </a:p>
          <a:p>
            <a:r>
              <a:rPr lang="en-US" b="0" i="1" baseline="0" dirty="0"/>
              <a:t>Source Cited: </a:t>
            </a:r>
            <a:r>
              <a:rPr lang="en-US" sz="1300" dirty="0"/>
              <a:t>McEvoy, A. (2014). Abuse of power. </a:t>
            </a:r>
            <a:r>
              <a:rPr lang="en-US" sz="1300" i="1" dirty="0"/>
              <a:t>Teaching Tolerance</a:t>
            </a:r>
            <a:r>
              <a:rPr lang="en-US" sz="1300" dirty="0"/>
              <a:t>, </a:t>
            </a:r>
            <a:r>
              <a:rPr lang="en-US" sz="1300" i="1" dirty="0"/>
              <a:t>48. </a:t>
            </a:r>
            <a:r>
              <a:rPr lang="en-US" sz="1300" dirty="0"/>
              <a:t>Retrieved from http://</a:t>
            </a:r>
            <a:r>
              <a:rPr lang="en-US" sz="1300" dirty="0" err="1"/>
              <a:t>www.tolerance.org</a:t>
            </a:r>
            <a:r>
              <a:rPr lang="en-US" sz="1300" dirty="0"/>
              <a:t>/magazine/number-48-fall-2014/abuse-of-power</a:t>
            </a:r>
            <a:r>
              <a:rPr lang="en-US" dirty="0">
                <a:effectLst/>
              </a:rPr>
              <a:t> </a:t>
            </a:r>
            <a:endParaRPr lang="en-US" sz="1300" dirty="0"/>
          </a:p>
          <a:p>
            <a:endParaRPr lang="en-US" b="0" i="1" baseline="0" dirty="0"/>
          </a:p>
          <a:p>
            <a:endParaRPr lang="en-US" b="1" i="0" baseline="0" dirty="0"/>
          </a:p>
          <a:p>
            <a:endParaRPr lang="en-US" b="1" i="0" baseline="0" dirty="0"/>
          </a:p>
          <a:p>
            <a:pPr algn="ctr"/>
            <a:endParaRPr lang="en-US" sz="800" dirty="0"/>
          </a:p>
          <a:p>
            <a:endParaRPr lang="en-US" b="1" i="0" baseline="0" dirty="0"/>
          </a:p>
          <a:p>
            <a:endParaRPr lang="en-US" b="1" i="0" baseline="0" dirty="0"/>
          </a:p>
        </p:txBody>
      </p:sp>
      <p:sp>
        <p:nvSpPr>
          <p:cNvPr id="4" name="Slide Number Placeholder 3"/>
          <p:cNvSpPr>
            <a:spLocks noGrp="1"/>
          </p:cNvSpPr>
          <p:nvPr>
            <p:ph type="sldNum" sz="quarter" idx="10"/>
          </p:nvPr>
        </p:nvSpPr>
        <p:spPr/>
        <p:txBody>
          <a:bodyPr/>
          <a:lstStyle/>
          <a:p>
            <a:fld id="{BA1A94D7-39EB-ED4C-B6F3-D44D3C441E49}" type="slidenum">
              <a:rPr lang="en-US" smtClean="0"/>
              <a:t>10</a:t>
            </a:fld>
            <a:endParaRPr lang="en-US" dirty="0"/>
          </a:p>
        </p:txBody>
      </p:sp>
    </p:spTree>
    <p:extLst>
      <p:ext uri="{BB962C8B-B14F-4D97-AF65-F5344CB8AC3E}">
        <p14:creationId xmlns:p14="http://schemas.microsoft.com/office/powerpoint/2010/main" val="3582379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endParaRPr lang="en-US" dirty="0"/>
          </a:p>
          <a:p>
            <a:pPr defTabSz="483306">
              <a:defRPr/>
            </a:pPr>
            <a:r>
              <a:rPr lang="en-US" u="sng" dirty="0"/>
              <a:t>Presenter’s Notes</a:t>
            </a:r>
            <a:r>
              <a:rPr lang="en-US" u="none" dirty="0"/>
              <a:t>:</a:t>
            </a:r>
            <a:r>
              <a:rPr lang="en-US" u="none" baseline="0" dirty="0"/>
              <a:t> </a:t>
            </a:r>
            <a:r>
              <a:rPr lang="en-US" u="none" dirty="0"/>
              <a:t>(Time: 30 Seconds)</a:t>
            </a:r>
          </a:p>
          <a:p>
            <a:endParaRPr lang="en-US" b="0" i="1" dirty="0"/>
          </a:p>
          <a:p>
            <a:r>
              <a:rPr lang="en-US" b="1" dirty="0"/>
              <a:t>SAY:</a:t>
            </a:r>
            <a:r>
              <a:rPr lang="en-US" b="1" baseline="0" dirty="0"/>
              <a:t> THIS WE KNOW!</a:t>
            </a:r>
          </a:p>
          <a:p>
            <a:endParaRPr lang="en-US" b="1" dirty="0"/>
          </a:p>
          <a:p>
            <a:pPr marL="181240" indent="-181240">
              <a:buFontTx/>
              <a:buChar char="-"/>
            </a:pPr>
            <a:r>
              <a:rPr lang="en-US" b="1" baseline="0" dirty="0"/>
              <a:t>Since the beginning of time, teachers have transformed lives through the relationships they build with students. </a:t>
            </a:r>
          </a:p>
          <a:p>
            <a:endParaRPr lang="en-US" b="1" baseline="0" dirty="0"/>
          </a:p>
          <a:p>
            <a:pPr marL="181240" indent="-181240">
              <a:buFontTx/>
              <a:buChar char="-"/>
            </a:pPr>
            <a:r>
              <a:rPr lang="en-US" b="1" baseline="0" dirty="0"/>
              <a:t>Without a doubt, strong relationships build strong academic performance. </a:t>
            </a:r>
            <a:r>
              <a:rPr lang="en-US" sz="1300" dirty="0"/>
              <a:t> </a:t>
            </a:r>
          </a:p>
          <a:p>
            <a:endParaRPr lang="en-US" b="0" i="1" baseline="0" dirty="0"/>
          </a:p>
          <a:p>
            <a:r>
              <a:rPr lang="en-US" b="0" i="1" baseline="0" dirty="0"/>
              <a:t>Source Cited: </a:t>
            </a:r>
            <a:r>
              <a:rPr lang="en-US" sz="1300" dirty="0"/>
              <a:t>McEvoy, A. (2014). Abuse of power. </a:t>
            </a:r>
            <a:r>
              <a:rPr lang="en-US" sz="1300" i="1" dirty="0"/>
              <a:t>Teaching Tolerance</a:t>
            </a:r>
            <a:r>
              <a:rPr lang="en-US" sz="1300" dirty="0"/>
              <a:t>, </a:t>
            </a:r>
            <a:r>
              <a:rPr lang="en-US" sz="1300" i="1" dirty="0"/>
              <a:t>48. </a:t>
            </a:r>
            <a:r>
              <a:rPr lang="en-US" sz="1300" dirty="0"/>
              <a:t>Retrieved from http://</a:t>
            </a:r>
            <a:r>
              <a:rPr lang="en-US" sz="1300" dirty="0" err="1"/>
              <a:t>www.tolerance.org</a:t>
            </a:r>
            <a:r>
              <a:rPr lang="en-US" sz="1300" dirty="0"/>
              <a:t>/magazine/number-48-fall-2014/abuse-of-power</a:t>
            </a:r>
            <a:r>
              <a:rPr lang="en-US" dirty="0">
                <a:effectLst/>
              </a:rPr>
              <a:t> </a:t>
            </a:r>
            <a:endParaRPr lang="en-US" sz="1300" dirty="0"/>
          </a:p>
          <a:p>
            <a:endParaRPr lang="en-US" sz="1300" dirty="0"/>
          </a:p>
          <a:p>
            <a:pPr algn="l"/>
            <a:endParaRPr lang="en-US" b="1" dirty="0"/>
          </a:p>
          <a:p>
            <a:pPr algn="l"/>
            <a:endParaRPr lang="en-US" sz="1300" dirty="0"/>
          </a:p>
          <a:p>
            <a:pPr algn="ctr"/>
            <a:r>
              <a:rPr lang="en-US" sz="1300" dirty="0"/>
              <a:t>                                                                           </a:t>
            </a:r>
            <a:endParaRPr lang="en-US" b="1" dirty="0"/>
          </a:p>
        </p:txBody>
      </p:sp>
      <p:sp>
        <p:nvSpPr>
          <p:cNvPr id="4" name="Slide Number Placeholder 3"/>
          <p:cNvSpPr>
            <a:spLocks noGrp="1"/>
          </p:cNvSpPr>
          <p:nvPr>
            <p:ph type="sldNum" sz="quarter" idx="10"/>
          </p:nvPr>
        </p:nvSpPr>
        <p:spPr/>
        <p:txBody>
          <a:bodyPr/>
          <a:lstStyle/>
          <a:p>
            <a:fld id="{BA1A94D7-39EB-ED4C-B6F3-D44D3C441E49}" type="slidenum">
              <a:rPr lang="en-US" smtClean="0"/>
              <a:t>11</a:t>
            </a:fld>
            <a:endParaRPr lang="en-US" dirty="0"/>
          </a:p>
        </p:txBody>
      </p:sp>
    </p:spTree>
    <p:extLst>
      <p:ext uri="{BB962C8B-B14F-4D97-AF65-F5344CB8AC3E}">
        <p14:creationId xmlns:p14="http://schemas.microsoft.com/office/powerpoint/2010/main" val="35823790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a:t>
            </a:r>
            <a:r>
              <a:rPr lang="en-US" b="1" u="sng" dirty="0"/>
              <a:t> Bold</a:t>
            </a:r>
          </a:p>
          <a:p>
            <a:endParaRPr lang="en-US" i="1" dirty="0"/>
          </a:p>
          <a:p>
            <a:pPr defTabSz="483306">
              <a:defRPr/>
            </a:pPr>
            <a:r>
              <a:rPr lang="en-US" u="sng" dirty="0"/>
              <a:t>Presenter’s Notes</a:t>
            </a:r>
            <a:r>
              <a:rPr lang="en-US" u="none" dirty="0"/>
              <a:t>:</a:t>
            </a:r>
            <a:r>
              <a:rPr lang="en-US" u="none" baseline="0" dirty="0"/>
              <a:t> </a:t>
            </a:r>
            <a:r>
              <a:rPr lang="en-US" u="none" dirty="0"/>
              <a:t>(Time: 3 Minutes)</a:t>
            </a:r>
            <a:endParaRPr lang="en-US" i="1" baseline="0" dirty="0"/>
          </a:p>
          <a:p>
            <a:endParaRPr lang="en-US" i="1" baseline="0" dirty="0"/>
          </a:p>
          <a:p>
            <a:r>
              <a:rPr lang="en-US" b="1" i="0" baseline="0" dirty="0"/>
              <a:t>SAY: How DO teachers create a supportive learning environment? </a:t>
            </a:r>
          </a:p>
          <a:p>
            <a:endParaRPr lang="en-US" b="0" i="1" baseline="0" dirty="0"/>
          </a:p>
          <a:p>
            <a:r>
              <a:rPr lang="en-US" b="0" i="1" baseline="0" dirty="0"/>
              <a:t>Give participants an opportunity to identify strategies that teachers use to create supportive learning environments. Provide one minute to discuss and then ask for responses.</a:t>
            </a:r>
          </a:p>
          <a:p>
            <a:pPr defTabSz="483306">
              <a:defRPr/>
            </a:pPr>
            <a:endParaRPr lang="en-US" i="1" baseline="0" dirty="0"/>
          </a:p>
          <a:p>
            <a:endParaRPr lang="en-US" dirty="0"/>
          </a:p>
        </p:txBody>
      </p:sp>
      <p:sp>
        <p:nvSpPr>
          <p:cNvPr id="4" name="Slide Number Placeholder 3"/>
          <p:cNvSpPr>
            <a:spLocks noGrp="1"/>
          </p:cNvSpPr>
          <p:nvPr>
            <p:ph type="sldNum" sz="quarter" idx="10"/>
          </p:nvPr>
        </p:nvSpPr>
        <p:spPr/>
        <p:txBody>
          <a:bodyPr/>
          <a:lstStyle/>
          <a:p>
            <a:fld id="{BA1A94D7-39EB-ED4C-B6F3-D44D3C441E49}" type="slidenum">
              <a:rPr lang="en-US" smtClean="0"/>
              <a:t>12</a:t>
            </a:fld>
            <a:endParaRPr lang="en-US" dirty="0"/>
          </a:p>
        </p:txBody>
      </p:sp>
    </p:spTree>
    <p:extLst>
      <p:ext uri="{BB962C8B-B14F-4D97-AF65-F5344CB8AC3E}">
        <p14:creationId xmlns:p14="http://schemas.microsoft.com/office/powerpoint/2010/main" val="576997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a:t>
            </a:r>
            <a:r>
              <a:rPr lang="en-US" b="1" u="sng" dirty="0"/>
              <a:t> Bold</a:t>
            </a:r>
          </a:p>
          <a:p>
            <a:endParaRPr lang="en-US" i="1" dirty="0"/>
          </a:p>
          <a:p>
            <a:pPr defTabSz="483306">
              <a:defRPr/>
            </a:pPr>
            <a:r>
              <a:rPr lang="en-US" u="sng" dirty="0"/>
              <a:t>Presenter’s Notes</a:t>
            </a:r>
            <a:r>
              <a:rPr lang="en-US" u="none" dirty="0"/>
              <a:t>:</a:t>
            </a:r>
            <a:r>
              <a:rPr lang="en-US" u="none" baseline="0" dirty="0"/>
              <a:t> </a:t>
            </a:r>
            <a:r>
              <a:rPr lang="en-US" u="none" dirty="0"/>
              <a:t>(Time: 1 Minute)</a:t>
            </a:r>
            <a:endParaRPr lang="en-US" i="1" baseline="0" dirty="0"/>
          </a:p>
          <a:p>
            <a:endParaRPr lang="en-US" i="1" baseline="0" dirty="0"/>
          </a:p>
          <a:p>
            <a:r>
              <a:rPr lang="en-US" b="1" i="0" baseline="0" dirty="0"/>
              <a:t>SAY: The Texas Education Code clearly states that every district in the state of Texas must adopt and implement a discipline management program. This is a requirement for the district. But what about the campus and the classroom? How can we create a supportive learning environment for our students in every classroom?</a:t>
            </a:r>
          </a:p>
          <a:p>
            <a:endParaRPr lang="en-US" b="1" i="0" baseline="0" dirty="0"/>
          </a:p>
          <a:p>
            <a:pPr marL="181240" indent="-181240">
              <a:buFont typeface="Lucida Grande"/>
              <a:buChar char="-"/>
            </a:pPr>
            <a:r>
              <a:rPr lang="en-US" b="1" i="0" baseline="0" dirty="0"/>
              <a:t>The next few slides introduce three very important strategies to create a supportive learning environment. </a:t>
            </a:r>
            <a:endParaRPr lang="en-US" i="1" baseline="0" dirty="0"/>
          </a:p>
          <a:p>
            <a:endParaRPr lang="en-US" dirty="0"/>
          </a:p>
        </p:txBody>
      </p:sp>
      <p:sp>
        <p:nvSpPr>
          <p:cNvPr id="4" name="Slide Number Placeholder 3"/>
          <p:cNvSpPr>
            <a:spLocks noGrp="1"/>
          </p:cNvSpPr>
          <p:nvPr>
            <p:ph type="sldNum" sz="quarter" idx="10"/>
          </p:nvPr>
        </p:nvSpPr>
        <p:spPr/>
        <p:txBody>
          <a:bodyPr/>
          <a:lstStyle/>
          <a:p>
            <a:fld id="{BA1A94D7-39EB-ED4C-B6F3-D44D3C441E49}" type="slidenum">
              <a:rPr lang="en-US" smtClean="0"/>
              <a:t>13</a:t>
            </a:fld>
            <a:endParaRPr lang="en-US" dirty="0"/>
          </a:p>
        </p:txBody>
      </p:sp>
    </p:spTree>
    <p:extLst>
      <p:ext uri="{BB962C8B-B14F-4D97-AF65-F5344CB8AC3E}">
        <p14:creationId xmlns:p14="http://schemas.microsoft.com/office/powerpoint/2010/main" val="8579390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a:t>
            </a:r>
            <a:r>
              <a:rPr lang="en-US" b="1" u="sng" dirty="0"/>
              <a:t> Bold</a:t>
            </a:r>
          </a:p>
          <a:p>
            <a:endParaRPr lang="en-US" i="1" dirty="0"/>
          </a:p>
          <a:p>
            <a:pPr defTabSz="483306">
              <a:defRPr/>
            </a:pPr>
            <a:r>
              <a:rPr lang="en-US" u="sng" dirty="0"/>
              <a:t>Presenter’s Notes</a:t>
            </a:r>
            <a:r>
              <a:rPr lang="en-US" u="none" dirty="0"/>
              <a:t>:</a:t>
            </a:r>
            <a:r>
              <a:rPr lang="en-US" u="none" baseline="0" dirty="0"/>
              <a:t> </a:t>
            </a:r>
            <a:r>
              <a:rPr lang="en-US" u="none" dirty="0"/>
              <a:t>(Time: 1 Minute)</a:t>
            </a:r>
          </a:p>
          <a:p>
            <a:endParaRPr lang="en-US" i="1" dirty="0"/>
          </a:p>
          <a:p>
            <a:r>
              <a:rPr lang="en-US" b="1" i="0" baseline="0" dirty="0"/>
              <a:t>SAY: Before we talk about student discipline and teacher anger, we need to establish that the cornerstone for every classroom is a strong plan that defines parameters of what is acceptable and what is unacceptable. </a:t>
            </a:r>
          </a:p>
          <a:p>
            <a:endParaRPr lang="en-US" b="1" i="0" baseline="0" dirty="0"/>
          </a:p>
          <a:p>
            <a:pPr marL="181240" indent="-181240">
              <a:buFontTx/>
              <a:buChar char="-"/>
            </a:pPr>
            <a:r>
              <a:rPr lang="en-US" b="1" i="0" baseline="0" dirty="0"/>
              <a:t>It may seem like a pretty simple statement, but the impact of NOT having clearly defined parameters of acceptable behavior is significant.</a:t>
            </a:r>
          </a:p>
          <a:p>
            <a:endParaRPr lang="en-US" b="1" i="0" baseline="0" dirty="0"/>
          </a:p>
          <a:p>
            <a:pPr marL="181240" indent="-181240">
              <a:buFontTx/>
              <a:buChar char="-"/>
            </a:pPr>
            <a:r>
              <a:rPr lang="en-US" b="1" i="0" baseline="0" dirty="0"/>
              <a:t>A huge takeaway from this training is the importance of having a clear behavioral management plan for your classroom.</a:t>
            </a:r>
          </a:p>
          <a:p>
            <a:r>
              <a:rPr lang="en-US" b="1" i="0" baseline="0" dirty="0"/>
              <a:t> </a:t>
            </a:r>
          </a:p>
          <a:p>
            <a:pPr marL="181240" indent="-181240">
              <a:buFontTx/>
              <a:buChar char="-"/>
            </a:pPr>
            <a:r>
              <a:rPr lang="en-US" b="1" i="0" baseline="0" dirty="0"/>
              <a:t>Students should know exactly what your expectations are and what the consequences are for not following those expectations.</a:t>
            </a:r>
          </a:p>
          <a:p>
            <a:endParaRPr lang="en-US" b="1" i="0" baseline="0" dirty="0"/>
          </a:p>
          <a:p>
            <a:pPr defTabSz="483306">
              <a:defRPr/>
            </a:pPr>
            <a:endParaRPr lang="en-US" i="1" dirty="0"/>
          </a:p>
          <a:p>
            <a:endParaRPr lang="en-US" b="1" i="0" baseline="0" dirty="0"/>
          </a:p>
          <a:p>
            <a:endParaRPr lang="en-US" b="1" i="0" baseline="0" dirty="0"/>
          </a:p>
          <a:p>
            <a:endParaRPr lang="en-US" b="1" i="0" baseline="0" dirty="0"/>
          </a:p>
        </p:txBody>
      </p:sp>
      <p:sp>
        <p:nvSpPr>
          <p:cNvPr id="4" name="Slide Number Placeholder 3"/>
          <p:cNvSpPr>
            <a:spLocks noGrp="1"/>
          </p:cNvSpPr>
          <p:nvPr>
            <p:ph type="sldNum" sz="quarter" idx="10"/>
          </p:nvPr>
        </p:nvSpPr>
        <p:spPr/>
        <p:txBody>
          <a:bodyPr/>
          <a:lstStyle/>
          <a:p>
            <a:fld id="{BA1A94D7-39EB-ED4C-B6F3-D44D3C441E49}" type="slidenum">
              <a:rPr lang="en-US" smtClean="0"/>
              <a:t>14</a:t>
            </a:fld>
            <a:endParaRPr lang="en-US" dirty="0"/>
          </a:p>
        </p:txBody>
      </p:sp>
    </p:spTree>
    <p:extLst>
      <p:ext uri="{BB962C8B-B14F-4D97-AF65-F5344CB8AC3E}">
        <p14:creationId xmlns:p14="http://schemas.microsoft.com/office/powerpoint/2010/main" val="4157370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endParaRPr lang="en-US" dirty="0"/>
          </a:p>
          <a:p>
            <a:pPr defTabSz="483306">
              <a:defRPr/>
            </a:pPr>
            <a:r>
              <a:rPr lang="en-US" u="sng" dirty="0"/>
              <a:t>Presenter’s Notes</a:t>
            </a:r>
            <a:r>
              <a:rPr lang="en-US" u="none" dirty="0"/>
              <a:t>:</a:t>
            </a:r>
            <a:r>
              <a:rPr lang="en-US" u="none" baseline="0" dirty="0"/>
              <a:t> </a:t>
            </a:r>
            <a:r>
              <a:rPr lang="en-US" u="none" dirty="0"/>
              <a:t>(Time: 1 </a:t>
            </a:r>
            <a:r>
              <a:rPr lang="en-US" dirty="0"/>
              <a:t>M</a:t>
            </a:r>
            <a:r>
              <a:rPr lang="en-US" u="none" dirty="0"/>
              <a:t>inute)</a:t>
            </a:r>
          </a:p>
          <a:p>
            <a:pPr defTabSz="483306">
              <a:defRPr/>
            </a:pPr>
            <a:endParaRPr lang="en-US" i="1" u="none" dirty="0"/>
          </a:p>
          <a:p>
            <a:pPr defTabSz="483306">
              <a:defRPr/>
            </a:pPr>
            <a:r>
              <a:rPr lang="en-US" i="1" u="none" dirty="0"/>
              <a:t>Read the information on the slide.</a:t>
            </a:r>
          </a:p>
          <a:p>
            <a:pPr defTabSz="483306">
              <a:defRPr/>
            </a:pPr>
            <a:endParaRPr lang="en-US" u="sng" dirty="0"/>
          </a:p>
          <a:p>
            <a:pPr defTabSz="483306">
              <a:defRPr/>
            </a:pPr>
            <a:r>
              <a:rPr lang="en-US" b="1" u="none" dirty="0"/>
              <a:t>SAY:</a:t>
            </a:r>
            <a:r>
              <a:rPr lang="en-US" b="1" u="none" baseline="0" dirty="0"/>
              <a:t> </a:t>
            </a:r>
            <a:r>
              <a:rPr lang="en-US" b="1" u="none" dirty="0"/>
              <a:t>There are several practices that a teacher can use</a:t>
            </a:r>
            <a:r>
              <a:rPr lang="en-US" b="1" u="none" baseline="0" dirty="0"/>
              <a:t> to prevent an out-of-control situation.</a:t>
            </a:r>
          </a:p>
          <a:p>
            <a:pPr defTabSz="483306">
              <a:defRPr/>
            </a:pPr>
            <a:endParaRPr lang="en-US" b="1" u="none" baseline="0" dirty="0"/>
          </a:p>
          <a:p>
            <a:pPr marL="181240" indent="-181240" defTabSz="483306">
              <a:buFontTx/>
              <a:buChar char="-"/>
              <a:defRPr/>
            </a:pPr>
            <a:r>
              <a:rPr lang="en-US" b="1" u="none" baseline="0" dirty="0"/>
              <a:t>It is critical for every classroom to have a clear discipline plan that is supported by and aligned with the campus and district discipline plan.</a:t>
            </a:r>
          </a:p>
          <a:p>
            <a:pPr defTabSz="483306">
              <a:defRPr/>
            </a:pPr>
            <a:r>
              <a:rPr lang="en-US" b="1" u="none" baseline="0" dirty="0"/>
              <a:t>  </a:t>
            </a:r>
          </a:p>
          <a:p>
            <a:pPr marL="181240" indent="-181240" defTabSz="483306">
              <a:buFontTx/>
              <a:buChar char="-"/>
              <a:defRPr/>
            </a:pPr>
            <a:r>
              <a:rPr lang="en-US" b="1" u="none" baseline="0" dirty="0"/>
              <a:t>Being proactive helps prevent you from being reactive. Using classroom behavior management strategies can help you avoid facing power struggles with disruptive students.</a:t>
            </a:r>
          </a:p>
          <a:p>
            <a:pPr defTabSz="483306">
              <a:defRPr/>
            </a:pPr>
            <a:endParaRPr lang="en-US" b="1" u="none" baseline="0" dirty="0"/>
          </a:p>
          <a:p>
            <a:pPr marL="181240" indent="-181240" defTabSz="483306">
              <a:buFontTx/>
              <a:buChar char="-"/>
              <a:defRPr/>
            </a:pPr>
            <a:r>
              <a:rPr lang="en-US" b="1" u="none" baseline="0" dirty="0"/>
              <a:t>This can make all the difference in the world.</a:t>
            </a:r>
            <a:endParaRPr lang="en-US" i="1" dirty="0"/>
          </a:p>
          <a:p>
            <a:endParaRPr lang="en-US" b="1" i="1" baseline="0" dirty="0"/>
          </a:p>
          <a:p>
            <a:endParaRPr lang="en-US" i="1" baseline="0" dirty="0"/>
          </a:p>
        </p:txBody>
      </p:sp>
      <p:sp>
        <p:nvSpPr>
          <p:cNvPr id="4" name="Slide Number Placeholder 3"/>
          <p:cNvSpPr>
            <a:spLocks noGrp="1"/>
          </p:cNvSpPr>
          <p:nvPr>
            <p:ph type="sldNum" sz="quarter" idx="10"/>
          </p:nvPr>
        </p:nvSpPr>
        <p:spPr/>
        <p:txBody>
          <a:bodyPr/>
          <a:lstStyle/>
          <a:p>
            <a:fld id="{BA1A94D7-39EB-ED4C-B6F3-D44D3C441E49}" type="slidenum">
              <a:rPr lang="en-US" smtClean="0"/>
              <a:t>15</a:t>
            </a:fld>
            <a:endParaRPr lang="en-US" dirty="0"/>
          </a:p>
        </p:txBody>
      </p:sp>
    </p:spTree>
    <p:extLst>
      <p:ext uri="{BB962C8B-B14F-4D97-AF65-F5344CB8AC3E}">
        <p14:creationId xmlns:p14="http://schemas.microsoft.com/office/powerpoint/2010/main" val="38526353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a:t>
            </a:r>
            <a:r>
              <a:rPr lang="en-US" b="1" u="sng" dirty="0"/>
              <a:t> Bold</a:t>
            </a:r>
          </a:p>
          <a:p>
            <a:endParaRPr lang="en-US" i="1" dirty="0"/>
          </a:p>
          <a:p>
            <a:pPr defTabSz="483306">
              <a:defRPr/>
            </a:pPr>
            <a:r>
              <a:rPr lang="en-US" u="sng" dirty="0"/>
              <a:t>Presenter’s Notes</a:t>
            </a:r>
            <a:r>
              <a:rPr lang="en-US" u="none" dirty="0"/>
              <a:t>:</a:t>
            </a:r>
            <a:r>
              <a:rPr lang="en-US" u="none" baseline="0" dirty="0"/>
              <a:t> </a:t>
            </a:r>
            <a:r>
              <a:rPr lang="en-US" u="none" dirty="0"/>
              <a:t>(Time: 30 Seconds)</a:t>
            </a:r>
          </a:p>
          <a:p>
            <a:endParaRPr lang="en-US" i="1" baseline="0" dirty="0"/>
          </a:p>
          <a:p>
            <a:r>
              <a:rPr lang="en-US" b="1" i="0" baseline="0" dirty="0"/>
              <a:t>SAY: A classroom without a management plan that is followed with fidelity can at any moment implode and create a volatile and life-changing situation.</a:t>
            </a:r>
          </a:p>
          <a:p>
            <a:endParaRPr lang="en-US" b="1" i="0" baseline="0" dirty="0"/>
          </a:p>
          <a:p>
            <a:pPr marL="181240" indent="-181240">
              <a:buFontTx/>
              <a:buChar char="-"/>
            </a:pPr>
            <a:r>
              <a:rPr lang="en-US" b="1" i="0" baseline="0" dirty="0"/>
              <a:t>Having a plan will not guarantee a non-disruptive classroom, but it will decrease the chances tremendously.  </a:t>
            </a:r>
          </a:p>
          <a:p>
            <a:endParaRPr lang="en-US" b="1" i="0" baseline="0" dirty="0"/>
          </a:p>
          <a:p>
            <a:pPr marL="181240" indent="-181240">
              <a:buFontTx/>
              <a:buChar char="-"/>
            </a:pPr>
            <a:r>
              <a:rPr lang="en-US" b="1" i="0" baseline="0" dirty="0"/>
              <a:t>It is very easy to lose control of your authority in a classroom if there are no identified expectations. </a:t>
            </a:r>
          </a:p>
          <a:p>
            <a:endParaRPr lang="en-US" b="1" i="0" baseline="0" dirty="0"/>
          </a:p>
          <a:p>
            <a:endParaRPr lang="en-US" b="1" i="0" baseline="0" dirty="0"/>
          </a:p>
        </p:txBody>
      </p:sp>
      <p:sp>
        <p:nvSpPr>
          <p:cNvPr id="4" name="Slide Number Placeholder 3"/>
          <p:cNvSpPr>
            <a:spLocks noGrp="1"/>
          </p:cNvSpPr>
          <p:nvPr>
            <p:ph type="sldNum" sz="quarter" idx="10"/>
          </p:nvPr>
        </p:nvSpPr>
        <p:spPr/>
        <p:txBody>
          <a:bodyPr/>
          <a:lstStyle/>
          <a:p>
            <a:fld id="{BA1A94D7-39EB-ED4C-B6F3-D44D3C441E49}" type="slidenum">
              <a:rPr lang="en-US" smtClean="0"/>
              <a:t>16</a:t>
            </a:fld>
            <a:endParaRPr lang="en-US" dirty="0"/>
          </a:p>
        </p:txBody>
      </p:sp>
    </p:spTree>
    <p:extLst>
      <p:ext uri="{BB962C8B-B14F-4D97-AF65-F5344CB8AC3E}">
        <p14:creationId xmlns:p14="http://schemas.microsoft.com/office/powerpoint/2010/main" val="1239884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pPr defTabSz="483306">
              <a:defRPr/>
            </a:pPr>
            <a:endParaRPr lang="en-US" u="sng" dirty="0"/>
          </a:p>
          <a:p>
            <a:pPr defTabSz="483306">
              <a:defRPr/>
            </a:pPr>
            <a:r>
              <a:rPr lang="en-US" u="sng" dirty="0"/>
              <a:t>Presenter’s Notes</a:t>
            </a:r>
            <a:r>
              <a:rPr lang="en-US" u="none" dirty="0"/>
              <a:t>: (Time: 1½ </a:t>
            </a:r>
            <a:r>
              <a:rPr lang="en-US" dirty="0"/>
              <a:t>M</a:t>
            </a:r>
            <a:r>
              <a:rPr lang="en-US" u="none" dirty="0"/>
              <a:t>inutes)</a:t>
            </a:r>
          </a:p>
          <a:p>
            <a:endParaRPr lang="en-US" i="1" baseline="0" dirty="0"/>
          </a:p>
          <a:p>
            <a:r>
              <a:rPr lang="en-US" b="1" i="0" baseline="0" dirty="0"/>
              <a:t>SAY: Let’s look at this question. </a:t>
            </a:r>
          </a:p>
          <a:p>
            <a:endParaRPr lang="en-US" b="1" i="0" baseline="0" dirty="0"/>
          </a:p>
          <a:p>
            <a:pPr marL="181240" indent="-181240">
              <a:buFontTx/>
              <a:buChar char="-"/>
            </a:pPr>
            <a:r>
              <a:rPr lang="en-US" b="1" i="0" baseline="0" dirty="0"/>
              <a:t>If having a classroom management plan is first and foremost, what is the second most important aspect in creating a supportive learning environment?</a:t>
            </a:r>
          </a:p>
          <a:p>
            <a:r>
              <a:rPr lang="en-US" b="1" i="0" baseline="0" dirty="0"/>
              <a:t> </a:t>
            </a:r>
          </a:p>
          <a:p>
            <a:r>
              <a:rPr lang="en-US" b="0" i="1" baseline="0" dirty="0"/>
              <a:t>Provide a short amount of time for participants to write down their thoughts</a:t>
            </a:r>
            <a:r>
              <a:rPr lang="en-US" b="1" i="0" baseline="0" dirty="0"/>
              <a:t>. </a:t>
            </a:r>
          </a:p>
          <a:p>
            <a:endParaRPr lang="en-US" b="1" i="0" baseline="0" dirty="0"/>
          </a:p>
          <a:p>
            <a:pPr marL="181240" indent="-181240">
              <a:buFontTx/>
              <a:buChar char="-"/>
            </a:pPr>
            <a:r>
              <a:rPr lang="en-US" b="1" i="0" baseline="0" dirty="0"/>
              <a:t>Let’s hear what your thoughts are. What is another important aspect of creating supportive learning environments? </a:t>
            </a:r>
          </a:p>
          <a:p>
            <a:endParaRPr lang="en-US" b="1" i="0" baseline="0" dirty="0"/>
          </a:p>
          <a:p>
            <a:r>
              <a:rPr lang="en-US" b="0" i="1" baseline="0" dirty="0"/>
              <a:t>As the participants share their responses, be sure to look for terms like “instruction,” “the lesson,” and “engaging classroom.”</a:t>
            </a:r>
            <a:endParaRPr lang="en-US" b="1" i="0"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fld id="{BA1A94D7-39EB-ED4C-B6F3-D44D3C441E49}" type="slidenum">
              <a:rPr lang="en-US" smtClean="0"/>
              <a:t>17</a:t>
            </a:fld>
            <a:endParaRPr lang="en-US" dirty="0"/>
          </a:p>
        </p:txBody>
      </p:sp>
    </p:spTree>
    <p:extLst>
      <p:ext uri="{BB962C8B-B14F-4D97-AF65-F5344CB8AC3E}">
        <p14:creationId xmlns:p14="http://schemas.microsoft.com/office/powerpoint/2010/main" val="33101520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576446"/>
            <a:ext cx="5852160" cy="4320540"/>
          </a:xfrm>
        </p:spPr>
        <p:txBody>
          <a:bodyPr/>
          <a:lstStyle/>
          <a:p>
            <a:r>
              <a:rPr lang="en-US" sz="1100" u="sng" dirty="0"/>
              <a:t>Directions for Presenter: </a:t>
            </a:r>
            <a:r>
              <a:rPr lang="en-US" sz="1100" i="1" u="sng" dirty="0"/>
              <a:t>Italics</a:t>
            </a:r>
          </a:p>
          <a:p>
            <a:r>
              <a:rPr lang="en-US" sz="1100" u="sng" dirty="0"/>
              <a:t>Information for Presenter to Convey: </a:t>
            </a:r>
            <a:r>
              <a:rPr lang="en-US" sz="1100" b="1" u="sng" dirty="0"/>
              <a:t>Bold</a:t>
            </a:r>
          </a:p>
          <a:p>
            <a:endParaRPr lang="en-US" sz="1100" dirty="0"/>
          </a:p>
          <a:p>
            <a:pPr defTabSz="483306">
              <a:defRPr/>
            </a:pPr>
            <a:r>
              <a:rPr lang="en-US" sz="1100" u="sng" dirty="0"/>
              <a:t>Presenter’s Notes</a:t>
            </a:r>
            <a:r>
              <a:rPr lang="en-US" sz="1100" dirty="0"/>
              <a:t>: (Time: 1 Minute)</a:t>
            </a:r>
          </a:p>
          <a:p>
            <a:endParaRPr lang="en-US" sz="1100" i="1" dirty="0"/>
          </a:p>
          <a:p>
            <a:r>
              <a:rPr lang="en-US" sz="1100" b="1" dirty="0"/>
              <a:t>SAY: The following important questions should be considered:  </a:t>
            </a:r>
          </a:p>
          <a:p>
            <a:endParaRPr lang="en-US" sz="1100" b="1" dirty="0"/>
          </a:p>
          <a:p>
            <a:pPr marL="181240" indent="-181240">
              <a:buFontTx/>
              <a:buChar char="-"/>
            </a:pPr>
            <a:r>
              <a:rPr lang="en-US" sz="1100" b="1" dirty="0"/>
              <a:t>Is my lesson authentically engaging? </a:t>
            </a:r>
          </a:p>
          <a:p>
            <a:endParaRPr lang="en-US" sz="1100" b="1" dirty="0"/>
          </a:p>
          <a:p>
            <a:pPr marL="181240" indent="-181240">
              <a:buFontTx/>
              <a:buChar char="-"/>
            </a:pPr>
            <a:r>
              <a:rPr lang="en-US" sz="1100" b="1" dirty="0"/>
              <a:t>Is my lesson well-planned and relevant?</a:t>
            </a:r>
          </a:p>
          <a:p>
            <a:r>
              <a:rPr lang="en-US" sz="1100" b="1" dirty="0"/>
              <a:t> </a:t>
            </a:r>
          </a:p>
          <a:p>
            <a:pPr marL="181240" indent="-181240">
              <a:buFontTx/>
              <a:buChar char="-"/>
            </a:pPr>
            <a:r>
              <a:rPr lang="en-US" sz="1100" b="1" dirty="0"/>
              <a:t>Does my lesson connect to real-life experiences? </a:t>
            </a:r>
          </a:p>
          <a:p>
            <a:endParaRPr lang="en-US" sz="1100" b="1" dirty="0"/>
          </a:p>
          <a:p>
            <a:pPr marL="181240" indent="-181240">
              <a:buFontTx/>
              <a:buChar char="-"/>
            </a:pPr>
            <a:r>
              <a:rPr lang="en-US" sz="1100" b="1" dirty="0"/>
              <a:t>Is my lesson content appropriate and challenging? </a:t>
            </a:r>
          </a:p>
          <a:p>
            <a:endParaRPr lang="en-US" sz="1100" b="1" dirty="0"/>
          </a:p>
          <a:p>
            <a:r>
              <a:rPr lang="en-US" sz="1100" b="1" dirty="0"/>
              <a:t>When teachers do not plan for the daily instruction, it leaves room for misbehavior. </a:t>
            </a:r>
          </a:p>
          <a:p>
            <a:endParaRPr lang="en-US" sz="1100" b="1" dirty="0"/>
          </a:p>
          <a:p>
            <a:r>
              <a:rPr lang="en-US" sz="1100" b="1" dirty="0"/>
              <a:t>To recap, here are two important questions to ask yourself:</a:t>
            </a:r>
          </a:p>
          <a:p>
            <a:r>
              <a:rPr lang="en-US" sz="1100" b="1" dirty="0"/>
              <a:t> </a:t>
            </a:r>
          </a:p>
          <a:p>
            <a:pPr marL="181240" indent="-181240">
              <a:buFontTx/>
              <a:buChar char="-"/>
            </a:pPr>
            <a:r>
              <a:rPr lang="en-US" sz="1100" b="1" dirty="0"/>
              <a:t>Do I have a structured classroom management plan?</a:t>
            </a:r>
          </a:p>
          <a:p>
            <a:pPr marL="181240" indent="-181240">
              <a:buFontTx/>
              <a:buChar char="-"/>
            </a:pPr>
            <a:endParaRPr lang="en-US" sz="1100" b="1" dirty="0"/>
          </a:p>
          <a:p>
            <a:pPr marL="181240" indent="-181240">
              <a:buFontTx/>
              <a:buChar char="-"/>
            </a:pPr>
            <a:r>
              <a:rPr lang="en-US" sz="1100" b="1" dirty="0"/>
              <a:t>Are my lessons engaging for my students? </a:t>
            </a:r>
          </a:p>
          <a:p>
            <a:br>
              <a:rPr lang="en-US" sz="1100" b="1" dirty="0"/>
            </a:br>
            <a:r>
              <a:rPr lang="en-US" sz="1100" b="1" dirty="0"/>
              <a:t>Again, this will not guarantee that there will not be major disruptions, but it can certainly decrease the chances.  </a:t>
            </a:r>
          </a:p>
          <a:p>
            <a:pPr defTabSz="483306">
              <a:defRPr/>
            </a:pPr>
            <a:endParaRPr lang="en-US" i="1" baseline="0" dirty="0"/>
          </a:p>
          <a:p>
            <a:endParaRPr lang="en-US" dirty="0"/>
          </a:p>
        </p:txBody>
      </p:sp>
      <p:sp>
        <p:nvSpPr>
          <p:cNvPr id="4" name="Slide Number Placeholder 3"/>
          <p:cNvSpPr>
            <a:spLocks noGrp="1"/>
          </p:cNvSpPr>
          <p:nvPr>
            <p:ph type="sldNum" sz="quarter" idx="10"/>
          </p:nvPr>
        </p:nvSpPr>
        <p:spPr/>
        <p:txBody>
          <a:bodyPr/>
          <a:lstStyle/>
          <a:p>
            <a:fld id="{BA1A94D7-39EB-ED4C-B6F3-D44D3C441E49}" type="slidenum">
              <a:rPr lang="en-US" smtClean="0"/>
              <a:t>18</a:t>
            </a:fld>
            <a:endParaRPr lang="en-US" dirty="0"/>
          </a:p>
        </p:txBody>
      </p:sp>
    </p:spTree>
    <p:extLst>
      <p:ext uri="{BB962C8B-B14F-4D97-AF65-F5344CB8AC3E}">
        <p14:creationId xmlns:p14="http://schemas.microsoft.com/office/powerpoint/2010/main" val="30145657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endParaRPr lang="en-US" dirty="0"/>
          </a:p>
          <a:p>
            <a:pPr defTabSz="483306">
              <a:defRPr/>
            </a:pPr>
            <a:r>
              <a:rPr lang="en-US" u="sng" dirty="0"/>
              <a:t>Presenter’s Notes</a:t>
            </a:r>
            <a:r>
              <a:rPr lang="en-US" u="none" dirty="0"/>
              <a:t>:</a:t>
            </a:r>
            <a:r>
              <a:rPr lang="en-US" u="none" baseline="0" dirty="0"/>
              <a:t> </a:t>
            </a:r>
            <a:r>
              <a:rPr lang="en-US" u="none" dirty="0"/>
              <a:t>(Time: 1 Minute)</a:t>
            </a:r>
          </a:p>
          <a:p>
            <a:endParaRPr lang="en-US" dirty="0"/>
          </a:p>
          <a:p>
            <a:r>
              <a:rPr lang="en-US" i="1" dirty="0"/>
              <a:t>Read the information</a:t>
            </a:r>
            <a:r>
              <a:rPr lang="en-US" i="1" baseline="0" dirty="0"/>
              <a:t> on the slide.</a:t>
            </a:r>
          </a:p>
          <a:p>
            <a:endParaRPr lang="en-US" i="1" baseline="0" dirty="0"/>
          </a:p>
          <a:p>
            <a:r>
              <a:rPr lang="en-US" b="1" dirty="0"/>
              <a:t>SAY:</a:t>
            </a:r>
            <a:r>
              <a:rPr lang="en-US" b="1" baseline="0" dirty="0"/>
              <a:t> </a:t>
            </a:r>
            <a:r>
              <a:rPr lang="en-US" b="1" dirty="0"/>
              <a:t>Being</a:t>
            </a:r>
            <a:r>
              <a:rPr lang="en-US" b="1" baseline="0" dirty="0"/>
              <a:t> a role model can be a difficult task, but it is an important responsibility. Our students observe our actions and listen to what we say and how we speak. </a:t>
            </a:r>
          </a:p>
          <a:p>
            <a:endParaRPr lang="en-US" b="1" baseline="0" dirty="0"/>
          </a:p>
          <a:p>
            <a:pPr marL="181240" indent="-181240">
              <a:buFontTx/>
              <a:buChar char="-"/>
            </a:pPr>
            <a:r>
              <a:rPr lang="en-US" b="1" dirty="0"/>
              <a:t>Teachers are role models for their students all day, every day. </a:t>
            </a:r>
          </a:p>
          <a:p>
            <a:endParaRPr lang="en-US" b="1" dirty="0"/>
          </a:p>
          <a:p>
            <a:pPr marL="181240" indent="-181240">
              <a:buFontTx/>
              <a:buChar char="-"/>
            </a:pPr>
            <a:r>
              <a:rPr lang="en-US" b="1" dirty="0"/>
              <a:t>Creating a positive environment where students feel safe and helping them develop behavioral skills they will use the rest of their lives is an important component of a successful learning environment.</a:t>
            </a:r>
          </a:p>
          <a:p>
            <a:pPr defTabSz="483306">
              <a:defRPr/>
            </a:pPr>
            <a:endParaRPr lang="en-US" b="1" i="1" baseline="0" dirty="0"/>
          </a:p>
          <a:p>
            <a:pPr defTabSz="483306">
              <a:defRPr/>
            </a:pPr>
            <a:r>
              <a:rPr lang="en-US" b="0" i="1" baseline="0" dirty="0"/>
              <a:t>Source Cited: </a:t>
            </a:r>
            <a:r>
              <a:rPr lang="en-US" b="0" i="0" baseline="0" dirty="0"/>
              <a:t>Kohl, S. (</a:t>
            </a:r>
            <a:r>
              <a:rPr lang="en-US" b="0" i="0" baseline="0" dirty="0" err="1"/>
              <a:t>n.d.</a:t>
            </a:r>
            <a:r>
              <a:rPr lang="en-US" b="0" i="0" baseline="0" dirty="0"/>
              <a:t>). Modeling positive behavior in the classroom. </a:t>
            </a:r>
            <a:r>
              <a:rPr lang="en-US" b="0" i="1" baseline="0" dirty="0"/>
              <a:t>National Education Association. </a:t>
            </a:r>
            <a:r>
              <a:rPr lang="en-US" b="0" i="0" baseline="0" dirty="0"/>
              <a:t>Retrieved from: http://www.nea.org/tools/52062.htm</a:t>
            </a:r>
            <a:endParaRPr lang="en-US" b="0" i="0" dirty="0"/>
          </a:p>
          <a:p>
            <a:pPr defTabSz="483306">
              <a:defRPr/>
            </a:pPr>
            <a:endParaRPr lang="en-US" b="0" i="1" dirty="0"/>
          </a:p>
          <a:p>
            <a:r>
              <a:rPr lang="en-US" sz="800" i="1" dirty="0"/>
              <a:t>				</a:t>
            </a:r>
          </a:p>
          <a:p>
            <a:endParaRPr lang="en-US" b="1" baseline="0" dirty="0"/>
          </a:p>
          <a:p>
            <a:endParaRPr lang="en-US" b="1" baseline="0" dirty="0"/>
          </a:p>
          <a:p>
            <a:endParaRPr lang="en-US" sz="1300" dirty="0"/>
          </a:p>
          <a:p>
            <a:endParaRPr lang="en-US" b="1" dirty="0"/>
          </a:p>
        </p:txBody>
      </p:sp>
      <p:sp>
        <p:nvSpPr>
          <p:cNvPr id="4" name="Slide Number Placeholder 3"/>
          <p:cNvSpPr>
            <a:spLocks noGrp="1"/>
          </p:cNvSpPr>
          <p:nvPr>
            <p:ph type="sldNum" sz="quarter" idx="10"/>
          </p:nvPr>
        </p:nvSpPr>
        <p:spPr/>
        <p:txBody>
          <a:bodyPr/>
          <a:lstStyle/>
          <a:p>
            <a:fld id="{BA1A94D7-39EB-ED4C-B6F3-D44D3C441E49}" type="slidenum">
              <a:rPr lang="en-US" smtClean="0"/>
              <a:t>19</a:t>
            </a:fld>
            <a:endParaRPr lang="en-US" dirty="0"/>
          </a:p>
        </p:txBody>
      </p:sp>
    </p:spTree>
    <p:extLst>
      <p:ext uri="{BB962C8B-B14F-4D97-AF65-F5344CB8AC3E}">
        <p14:creationId xmlns:p14="http://schemas.microsoft.com/office/powerpoint/2010/main" val="23501450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u="sng" dirty="0"/>
              <a:t>Directions for Presenter: </a:t>
            </a:r>
            <a:r>
              <a:rPr lang="en-US" sz="1100" i="1" u="sng" dirty="0"/>
              <a:t>Italics</a:t>
            </a:r>
          </a:p>
          <a:p>
            <a:r>
              <a:rPr lang="en-US" sz="1100" u="sng" dirty="0"/>
              <a:t>Information for Presenter to Convey: </a:t>
            </a:r>
            <a:r>
              <a:rPr lang="en-US" sz="1100" b="1" u="sng" dirty="0"/>
              <a:t>Bold</a:t>
            </a:r>
          </a:p>
          <a:p>
            <a:pPr>
              <a:lnSpc>
                <a:spcPct val="50000"/>
              </a:lnSpc>
            </a:pPr>
            <a:endParaRPr lang="en-US" sz="1100" b="1" u="sng" dirty="0"/>
          </a:p>
          <a:p>
            <a:pPr defTabSz="483306">
              <a:defRPr/>
            </a:pPr>
            <a:r>
              <a:rPr lang="en-US" sz="1100" u="sng" dirty="0"/>
              <a:t>Presenter’s Notes</a:t>
            </a:r>
            <a:r>
              <a:rPr lang="en-US" sz="1100" dirty="0"/>
              <a:t>: (Time: 4 Minutes)</a:t>
            </a:r>
          </a:p>
          <a:p>
            <a:endParaRPr lang="en-US" sz="1100" b="1" dirty="0"/>
          </a:p>
          <a:p>
            <a:r>
              <a:rPr lang="en-US" sz="1100" b="1" dirty="0"/>
              <a:t>SAY: As a reminder, three critical components of curbing challenging behavior are:</a:t>
            </a:r>
          </a:p>
          <a:p>
            <a:pPr>
              <a:lnSpc>
                <a:spcPct val="50000"/>
              </a:lnSpc>
            </a:pPr>
            <a:endParaRPr lang="en-US" sz="1100" b="1" dirty="0"/>
          </a:p>
          <a:p>
            <a:pPr marL="181240" indent="-181240">
              <a:buFontTx/>
              <a:buChar char="-"/>
            </a:pPr>
            <a:r>
              <a:rPr lang="en-US" sz="1100" b="1" dirty="0"/>
              <a:t>Implementing a management plan,</a:t>
            </a:r>
          </a:p>
          <a:p>
            <a:endParaRPr lang="en-US" sz="1100" b="1" dirty="0"/>
          </a:p>
          <a:p>
            <a:pPr marL="181240" indent="-181240">
              <a:buFontTx/>
              <a:buChar char="-"/>
            </a:pPr>
            <a:r>
              <a:rPr lang="en-US" sz="1100" b="1" dirty="0"/>
              <a:t>Creating authentic student engagement activities, and</a:t>
            </a:r>
          </a:p>
          <a:p>
            <a:endParaRPr lang="en-US" sz="1100" b="1" dirty="0"/>
          </a:p>
          <a:p>
            <a:pPr marL="181240" indent="-181240">
              <a:buFontTx/>
              <a:buChar char="-"/>
            </a:pPr>
            <a:r>
              <a:rPr lang="en-US" sz="1100" b="1" dirty="0"/>
              <a:t>Modeling positive behavior.</a:t>
            </a:r>
          </a:p>
          <a:p>
            <a:pPr>
              <a:lnSpc>
                <a:spcPct val="50000"/>
              </a:lnSpc>
            </a:pPr>
            <a:endParaRPr lang="en-US" sz="1100" dirty="0"/>
          </a:p>
          <a:p>
            <a:r>
              <a:rPr lang="en-US" sz="1100" i="1" dirty="0"/>
              <a:t>Small Group Activity: Ask participants to work at their table and answer the following two questions:</a:t>
            </a:r>
          </a:p>
          <a:p>
            <a:pPr>
              <a:lnSpc>
                <a:spcPct val="50000"/>
              </a:lnSpc>
            </a:pPr>
            <a:endParaRPr lang="en-US" sz="1100" b="1" dirty="0"/>
          </a:p>
          <a:p>
            <a:pPr marL="241653" indent="-241653">
              <a:buFont typeface="+mj-lt"/>
              <a:buAutoNum type="arabicPeriod"/>
            </a:pPr>
            <a:r>
              <a:rPr lang="en-US" sz="1100" b="1" dirty="0"/>
              <a:t>Which strategy (in your opinion) is the most difficult to implement? </a:t>
            </a:r>
          </a:p>
          <a:p>
            <a:pPr marL="241653" indent="-241653">
              <a:buFont typeface="+mj-lt"/>
              <a:buAutoNum type="arabicPeriod"/>
            </a:pPr>
            <a:endParaRPr lang="en-US" sz="1100" b="1" i="1" dirty="0"/>
          </a:p>
          <a:p>
            <a:r>
              <a:rPr lang="en-US" sz="1100" i="1" dirty="0"/>
              <a:t>Participants should say the first and second strategies are the most difficult to implement. </a:t>
            </a:r>
          </a:p>
          <a:p>
            <a:pPr>
              <a:lnSpc>
                <a:spcPct val="50000"/>
              </a:lnSpc>
            </a:pPr>
            <a:endParaRPr lang="en-US" sz="1100" dirty="0"/>
          </a:p>
          <a:p>
            <a:pPr marL="241653" indent="-241653">
              <a:buFont typeface="+mj-lt"/>
              <a:buAutoNum type="arabicPeriod" startAt="2"/>
            </a:pPr>
            <a:r>
              <a:rPr lang="en-US" sz="1100" b="1" dirty="0"/>
              <a:t>Which strategy (in your opinion) is the one that is missing from many classrooms?</a:t>
            </a:r>
          </a:p>
          <a:p>
            <a:pPr marL="241653" indent="-241653">
              <a:buFont typeface="+mj-lt"/>
              <a:buAutoNum type="arabicPeriod" startAt="2"/>
            </a:pPr>
            <a:endParaRPr lang="en-US" sz="1100" b="1" i="1" dirty="0"/>
          </a:p>
          <a:p>
            <a:r>
              <a:rPr lang="en-US" sz="1100" i="1" dirty="0"/>
              <a:t>Participants should say the first and second strategies are the most difficult to accomplish and therefore often missing from classrooms.</a:t>
            </a:r>
          </a:p>
          <a:p>
            <a:pPr>
              <a:lnSpc>
                <a:spcPct val="50000"/>
              </a:lnSpc>
            </a:pPr>
            <a:endParaRPr lang="en-US" sz="1100" dirty="0"/>
          </a:p>
          <a:p>
            <a:pPr defTabSz="483306">
              <a:defRPr/>
            </a:pPr>
            <a:r>
              <a:rPr lang="en-US" sz="1100" b="1" dirty="0"/>
              <a:t>SAY: If only this would guarantee that we would never lose control. Unfortunately, it will not guarantee that, but it can certainly help strengthen our learning environment. Losing control is NOT what we want to do.</a:t>
            </a:r>
          </a:p>
          <a:p>
            <a:endParaRPr lang="en-US" b="1" baseline="0" dirty="0"/>
          </a:p>
        </p:txBody>
      </p:sp>
      <p:sp>
        <p:nvSpPr>
          <p:cNvPr id="4" name="Slide Number Placeholder 3"/>
          <p:cNvSpPr>
            <a:spLocks noGrp="1"/>
          </p:cNvSpPr>
          <p:nvPr>
            <p:ph type="sldNum" sz="quarter" idx="10"/>
          </p:nvPr>
        </p:nvSpPr>
        <p:spPr/>
        <p:txBody>
          <a:bodyPr/>
          <a:lstStyle/>
          <a:p>
            <a:fld id="{BA1A94D7-39EB-ED4C-B6F3-D44D3C441E49}" type="slidenum">
              <a:rPr lang="en-US" smtClean="0"/>
              <a:t>20</a:t>
            </a:fld>
            <a:endParaRPr lang="en-US" dirty="0"/>
          </a:p>
        </p:txBody>
      </p:sp>
    </p:spTree>
    <p:extLst>
      <p:ext uri="{BB962C8B-B14F-4D97-AF65-F5344CB8AC3E}">
        <p14:creationId xmlns:p14="http://schemas.microsoft.com/office/powerpoint/2010/main" val="41040510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endParaRPr lang="en-US" dirty="0"/>
          </a:p>
          <a:p>
            <a:pPr defTabSz="483306">
              <a:defRPr/>
            </a:pPr>
            <a:r>
              <a:rPr lang="en-US" u="sng" dirty="0"/>
              <a:t>Presenter’s Notes</a:t>
            </a:r>
            <a:r>
              <a:rPr lang="en-US" u="none" dirty="0"/>
              <a:t>:</a:t>
            </a:r>
            <a:r>
              <a:rPr lang="en-US" u="none" baseline="0" dirty="0"/>
              <a:t> </a:t>
            </a:r>
            <a:r>
              <a:rPr lang="en-US" u="none" dirty="0"/>
              <a:t>(Time: 30 Seconds)</a:t>
            </a:r>
          </a:p>
          <a:p>
            <a:endParaRPr lang="en-US" i="1" dirty="0"/>
          </a:p>
          <a:p>
            <a:r>
              <a:rPr lang="en-US" i="1" dirty="0"/>
              <a:t>This</a:t>
            </a:r>
            <a:r>
              <a:rPr lang="en-US" i="1" baseline="0" dirty="0"/>
              <a:t> is a transition slide.</a:t>
            </a:r>
          </a:p>
          <a:p>
            <a:endParaRPr lang="en-US" i="1" baseline="0" dirty="0"/>
          </a:p>
          <a:p>
            <a:r>
              <a:rPr lang="en-US" b="1" i="0" baseline="0" dirty="0"/>
              <a:t>SAY: Losing personal control of our words or actions can have a devastating effect on others and ourselves. </a:t>
            </a:r>
          </a:p>
          <a:p>
            <a:endParaRPr lang="en-US" baseline="0" dirty="0"/>
          </a:p>
        </p:txBody>
      </p:sp>
      <p:sp>
        <p:nvSpPr>
          <p:cNvPr id="4" name="Slide Number Placeholder 3"/>
          <p:cNvSpPr>
            <a:spLocks noGrp="1"/>
          </p:cNvSpPr>
          <p:nvPr>
            <p:ph type="sldNum" sz="quarter" idx="10"/>
          </p:nvPr>
        </p:nvSpPr>
        <p:spPr/>
        <p:txBody>
          <a:bodyPr/>
          <a:lstStyle/>
          <a:p>
            <a:fld id="{BA1A94D7-39EB-ED4C-B6F3-D44D3C441E49}" type="slidenum">
              <a:rPr lang="en-US" smtClean="0"/>
              <a:t>21</a:t>
            </a:fld>
            <a:endParaRPr lang="en-US" dirty="0"/>
          </a:p>
        </p:txBody>
      </p:sp>
    </p:spTree>
    <p:extLst>
      <p:ext uri="{BB962C8B-B14F-4D97-AF65-F5344CB8AC3E}">
        <p14:creationId xmlns:p14="http://schemas.microsoft.com/office/powerpoint/2010/main" val="20359930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a:t>
            </a:r>
            <a:r>
              <a:rPr lang="en-US" b="1" u="sng" dirty="0"/>
              <a:t> Bold</a:t>
            </a:r>
          </a:p>
          <a:p>
            <a:endParaRPr lang="en-US" b="1" u="sng" dirty="0"/>
          </a:p>
          <a:p>
            <a:pPr defTabSz="483306">
              <a:defRPr/>
            </a:pPr>
            <a:r>
              <a:rPr lang="en-US" u="sng" dirty="0"/>
              <a:t>Presenter’s Notes</a:t>
            </a:r>
            <a:r>
              <a:rPr lang="en-US" u="none" dirty="0"/>
              <a:t>:</a:t>
            </a:r>
            <a:r>
              <a:rPr lang="en-US" u="none" baseline="0" dirty="0"/>
              <a:t> </a:t>
            </a:r>
            <a:r>
              <a:rPr lang="en-US" u="none" dirty="0"/>
              <a:t>(Time: 2 </a:t>
            </a:r>
            <a:r>
              <a:rPr lang="en-US" dirty="0"/>
              <a:t>Mi</a:t>
            </a:r>
            <a:r>
              <a:rPr lang="en-US" u="none" dirty="0"/>
              <a:t>nutes)</a:t>
            </a:r>
          </a:p>
          <a:p>
            <a:pPr defTabSz="483306">
              <a:defRPr/>
            </a:pPr>
            <a:endParaRPr lang="en-US" i="1" u="sng" dirty="0"/>
          </a:p>
          <a:p>
            <a:r>
              <a:rPr lang="en-US" b="1" i="0" dirty="0"/>
              <a:t>SAY:</a:t>
            </a:r>
            <a:r>
              <a:rPr lang="en-US" b="1" i="0" baseline="0" dirty="0"/>
              <a:t> T</a:t>
            </a:r>
            <a:r>
              <a:rPr lang="en-US" b="1" i="0" dirty="0"/>
              <a:t>his video was</a:t>
            </a:r>
            <a:r>
              <a:rPr lang="en-US" b="1" i="0" baseline="0" dirty="0"/>
              <a:t> recorded by a student in the class. </a:t>
            </a:r>
          </a:p>
          <a:p>
            <a:endParaRPr lang="en-US" b="1" i="0" baseline="0" dirty="0"/>
          </a:p>
          <a:p>
            <a:pPr marL="181240" indent="-181240">
              <a:buFontTx/>
              <a:buChar char="-"/>
            </a:pPr>
            <a:r>
              <a:rPr lang="en-US" b="1" i="0" baseline="0" dirty="0"/>
              <a:t>The smiley face in the video was added by the student. </a:t>
            </a:r>
          </a:p>
          <a:p>
            <a:endParaRPr lang="en-US" b="1" i="0" baseline="0" dirty="0"/>
          </a:p>
          <a:p>
            <a:pPr marL="181240" indent="-181240">
              <a:buFontTx/>
              <a:buChar char="-"/>
            </a:pPr>
            <a:r>
              <a:rPr lang="en-US" b="1" i="0" baseline="0" dirty="0"/>
              <a:t>The video clip was confiscated as evidence by the school district and the police. </a:t>
            </a:r>
          </a:p>
          <a:p>
            <a:endParaRPr lang="en-US" b="1" i="0" baseline="0" dirty="0"/>
          </a:p>
          <a:p>
            <a:pPr marL="181240" indent="-181240">
              <a:buFontTx/>
              <a:buChar char="-"/>
            </a:pPr>
            <a:r>
              <a:rPr lang="en-US" b="1" i="0" baseline="0" dirty="0"/>
              <a:t>It was then requested by the media to use in their news stories.</a:t>
            </a:r>
          </a:p>
          <a:p>
            <a:endParaRPr lang="en-US" i="1" baseline="0" dirty="0"/>
          </a:p>
          <a:p>
            <a:r>
              <a:rPr lang="en-US" i="1" baseline="0" dirty="0"/>
              <a:t>Show the video clip. </a:t>
            </a:r>
          </a:p>
          <a:p>
            <a:pPr defTabSz="483306">
              <a:defRPr/>
            </a:pPr>
            <a:endParaRPr lang="en-US" i="1" baseline="0" dirty="0"/>
          </a:p>
          <a:p>
            <a:endParaRPr lang="en-US" i="1" dirty="0"/>
          </a:p>
        </p:txBody>
      </p:sp>
      <p:sp>
        <p:nvSpPr>
          <p:cNvPr id="4" name="Slide Number Placeholder 3"/>
          <p:cNvSpPr>
            <a:spLocks noGrp="1"/>
          </p:cNvSpPr>
          <p:nvPr>
            <p:ph type="sldNum" sz="quarter" idx="10"/>
          </p:nvPr>
        </p:nvSpPr>
        <p:spPr/>
        <p:txBody>
          <a:bodyPr/>
          <a:lstStyle/>
          <a:p>
            <a:fld id="{BA1A94D7-39EB-ED4C-B6F3-D44D3C441E49}" type="slidenum">
              <a:rPr lang="en-US" smtClean="0"/>
              <a:t>22</a:t>
            </a:fld>
            <a:endParaRPr lang="en-US" dirty="0"/>
          </a:p>
        </p:txBody>
      </p:sp>
    </p:spTree>
    <p:extLst>
      <p:ext uri="{BB962C8B-B14F-4D97-AF65-F5344CB8AC3E}">
        <p14:creationId xmlns:p14="http://schemas.microsoft.com/office/powerpoint/2010/main" val="14222432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a:t>
            </a:r>
            <a:r>
              <a:rPr lang="en-US" b="1" u="sng" dirty="0"/>
              <a:t> Bold</a:t>
            </a:r>
          </a:p>
          <a:p>
            <a:endParaRPr lang="en-US" dirty="0"/>
          </a:p>
          <a:p>
            <a:pPr defTabSz="483306">
              <a:defRPr/>
            </a:pPr>
            <a:r>
              <a:rPr lang="en-US" u="sng" dirty="0"/>
              <a:t>Presenter’s Notes</a:t>
            </a:r>
            <a:r>
              <a:rPr lang="en-US" u="none" dirty="0"/>
              <a:t>:</a:t>
            </a:r>
            <a:r>
              <a:rPr lang="en-US" u="none" baseline="0" dirty="0"/>
              <a:t> </a:t>
            </a:r>
            <a:r>
              <a:rPr lang="en-US" u="none" dirty="0"/>
              <a:t>(Time: 3 Minutes)</a:t>
            </a:r>
          </a:p>
          <a:p>
            <a:endParaRPr lang="en-US" b="1" dirty="0"/>
          </a:p>
          <a:p>
            <a:r>
              <a:rPr lang="en-US" b="1" dirty="0"/>
              <a:t>SAY:</a:t>
            </a:r>
            <a:r>
              <a:rPr lang="en-US" b="1" baseline="0" dirty="0"/>
              <a:t> </a:t>
            </a:r>
            <a:r>
              <a:rPr lang="en-US" b="1" dirty="0"/>
              <a:t>This incident</a:t>
            </a:r>
            <a:r>
              <a:rPr lang="en-US" b="1" baseline="0" dirty="0"/>
              <a:t> was a very recent occurrence.</a:t>
            </a:r>
          </a:p>
          <a:p>
            <a:endParaRPr lang="en-US" b="1" baseline="0" dirty="0"/>
          </a:p>
          <a:p>
            <a:pPr marL="181240" indent="-181240">
              <a:buFontTx/>
              <a:buChar char="-"/>
            </a:pPr>
            <a:r>
              <a:rPr lang="en-US" b="1" baseline="0" dirty="0"/>
              <a:t>Although we do not know what led up to the </a:t>
            </a:r>
            <a:r>
              <a:rPr lang="en-US" b="1" dirty="0"/>
              <a:t>incident</a:t>
            </a:r>
            <a:r>
              <a:rPr lang="en-US" b="1" baseline="0" dirty="0"/>
              <a:t>, the frustration and anger the teacher felt toward the student was unwarranted. Unfortunately, incidents like these happen in a split second. </a:t>
            </a:r>
          </a:p>
          <a:p>
            <a:endParaRPr lang="en-US" b="1" baseline="0" dirty="0"/>
          </a:p>
          <a:p>
            <a:pPr marL="181240" indent="-181240">
              <a:buFontTx/>
              <a:buChar char="-"/>
            </a:pPr>
            <a:r>
              <a:rPr lang="en-US" b="1" baseline="0" dirty="0"/>
              <a:t>This happens because teachers feel the need to confront the student instead of walking away or calling for assistance. </a:t>
            </a:r>
          </a:p>
          <a:p>
            <a:endParaRPr lang="en-US" b="1" baseline="0" dirty="0"/>
          </a:p>
          <a:p>
            <a:pPr marL="181240" indent="-181240">
              <a:buFontTx/>
              <a:buChar char="-"/>
            </a:pPr>
            <a:r>
              <a:rPr lang="en-US" b="1" baseline="0" dirty="0"/>
              <a:t>Eleven seconds changed this teacher’s life. </a:t>
            </a:r>
          </a:p>
          <a:p>
            <a:endParaRPr lang="en-US" b="1" baseline="0" dirty="0"/>
          </a:p>
          <a:p>
            <a:pPr marL="181240" indent="-181240">
              <a:buFontTx/>
              <a:buChar char="-"/>
            </a:pPr>
            <a:r>
              <a:rPr lang="en-US" b="1" baseline="0" dirty="0"/>
              <a:t>Turn to your table partners and discuss what went wrong here. </a:t>
            </a:r>
          </a:p>
          <a:p>
            <a:pPr marL="181240" indent="-181240">
              <a:buFontTx/>
              <a:buChar char="-"/>
            </a:pPr>
            <a:endParaRPr lang="en-US" b="1" baseline="0" dirty="0"/>
          </a:p>
          <a:p>
            <a:pPr defTabSz="483306">
              <a:defRPr/>
            </a:pPr>
            <a:endParaRPr lang="en-US" i="1" baseline="0" dirty="0"/>
          </a:p>
          <a:p>
            <a:endParaRPr lang="en-US" b="1" baseline="0" dirty="0"/>
          </a:p>
        </p:txBody>
      </p:sp>
      <p:sp>
        <p:nvSpPr>
          <p:cNvPr id="4" name="Slide Number Placeholder 3"/>
          <p:cNvSpPr>
            <a:spLocks noGrp="1"/>
          </p:cNvSpPr>
          <p:nvPr>
            <p:ph type="sldNum" sz="quarter" idx="10"/>
          </p:nvPr>
        </p:nvSpPr>
        <p:spPr/>
        <p:txBody>
          <a:bodyPr/>
          <a:lstStyle/>
          <a:p>
            <a:fld id="{BA1A94D7-39EB-ED4C-B6F3-D44D3C441E49}" type="slidenum">
              <a:rPr lang="en-US" smtClean="0"/>
              <a:t>23</a:t>
            </a:fld>
            <a:endParaRPr lang="en-US" dirty="0"/>
          </a:p>
        </p:txBody>
      </p:sp>
    </p:spTree>
    <p:extLst>
      <p:ext uri="{BB962C8B-B14F-4D97-AF65-F5344CB8AC3E}">
        <p14:creationId xmlns:p14="http://schemas.microsoft.com/office/powerpoint/2010/main" val="35981776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a:t>
            </a:r>
            <a:r>
              <a:rPr lang="en-US" b="1" u="sng" dirty="0"/>
              <a:t> Bold</a:t>
            </a:r>
          </a:p>
          <a:p>
            <a:endParaRPr lang="en-US" dirty="0"/>
          </a:p>
          <a:p>
            <a:pPr defTabSz="483306">
              <a:defRPr/>
            </a:pPr>
            <a:r>
              <a:rPr lang="en-US" u="sng" dirty="0"/>
              <a:t>Presenter’s Notes</a:t>
            </a:r>
            <a:r>
              <a:rPr lang="en-US" u="none" dirty="0"/>
              <a:t>:</a:t>
            </a:r>
            <a:r>
              <a:rPr lang="en-US" u="none" baseline="0" dirty="0"/>
              <a:t> </a:t>
            </a:r>
            <a:r>
              <a:rPr lang="en-US" u="none" dirty="0"/>
              <a:t>(Time: 30 Seconds)</a:t>
            </a:r>
          </a:p>
          <a:p>
            <a:endParaRPr lang="en-US" i="1" dirty="0"/>
          </a:p>
          <a:p>
            <a:r>
              <a:rPr lang="en-US" i="1" dirty="0"/>
              <a:t>Read the slide information.</a:t>
            </a:r>
          </a:p>
          <a:p>
            <a:endParaRPr lang="en-US" i="1" dirty="0"/>
          </a:p>
          <a:p>
            <a:r>
              <a:rPr lang="en-US" b="1" i="0" dirty="0"/>
              <a:t>SAY:</a:t>
            </a:r>
            <a:r>
              <a:rPr lang="en-US" b="1" i="0" baseline="0" dirty="0"/>
              <a:t> </a:t>
            </a:r>
            <a:r>
              <a:rPr lang="en-US" b="1" i="0" dirty="0"/>
              <a:t>The reality</a:t>
            </a:r>
            <a:r>
              <a:rPr lang="en-US" b="1" i="0" baseline="0" dirty="0"/>
              <a:t> is that we do become angry with students who are continually disruptive and sometimes aggressive</a:t>
            </a:r>
            <a:r>
              <a:rPr lang="en-US" i="1" baseline="0" dirty="0"/>
              <a:t>.</a:t>
            </a:r>
            <a:r>
              <a:rPr lang="en-US" i="0" baseline="0" dirty="0"/>
              <a:t> </a:t>
            </a:r>
          </a:p>
          <a:p>
            <a:endParaRPr lang="en-US" b="1" i="0" baseline="0" dirty="0"/>
          </a:p>
          <a:p>
            <a:pPr marL="181240" indent="-181240">
              <a:buFontTx/>
              <a:buChar char="-"/>
            </a:pPr>
            <a:r>
              <a:rPr lang="en-US" b="1" i="0" baseline="0" dirty="0"/>
              <a:t>What do we need to do to understand and manage anger?</a:t>
            </a:r>
            <a:r>
              <a:rPr lang="en-US" b="1" i="0" dirty="0"/>
              <a:t> </a:t>
            </a:r>
          </a:p>
          <a:p>
            <a:pPr marL="181240" indent="-181240">
              <a:buFontTx/>
              <a:buChar char="-"/>
            </a:pPr>
            <a:endParaRPr lang="en-US" b="1" i="0" dirty="0"/>
          </a:p>
          <a:p>
            <a:pPr marL="181240" indent="-181240">
              <a:buFontTx/>
              <a:buChar char="-"/>
            </a:pPr>
            <a:r>
              <a:rPr lang="en-US" b="1" i="0" dirty="0"/>
              <a:t>Managing unruly behavior is one of the most difficult, frustrating, and possibly frightening aspects of being a teacher. </a:t>
            </a:r>
          </a:p>
          <a:p>
            <a:pPr defTabSz="483306">
              <a:defRPr/>
            </a:pPr>
            <a:endParaRPr lang="en-US" i="1" dirty="0"/>
          </a:p>
          <a:p>
            <a:pPr defTabSz="483306">
              <a:defRPr/>
            </a:pPr>
            <a:endParaRPr lang="en-US" dirty="0"/>
          </a:p>
          <a:p>
            <a:endParaRPr lang="en-US" b="1" i="0" dirty="0"/>
          </a:p>
          <a:p>
            <a:endParaRPr lang="en-US" i="1" dirty="0"/>
          </a:p>
          <a:p>
            <a:endParaRPr lang="en-US" i="1" dirty="0"/>
          </a:p>
          <a:p>
            <a:endParaRPr lang="en-US" i="1" dirty="0"/>
          </a:p>
        </p:txBody>
      </p:sp>
      <p:sp>
        <p:nvSpPr>
          <p:cNvPr id="4" name="Slide Number Placeholder 3"/>
          <p:cNvSpPr>
            <a:spLocks noGrp="1"/>
          </p:cNvSpPr>
          <p:nvPr>
            <p:ph type="sldNum" sz="quarter" idx="10"/>
          </p:nvPr>
        </p:nvSpPr>
        <p:spPr/>
        <p:txBody>
          <a:bodyPr/>
          <a:lstStyle/>
          <a:p>
            <a:fld id="{BA1A94D7-39EB-ED4C-B6F3-D44D3C441E49}" type="slidenum">
              <a:rPr lang="en-US" smtClean="0"/>
              <a:t>24</a:t>
            </a:fld>
            <a:endParaRPr lang="en-US" dirty="0"/>
          </a:p>
        </p:txBody>
      </p:sp>
    </p:spTree>
    <p:extLst>
      <p:ext uri="{BB962C8B-B14F-4D97-AF65-F5344CB8AC3E}">
        <p14:creationId xmlns:p14="http://schemas.microsoft.com/office/powerpoint/2010/main" val="13085503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a:t>
            </a:r>
            <a:r>
              <a:rPr lang="en-US" b="1" u="sng" dirty="0"/>
              <a:t> Bold</a:t>
            </a:r>
          </a:p>
          <a:p>
            <a:endParaRPr lang="en-US" dirty="0"/>
          </a:p>
          <a:p>
            <a:pPr defTabSz="483306">
              <a:defRPr/>
            </a:pPr>
            <a:r>
              <a:rPr lang="en-US" u="sng" dirty="0"/>
              <a:t>Presenter’s Notes</a:t>
            </a:r>
            <a:r>
              <a:rPr lang="en-US" u="none" dirty="0"/>
              <a:t>:</a:t>
            </a:r>
            <a:r>
              <a:rPr lang="en-US" u="none" baseline="0" dirty="0"/>
              <a:t> </a:t>
            </a:r>
            <a:r>
              <a:rPr lang="en-US" u="none" dirty="0"/>
              <a:t>(Time: 30 Seconds)</a:t>
            </a:r>
          </a:p>
          <a:p>
            <a:endParaRPr lang="en-US" i="1" dirty="0"/>
          </a:p>
          <a:p>
            <a:r>
              <a:rPr lang="en-US" i="1" dirty="0"/>
              <a:t>Read the slide</a:t>
            </a:r>
            <a:r>
              <a:rPr lang="en-US" i="1" baseline="0" dirty="0"/>
              <a:t> information. </a:t>
            </a:r>
          </a:p>
          <a:p>
            <a:endParaRPr lang="en-US" i="1" baseline="0" dirty="0"/>
          </a:p>
          <a:p>
            <a:r>
              <a:rPr lang="en-US" b="1" i="0" baseline="0" dirty="0"/>
              <a:t>SAY: I think it would be unfair to ask anyone not to ever feel angry. It is an emotion that we have all experienced. </a:t>
            </a:r>
          </a:p>
          <a:p>
            <a:endParaRPr lang="en-US" b="1" i="0" baseline="0" dirty="0"/>
          </a:p>
          <a:p>
            <a:pPr marL="181240" indent="-181240">
              <a:buFontTx/>
              <a:buChar char="-"/>
            </a:pPr>
            <a:r>
              <a:rPr lang="en-US" b="1" i="0" baseline="0" dirty="0"/>
              <a:t>The key word is “control.” Losing control creates an extremely unhealthy learning environment.</a:t>
            </a:r>
          </a:p>
          <a:p>
            <a:endParaRPr lang="en-US" b="1" i="0" baseline="0" dirty="0"/>
          </a:p>
          <a:p>
            <a:pPr marL="181240" indent="-181240">
              <a:buFontTx/>
              <a:buChar char="-"/>
            </a:pPr>
            <a:r>
              <a:rPr lang="en-US" b="1" i="0" baseline="0" dirty="0"/>
              <a:t>Uncontrolled anger can result in verbal, mental, emotional</a:t>
            </a:r>
            <a:r>
              <a:rPr lang="en-US" b="1" dirty="0"/>
              <a:t>, </a:t>
            </a:r>
            <a:r>
              <a:rPr lang="en-US" b="1" i="0" baseline="0" dirty="0"/>
              <a:t>and/or physical abuse. </a:t>
            </a:r>
          </a:p>
          <a:p>
            <a:endParaRPr lang="en-US" b="1" i="0" baseline="0" dirty="0"/>
          </a:p>
          <a:p>
            <a:pPr marL="181240" indent="-181240">
              <a:buFontTx/>
              <a:buChar char="-"/>
            </a:pPr>
            <a:r>
              <a:rPr lang="en-US" b="1" i="0" dirty="0"/>
              <a:t>Frequent or misplaced anger can hurt our reputations and others around us, destroy our relationships, limit opportunities, and negatively impact our health.</a:t>
            </a:r>
          </a:p>
          <a:p>
            <a:endParaRPr lang="en-US" b="1" i="0" dirty="0"/>
          </a:p>
          <a:p>
            <a:endParaRPr lang="en-US" b="1" i="0" dirty="0"/>
          </a:p>
          <a:p>
            <a:endParaRPr lang="en-US" i="1" dirty="0"/>
          </a:p>
          <a:p>
            <a:endParaRPr lang="en-US" b="1" i="0" dirty="0"/>
          </a:p>
        </p:txBody>
      </p:sp>
      <p:sp>
        <p:nvSpPr>
          <p:cNvPr id="4" name="Slide Number Placeholder 3"/>
          <p:cNvSpPr>
            <a:spLocks noGrp="1"/>
          </p:cNvSpPr>
          <p:nvPr>
            <p:ph type="sldNum" sz="quarter" idx="10"/>
          </p:nvPr>
        </p:nvSpPr>
        <p:spPr/>
        <p:txBody>
          <a:bodyPr/>
          <a:lstStyle/>
          <a:p>
            <a:fld id="{BA1A94D7-39EB-ED4C-B6F3-D44D3C441E49}" type="slidenum">
              <a:rPr lang="en-US" smtClean="0"/>
              <a:t>25</a:t>
            </a:fld>
            <a:endParaRPr lang="en-US" dirty="0"/>
          </a:p>
        </p:txBody>
      </p:sp>
    </p:spTree>
    <p:extLst>
      <p:ext uri="{BB962C8B-B14F-4D97-AF65-F5344CB8AC3E}">
        <p14:creationId xmlns:p14="http://schemas.microsoft.com/office/powerpoint/2010/main" val="41664538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a:t>
            </a:r>
            <a:r>
              <a:rPr lang="en-US" b="1" u="sng" dirty="0"/>
              <a:t> Bold</a:t>
            </a:r>
          </a:p>
          <a:p>
            <a:endParaRPr lang="en-US" b="1" u="sng" dirty="0"/>
          </a:p>
          <a:p>
            <a:pPr defTabSz="483306">
              <a:defRPr/>
            </a:pPr>
            <a:r>
              <a:rPr lang="en-US" u="sng" dirty="0"/>
              <a:t>Presenter’s Notes</a:t>
            </a:r>
            <a:r>
              <a:rPr lang="en-US" u="none" dirty="0"/>
              <a:t>:</a:t>
            </a:r>
            <a:r>
              <a:rPr lang="en-US" u="none" baseline="0" dirty="0"/>
              <a:t> </a:t>
            </a:r>
            <a:r>
              <a:rPr lang="en-US" u="none" dirty="0"/>
              <a:t>(Time: 30 Seconds)</a:t>
            </a:r>
          </a:p>
          <a:p>
            <a:endParaRPr lang="en-US" b="1" u="sng" dirty="0"/>
          </a:p>
          <a:p>
            <a:pPr defTabSz="483306">
              <a:defRPr/>
            </a:pPr>
            <a:r>
              <a:rPr lang="en-US" i="1" dirty="0"/>
              <a:t>Read the slide</a:t>
            </a:r>
            <a:r>
              <a:rPr lang="en-US" i="1" baseline="0" dirty="0"/>
              <a:t> information. </a:t>
            </a:r>
            <a:endParaRPr lang="en-US" i="1" dirty="0"/>
          </a:p>
          <a:p>
            <a:endParaRPr lang="en-US" dirty="0"/>
          </a:p>
          <a:p>
            <a:r>
              <a:rPr lang="en-US" b="1" dirty="0"/>
              <a:t>SAY: The loss of control can occur quickly.</a:t>
            </a:r>
            <a:r>
              <a:rPr lang="en-US" b="1" baseline="0" dirty="0"/>
              <a:t> </a:t>
            </a:r>
          </a:p>
          <a:p>
            <a:endParaRPr lang="en-US" b="1" baseline="0" dirty="0"/>
          </a:p>
          <a:p>
            <a:pPr marL="181240" indent="-181240">
              <a:buFontTx/>
              <a:buChar char="-"/>
            </a:pPr>
            <a:r>
              <a:rPr lang="en-US" b="1" baseline="0" dirty="0"/>
              <a:t>Students and teachers can go from zero to 10 in a matter of a few exchanges.</a:t>
            </a:r>
          </a:p>
          <a:p>
            <a:endParaRPr lang="en-US" b="1" baseline="0" dirty="0"/>
          </a:p>
          <a:p>
            <a:pPr marL="181240" indent="-181240">
              <a:buFontTx/>
              <a:buChar char="-"/>
            </a:pPr>
            <a:r>
              <a:rPr lang="en-US" b="1" baseline="0" dirty="0"/>
              <a:t>It is a fine line between being in control and losing control</a:t>
            </a:r>
            <a:r>
              <a:rPr lang="en-US" b="0" baseline="0" dirty="0"/>
              <a:t>. </a:t>
            </a:r>
          </a:p>
          <a:p>
            <a:endParaRPr lang="en-US" b="0" baseline="0" dirty="0"/>
          </a:p>
          <a:p>
            <a:pPr marL="181240" indent="-181240">
              <a:buFontTx/>
              <a:buChar char="-"/>
            </a:pPr>
            <a:r>
              <a:rPr lang="en-US" b="1" dirty="0"/>
              <a:t>Let’s watch a video that</a:t>
            </a:r>
            <a:r>
              <a:rPr lang="en-US" b="1" baseline="0" dirty="0"/>
              <a:t> depicts a scenario that could happen at any school. As you watch the video, take notes on what the teacher could have done differently.</a:t>
            </a:r>
          </a:p>
          <a:p>
            <a:endParaRPr lang="en-US" b="1" dirty="0"/>
          </a:p>
          <a:p>
            <a:endParaRPr lang="en-US" b="0" dirty="0"/>
          </a:p>
          <a:p>
            <a:endParaRPr lang="en-US" b="0" dirty="0"/>
          </a:p>
        </p:txBody>
      </p:sp>
      <p:sp>
        <p:nvSpPr>
          <p:cNvPr id="4" name="Slide Number Placeholder 3"/>
          <p:cNvSpPr>
            <a:spLocks noGrp="1"/>
          </p:cNvSpPr>
          <p:nvPr>
            <p:ph type="sldNum" sz="quarter" idx="10"/>
          </p:nvPr>
        </p:nvSpPr>
        <p:spPr/>
        <p:txBody>
          <a:bodyPr/>
          <a:lstStyle/>
          <a:p>
            <a:fld id="{BA1A94D7-39EB-ED4C-B6F3-D44D3C441E49}" type="slidenum">
              <a:rPr lang="en-US" smtClean="0"/>
              <a:t>26</a:t>
            </a:fld>
            <a:endParaRPr lang="en-US" dirty="0"/>
          </a:p>
        </p:txBody>
      </p:sp>
    </p:spTree>
    <p:extLst>
      <p:ext uri="{BB962C8B-B14F-4D97-AF65-F5344CB8AC3E}">
        <p14:creationId xmlns:p14="http://schemas.microsoft.com/office/powerpoint/2010/main" val="15429233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pPr defTabSz="483306">
              <a:defRPr/>
            </a:pPr>
            <a:r>
              <a:rPr lang="en-US" u="sng" dirty="0"/>
              <a:t>Presenter’s Notes</a:t>
            </a:r>
            <a:r>
              <a:rPr lang="en-US" u="none" dirty="0"/>
              <a:t>:</a:t>
            </a:r>
            <a:r>
              <a:rPr lang="en-US" u="none" baseline="0" dirty="0"/>
              <a:t> </a:t>
            </a:r>
            <a:r>
              <a:rPr lang="en-US" u="none" dirty="0"/>
              <a:t>(Time: 6 Minutes)</a:t>
            </a:r>
          </a:p>
          <a:p>
            <a:endParaRPr lang="en-US" i="1" baseline="0" dirty="0"/>
          </a:p>
          <a:p>
            <a:pPr defTabSz="483306">
              <a:defRPr/>
            </a:pPr>
            <a:r>
              <a:rPr lang="en-US" i="1" u="sng" baseline="0" dirty="0"/>
              <a:t>Video Scenario for Presenter’s Reference</a:t>
            </a:r>
            <a:r>
              <a:rPr lang="en-US" i="0" u="none" baseline="0" dirty="0"/>
              <a:t>: </a:t>
            </a:r>
          </a:p>
          <a:p>
            <a:pPr defTabSz="483306">
              <a:defRPr/>
            </a:pPr>
            <a:endParaRPr lang="en-US" sz="1300" dirty="0"/>
          </a:p>
          <a:p>
            <a:pPr defTabSz="483306">
              <a:defRPr/>
            </a:pPr>
            <a:r>
              <a:rPr lang="en-US" sz="1300" i="1" dirty="0"/>
              <a:t>A middle school math teacher is struggling with classroom management. She speaks disrespectfully to the students and has not created a structure and routine for positive behavior in her classroom. She shows no patience when dealing with her students. An incident takes place in her classroom where she loses control and assaults a student.</a:t>
            </a:r>
          </a:p>
          <a:p>
            <a:endParaRPr lang="en-US" i="1" u="sng" baseline="0" dirty="0"/>
          </a:p>
          <a:p>
            <a:endParaRPr lang="en-US" i="0" u="none" baseline="0" dirty="0"/>
          </a:p>
          <a:p>
            <a:endParaRPr lang="en-US" dirty="0"/>
          </a:p>
        </p:txBody>
      </p:sp>
      <p:sp>
        <p:nvSpPr>
          <p:cNvPr id="4" name="Slide Number Placeholder 3"/>
          <p:cNvSpPr>
            <a:spLocks noGrp="1"/>
          </p:cNvSpPr>
          <p:nvPr>
            <p:ph type="sldNum" sz="quarter" idx="10"/>
          </p:nvPr>
        </p:nvSpPr>
        <p:spPr/>
        <p:txBody>
          <a:bodyPr/>
          <a:lstStyle/>
          <a:p>
            <a:fld id="{E399FD1E-AA77-2049-BD5C-7B09D322BA44}" type="slidenum">
              <a:rPr lang="en-US" smtClean="0"/>
              <a:t>27</a:t>
            </a:fld>
            <a:endParaRPr lang="en-US" dirty="0"/>
          </a:p>
        </p:txBody>
      </p:sp>
    </p:spTree>
    <p:extLst>
      <p:ext uri="{BB962C8B-B14F-4D97-AF65-F5344CB8AC3E}">
        <p14:creationId xmlns:p14="http://schemas.microsoft.com/office/powerpoint/2010/main" val="3688300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pPr defTabSz="483306">
              <a:defRPr/>
            </a:pPr>
            <a:r>
              <a:rPr lang="en-US" u="sng" dirty="0"/>
              <a:t>Presenter’s Notes</a:t>
            </a:r>
            <a:r>
              <a:rPr lang="en-US" u="none" dirty="0"/>
              <a:t>:</a:t>
            </a:r>
            <a:r>
              <a:rPr lang="en-US" u="none" baseline="0" dirty="0"/>
              <a:t> </a:t>
            </a:r>
            <a:r>
              <a:rPr lang="en-US" u="none" dirty="0"/>
              <a:t>(Time: 3 Minutes)</a:t>
            </a:r>
          </a:p>
          <a:p>
            <a:endParaRPr lang="en-US" dirty="0"/>
          </a:p>
          <a:p>
            <a:r>
              <a:rPr lang="en-US" b="1" dirty="0"/>
              <a:t>SAY:</a:t>
            </a:r>
            <a:r>
              <a:rPr lang="en-US" b="1" baseline="0" dirty="0"/>
              <a:t> What thoughts came to mind as you watched the scenario unfold?</a:t>
            </a:r>
          </a:p>
          <a:p>
            <a:endParaRPr lang="en-US" b="1" baseline="0" dirty="0"/>
          </a:p>
          <a:p>
            <a:pPr marL="181240" indent="-181240">
              <a:buFontTx/>
              <a:buChar char="-"/>
            </a:pPr>
            <a:r>
              <a:rPr lang="en-US" b="1" baseline="0" dirty="0"/>
              <a:t>Could this scenario happen at your school? </a:t>
            </a:r>
          </a:p>
          <a:p>
            <a:endParaRPr lang="en-US" b="1" baseline="0" dirty="0"/>
          </a:p>
          <a:p>
            <a:pPr marL="181240" indent="-181240">
              <a:buFontTx/>
              <a:buChar char="-"/>
            </a:pPr>
            <a:r>
              <a:rPr lang="en-US" b="1" baseline="0" dirty="0"/>
              <a:t>What could the teacher have done differently?</a:t>
            </a:r>
          </a:p>
          <a:p>
            <a:endParaRPr lang="en-US" b="1" baseline="0" dirty="0"/>
          </a:p>
          <a:p>
            <a:r>
              <a:rPr lang="en-US" b="0" i="1" baseline="0" dirty="0"/>
              <a:t>Allow two</a:t>
            </a:r>
            <a:r>
              <a:rPr lang="en-US" i="1" dirty="0"/>
              <a:t> </a:t>
            </a:r>
            <a:r>
              <a:rPr lang="en-US" b="0" i="1" baseline="0" dirty="0"/>
              <a:t>minutes for participants to discuss the video with one another at their tables. Ask the groups to identify a reporter who will share the group’s response. Call on two or three groups to share what they discussed. </a:t>
            </a:r>
          </a:p>
          <a:p>
            <a:endParaRPr lang="en-US" b="0" i="1" baseline="0" dirty="0"/>
          </a:p>
          <a:p>
            <a:r>
              <a:rPr lang="en-US" b="0" i="1" baseline="0" dirty="0"/>
              <a:t>Refer back to the video scenario throughout the remainder of the module.</a:t>
            </a:r>
          </a:p>
          <a:p>
            <a:endParaRPr lang="en-US" b="0" i="1" baseline="0" dirty="0"/>
          </a:p>
          <a:p>
            <a:endParaRPr lang="en-US" dirty="0"/>
          </a:p>
          <a:p>
            <a:endParaRPr lang="en-US" b="0" i="1" dirty="0"/>
          </a:p>
        </p:txBody>
      </p:sp>
      <p:sp>
        <p:nvSpPr>
          <p:cNvPr id="4" name="Slide Number Placeholder 3"/>
          <p:cNvSpPr>
            <a:spLocks noGrp="1"/>
          </p:cNvSpPr>
          <p:nvPr>
            <p:ph type="sldNum" sz="quarter" idx="10"/>
          </p:nvPr>
        </p:nvSpPr>
        <p:spPr/>
        <p:txBody>
          <a:bodyPr/>
          <a:lstStyle/>
          <a:p>
            <a:fld id="{E399FD1E-AA77-2049-BD5C-7B09D322BA44}" type="slidenum">
              <a:rPr lang="en-US" smtClean="0"/>
              <a:t>28</a:t>
            </a:fld>
            <a:endParaRPr lang="en-US" dirty="0"/>
          </a:p>
        </p:txBody>
      </p:sp>
    </p:spTree>
    <p:extLst>
      <p:ext uri="{BB962C8B-B14F-4D97-AF65-F5344CB8AC3E}">
        <p14:creationId xmlns:p14="http://schemas.microsoft.com/office/powerpoint/2010/main" val="9014980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endParaRPr lang="en-US" b="1" u="sng" dirty="0"/>
          </a:p>
          <a:p>
            <a:pPr defTabSz="483306">
              <a:defRPr/>
            </a:pPr>
            <a:r>
              <a:rPr lang="en-US" u="sng" dirty="0"/>
              <a:t>Presenter’s Notes</a:t>
            </a:r>
            <a:r>
              <a:rPr lang="en-US" u="none" dirty="0"/>
              <a:t>:</a:t>
            </a:r>
            <a:r>
              <a:rPr lang="en-US" u="none" baseline="0" dirty="0"/>
              <a:t> </a:t>
            </a:r>
            <a:r>
              <a:rPr lang="en-US" u="none" dirty="0"/>
              <a:t>(Time: 30 Seconds)</a:t>
            </a:r>
          </a:p>
          <a:p>
            <a:endParaRPr lang="en-US" dirty="0"/>
          </a:p>
          <a:p>
            <a:pPr defTabSz="483306">
              <a:defRPr/>
            </a:pPr>
            <a:r>
              <a:rPr lang="en-US" i="1" dirty="0"/>
              <a:t>Read the </a:t>
            </a:r>
            <a:r>
              <a:rPr lang="en-US" i="1" baseline="0" dirty="0"/>
              <a:t>information on the slide.</a:t>
            </a:r>
            <a:endParaRPr lang="en-US" i="1" dirty="0"/>
          </a:p>
          <a:p>
            <a:endParaRPr lang="en-US" b="1" dirty="0"/>
          </a:p>
          <a:p>
            <a:r>
              <a:rPr lang="en-US" b="1" dirty="0"/>
              <a:t>SAY:</a:t>
            </a:r>
            <a:r>
              <a:rPr lang="en-US" b="1" baseline="0" dirty="0"/>
              <a:t> While this is easier said than done, it must be done to prevent irreparable damage.</a:t>
            </a:r>
          </a:p>
          <a:p>
            <a:endParaRPr lang="en-US" b="1" baseline="0" dirty="0"/>
          </a:p>
          <a:p>
            <a:pPr marL="181240" indent="-181240">
              <a:buFontTx/>
              <a:buChar char="-"/>
            </a:pPr>
            <a:r>
              <a:rPr lang="en-US" b="1" dirty="0"/>
              <a:t>As educators, we have to practice consistent anger management techniques to effectively address challenging behavioral problems in our schools.  </a:t>
            </a:r>
          </a:p>
          <a:p>
            <a:endParaRPr lang="en-US" b="1" dirty="0"/>
          </a:p>
          <a:p>
            <a:pPr marL="181240" indent="-181240">
              <a:buFontTx/>
              <a:buChar char="-"/>
            </a:pPr>
            <a:r>
              <a:rPr lang="en-US" b="1" dirty="0"/>
              <a:t>The ultimate goal of anger management is to learn how to control your reactions when disruptive students increase your frustration and anger levels. </a:t>
            </a:r>
          </a:p>
          <a:p>
            <a:endParaRPr lang="en-US" b="1" baseline="0" dirty="0"/>
          </a:p>
          <a:p>
            <a:endParaRPr lang="en-US" b="0" i="1" baseline="0" dirty="0"/>
          </a:p>
          <a:p>
            <a:endParaRPr lang="en-US" b="1" baseline="0" dirty="0"/>
          </a:p>
          <a:p>
            <a:endParaRPr lang="en-US" b="1" dirty="0"/>
          </a:p>
        </p:txBody>
      </p:sp>
      <p:sp>
        <p:nvSpPr>
          <p:cNvPr id="4" name="Slide Number Placeholder 3"/>
          <p:cNvSpPr>
            <a:spLocks noGrp="1"/>
          </p:cNvSpPr>
          <p:nvPr>
            <p:ph type="sldNum" sz="quarter" idx="10"/>
          </p:nvPr>
        </p:nvSpPr>
        <p:spPr/>
        <p:txBody>
          <a:bodyPr/>
          <a:lstStyle/>
          <a:p>
            <a:fld id="{BA1A94D7-39EB-ED4C-B6F3-D44D3C441E49}" type="slidenum">
              <a:rPr lang="en-US" smtClean="0"/>
              <a:t>29</a:t>
            </a:fld>
            <a:endParaRPr lang="en-US" dirty="0"/>
          </a:p>
        </p:txBody>
      </p:sp>
    </p:spTree>
    <p:extLst>
      <p:ext uri="{BB962C8B-B14F-4D97-AF65-F5344CB8AC3E}">
        <p14:creationId xmlns:p14="http://schemas.microsoft.com/office/powerpoint/2010/main" val="196056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pPr defTabSz="483306">
              <a:defRPr/>
            </a:pPr>
            <a:endParaRPr lang="en-US" i="1" dirty="0"/>
          </a:p>
          <a:p>
            <a:pPr defTabSz="483306">
              <a:defRPr/>
            </a:pPr>
            <a:r>
              <a:rPr lang="en-US" u="sng" dirty="0"/>
              <a:t>Presenter’s Notes</a:t>
            </a:r>
            <a:r>
              <a:rPr lang="en-US" u="none" dirty="0"/>
              <a:t>:</a:t>
            </a:r>
            <a:r>
              <a:rPr lang="en-US" u="none" baseline="0" dirty="0"/>
              <a:t> </a:t>
            </a:r>
            <a:r>
              <a:rPr lang="en-US" u="none" dirty="0"/>
              <a:t>(Time: 30 Seconds)</a:t>
            </a:r>
          </a:p>
          <a:p>
            <a:pPr defTabSz="483306">
              <a:defRPr/>
            </a:pPr>
            <a:endParaRPr lang="en-US" u="sng" dirty="0"/>
          </a:p>
          <a:p>
            <a:r>
              <a:rPr lang="en-US" b="1" u="none" dirty="0"/>
              <a:t>SAY: The next several</a:t>
            </a:r>
            <a:r>
              <a:rPr lang="en-US" b="1" u="none" baseline="0" dirty="0"/>
              <a:t> </a:t>
            </a:r>
            <a:r>
              <a:rPr lang="en-US" b="1" u="none" dirty="0"/>
              <a:t>slides provide some </a:t>
            </a:r>
            <a:r>
              <a:rPr lang="en-US" b="1" u="none" baseline="0" dirty="0"/>
              <a:t>strategies to help you remain in control during the anger cycle. When faced with a challenging</a:t>
            </a:r>
            <a:r>
              <a:rPr lang="en-US" b="1" u="none" dirty="0"/>
              <a:t> studen</a:t>
            </a:r>
            <a:r>
              <a:rPr lang="en-US" b="1" dirty="0"/>
              <a:t>t </a:t>
            </a:r>
            <a:r>
              <a:rPr lang="en-US" b="1" u="none" dirty="0"/>
              <a:t>behavior</a:t>
            </a:r>
            <a:r>
              <a:rPr lang="en-US" b="1" dirty="0"/>
              <a:t> situation, you could</a:t>
            </a:r>
            <a:endParaRPr lang="en-US" b="1" u="none" baseline="0" dirty="0"/>
          </a:p>
          <a:p>
            <a:endParaRPr lang="en-US" b="1" u="none" baseline="0" dirty="0"/>
          </a:p>
          <a:p>
            <a:pPr marL="181240" indent="-181240">
              <a:buFontTx/>
              <a:buChar char="-"/>
            </a:pPr>
            <a:r>
              <a:rPr lang="en-US" sz="1300" b="1" dirty="0"/>
              <a:t>count to 20 before you respond;</a:t>
            </a:r>
          </a:p>
          <a:p>
            <a:r>
              <a:rPr lang="en-US" sz="1300" b="1" dirty="0"/>
              <a:t> </a:t>
            </a:r>
          </a:p>
          <a:p>
            <a:pPr marL="181240" indent="-181240">
              <a:buFontTx/>
              <a:buChar char="-"/>
            </a:pPr>
            <a:r>
              <a:rPr lang="en-US" sz="1300" b="1" dirty="0"/>
              <a:t>manage your negative thoughts with positive thinking; and</a:t>
            </a:r>
          </a:p>
          <a:p>
            <a:endParaRPr lang="en-US" sz="1300" b="1" dirty="0"/>
          </a:p>
          <a:p>
            <a:pPr marL="181240" indent="-181240">
              <a:buFontTx/>
              <a:buChar char="-"/>
            </a:pPr>
            <a:r>
              <a:rPr lang="en-US" sz="1300" b="1" dirty="0"/>
              <a:t>consider the facts of the situation so that you can calm your anger reactions.</a:t>
            </a:r>
          </a:p>
          <a:p>
            <a:pPr marL="181240" indent="-181240">
              <a:buFontTx/>
              <a:buChar char="-"/>
            </a:pPr>
            <a:endParaRPr lang="en-US" sz="1300" b="1" dirty="0"/>
          </a:p>
          <a:p>
            <a:r>
              <a:rPr lang="en-US" b="1" u="none" dirty="0"/>
              <a:t>SAY: </a:t>
            </a:r>
            <a:r>
              <a:rPr lang="en-US" sz="1300" b="1" dirty="0"/>
              <a:t>More than likely, you will determine that it is unproductive to respond with anger.</a:t>
            </a:r>
            <a:endParaRPr lang="en-US" b="1" i="1" dirty="0"/>
          </a:p>
          <a:p>
            <a:pPr defTabSz="483306">
              <a:defRPr/>
            </a:pPr>
            <a:endParaRPr lang="en-US" b="1" i="1" dirty="0"/>
          </a:p>
          <a:p>
            <a:pPr defTabSz="483306">
              <a:defRPr/>
            </a:pPr>
            <a:endParaRPr lang="en-US" i="1" dirty="0"/>
          </a:p>
          <a:p>
            <a:endParaRPr lang="en-US" sz="1300" dirty="0"/>
          </a:p>
          <a:p>
            <a:endParaRPr lang="en-US" dirty="0"/>
          </a:p>
        </p:txBody>
      </p:sp>
      <p:sp>
        <p:nvSpPr>
          <p:cNvPr id="4" name="Slide Number Placeholder 3"/>
          <p:cNvSpPr>
            <a:spLocks noGrp="1"/>
          </p:cNvSpPr>
          <p:nvPr>
            <p:ph type="sldNum" sz="quarter" idx="10"/>
          </p:nvPr>
        </p:nvSpPr>
        <p:spPr/>
        <p:txBody>
          <a:bodyPr/>
          <a:lstStyle/>
          <a:p>
            <a:fld id="{BA1A94D7-39EB-ED4C-B6F3-D44D3C441E49}" type="slidenum">
              <a:rPr lang="en-US" smtClean="0"/>
              <a:t>30</a:t>
            </a:fld>
            <a:endParaRPr lang="en-US" dirty="0"/>
          </a:p>
        </p:txBody>
      </p:sp>
    </p:spTree>
    <p:extLst>
      <p:ext uri="{BB962C8B-B14F-4D97-AF65-F5344CB8AC3E}">
        <p14:creationId xmlns:p14="http://schemas.microsoft.com/office/powerpoint/2010/main" val="28869266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endParaRPr lang="en-US" dirty="0"/>
          </a:p>
          <a:p>
            <a:pPr defTabSz="483306">
              <a:defRPr/>
            </a:pPr>
            <a:r>
              <a:rPr lang="en-US" u="sng" dirty="0"/>
              <a:t>Presenter’s Notes</a:t>
            </a:r>
            <a:r>
              <a:rPr lang="en-US" u="none" dirty="0"/>
              <a:t>:</a:t>
            </a:r>
            <a:r>
              <a:rPr lang="en-US" u="none" baseline="0" dirty="0"/>
              <a:t> </a:t>
            </a:r>
            <a:r>
              <a:rPr lang="en-US" u="none" dirty="0"/>
              <a:t>(Time: 1 Minute)</a:t>
            </a:r>
          </a:p>
          <a:p>
            <a:pPr defTabSz="483306">
              <a:defRPr/>
            </a:pPr>
            <a:endParaRPr lang="en-US" i="1" dirty="0"/>
          </a:p>
          <a:p>
            <a:pPr defTabSz="483306">
              <a:defRPr/>
            </a:pPr>
            <a:r>
              <a:rPr lang="en-US" i="1" dirty="0"/>
              <a:t>Read the information on the slide.</a:t>
            </a:r>
          </a:p>
          <a:p>
            <a:pPr defTabSz="483306">
              <a:defRPr/>
            </a:pPr>
            <a:endParaRPr lang="en-US" i="1" dirty="0"/>
          </a:p>
          <a:p>
            <a:pPr defTabSz="483306">
              <a:defRPr/>
            </a:pPr>
            <a:r>
              <a:rPr lang="en-US" b="1" i="0" dirty="0"/>
              <a:t>SAY: </a:t>
            </a:r>
            <a:r>
              <a:rPr lang="en-US" b="1" i="0" baseline="0" dirty="0"/>
              <a:t>Two more strategies that may work for you when you feel angry include </a:t>
            </a:r>
          </a:p>
          <a:p>
            <a:pPr defTabSz="483306">
              <a:defRPr/>
            </a:pPr>
            <a:r>
              <a:rPr lang="en-US" b="1" i="0" baseline="0" dirty="0"/>
              <a:t> </a:t>
            </a:r>
          </a:p>
          <a:p>
            <a:pPr defTabSz="483306">
              <a:defRPr/>
            </a:pPr>
            <a:r>
              <a:rPr lang="en-US" b="0" dirty="0"/>
              <a:t>-</a:t>
            </a:r>
            <a:r>
              <a:rPr lang="en-US" b="1" dirty="0"/>
              <a:t>   listening effectively,</a:t>
            </a:r>
            <a:r>
              <a:rPr lang="en-US" b="1" baseline="0" dirty="0"/>
              <a:t> and</a:t>
            </a:r>
            <a:endParaRPr lang="en-US" b="1" dirty="0"/>
          </a:p>
          <a:p>
            <a:pPr defTabSz="483306">
              <a:defRPr/>
            </a:pPr>
            <a:endParaRPr lang="en-US" b="1" dirty="0"/>
          </a:p>
          <a:p>
            <a:pPr marL="181240" indent="-181240" defTabSz="483306">
              <a:buFontTx/>
              <a:buChar char="-"/>
              <a:defRPr/>
            </a:pPr>
            <a:r>
              <a:rPr lang="en-US" b="1" dirty="0"/>
              <a:t>being assertive, NOT aggressive. When you become aggressive, you’re only focused on winning. </a:t>
            </a:r>
          </a:p>
          <a:p>
            <a:pPr marL="181240" indent="-181240" defTabSz="483306">
              <a:buFontTx/>
              <a:buChar char="-"/>
              <a:defRPr/>
            </a:pPr>
            <a:endParaRPr lang="en-US" b="1" dirty="0"/>
          </a:p>
          <a:p>
            <a:pPr>
              <a:defRPr/>
            </a:pPr>
            <a:r>
              <a:rPr lang="en-US" b="1" i="0" dirty="0"/>
              <a:t>SAY: </a:t>
            </a:r>
            <a:r>
              <a:rPr lang="en-US" b="1" dirty="0"/>
              <a:t>These strategies take practice and should become habits that we incorporate into our personal and professional lives. The more you practice, the more it will become second nature to respond with a controlled behavior. </a:t>
            </a:r>
          </a:p>
          <a:p>
            <a:pPr defTabSz="483306">
              <a:defRPr/>
            </a:pPr>
            <a:endParaRPr lang="en-US" i="1" dirty="0"/>
          </a:p>
          <a:p>
            <a:r>
              <a:rPr lang="en-US" i="1" dirty="0"/>
              <a:t>Source</a:t>
            </a:r>
            <a:r>
              <a:rPr lang="en-US" i="1" baseline="0" dirty="0"/>
              <a:t> Cited: </a:t>
            </a:r>
            <a:r>
              <a:rPr lang="en-US" sz="1300" dirty="0"/>
              <a:t>MindTools. (</a:t>
            </a:r>
            <a:r>
              <a:rPr lang="en-US" sz="1300" dirty="0" err="1"/>
              <a:t>n.d.</a:t>
            </a:r>
            <a:r>
              <a:rPr lang="en-US" sz="1300" dirty="0"/>
              <a:t>). </a:t>
            </a:r>
            <a:r>
              <a:rPr lang="en-US" sz="1300" i="1" dirty="0"/>
              <a:t>Anger Management: Williams’ 12 Strategies for Controlling Aggression. </a:t>
            </a:r>
            <a:r>
              <a:rPr lang="en-US" sz="1300" dirty="0"/>
              <a:t>Retrieved from https://</a:t>
            </a:r>
            <a:r>
              <a:rPr lang="en-US" sz="1300" dirty="0" err="1"/>
              <a:t>www.mindtools.com</a:t>
            </a:r>
            <a:r>
              <a:rPr lang="en-US" sz="1300" dirty="0"/>
              <a:t>/pages/article/newTCS_97.htm</a:t>
            </a:r>
            <a:r>
              <a:rPr lang="en-US" dirty="0">
                <a:effectLst/>
              </a:rPr>
              <a:t> </a:t>
            </a:r>
            <a:endParaRPr lang="en-US" i="1" baseline="0" dirty="0"/>
          </a:p>
        </p:txBody>
      </p:sp>
      <p:sp>
        <p:nvSpPr>
          <p:cNvPr id="4" name="Slide Number Placeholder 3"/>
          <p:cNvSpPr>
            <a:spLocks noGrp="1"/>
          </p:cNvSpPr>
          <p:nvPr>
            <p:ph type="sldNum" sz="quarter" idx="10"/>
          </p:nvPr>
        </p:nvSpPr>
        <p:spPr/>
        <p:txBody>
          <a:bodyPr/>
          <a:lstStyle/>
          <a:p>
            <a:fld id="{BA1A94D7-39EB-ED4C-B6F3-D44D3C441E49}" type="slidenum">
              <a:rPr lang="en-US" smtClean="0"/>
              <a:t>31</a:t>
            </a:fld>
            <a:endParaRPr lang="en-US" dirty="0"/>
          </a:p>
        </p:txBody>
      </p:sp>
    </p:spTree>
    <p:extLst>
      <p:ext uri="{BB962C8B-B14F-4D97-AF65-F5344CB8AC3E}">
        <p14:creationId xmlns:p14="http://schemas.microsoft.com/office/powerpoint/2010/main" val="42671232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a:t>
            </a:r>
            <a:r>
              <a:rPr lang="en-US" b="1" u="sng" dirty="0"/>
              <a:t> Bold</a:t>
            </a:r>
          </a:p>
          <a:p>
            <a:endParaRPr lang="en-US" dirty="0"/>
          </a:p>
          <a:p>
            <a:pPr defTabSz="483306">
              <a:defRPr/>
            </a:pPr>
            <a:r>
              <a:rPr lang="en-US" u="sng" dirty="0"/>
              <a:t>Presenter’s Notes</a:t>
            </a:r>
            <a:r>
              <a:rPr lang="en-US" u="none" dirty="0"/>
              <a:t>:</a:t>
            </a:r>
            <a:r>
              <a:rPr lang="en-US" u="none" baseline="0" dirty="0"/>
              <a:t> </a:t>
            </a:r>
            <a:r>
              <a:rPr lang="en-US" u="none" dirty="0"/>
              <a:t>(Time: 1 Minute)</a:t>
            </a:r>
          </a:p>
          <a:p>
            <a:endParaRPr lang="en-US" i="1" dirty="0"/>
          </a:p>
          <a:p>
            <a:r>
              <a:rPr lang="en-US" i="1" dirty="0"/>
              <a:t>This is a transition</a:t>
            </a:r>
            <a:r>
              <a:rPr lang="en-US" i="1" baseline="0" dirty="0"/>
              <a:t> slide.</a:t>
            </a:r>
          </a:p>
          <a:p>
            <a:endParaRPr lang="en-US" i="1" baseline="0" dirty="0"/>
          </a:p>
          <a:p>
            <a:r>
              <a:rPr lang="en-US" b="1" i="0" baseline="0" dirty="0"/>
              <a:t>SAY: Power struggles are unfortunately common occurrences in schools. It is important to identify strategies to de-escalate and disengage challenging student behavior. </a:t>
            </a:r>
          </a:p>
          <a:p>
            <a:endParaRPr lang="en-US" b="1" i="0" baseline="0" dirty="0"/>
          </a:p>
          <a:p>
            <a:r>
              <a:rPr lang="en-US" b="1" i="0" baseline="0" dirty="0"/>
              <a:t> -  What is the difference between de-escalating behavior and disengaging behavior? </a:t>
            </a:r>
          </a:p>
          <a:p>
            <a:endParaRPr lang="en-US" b="1" i="0" baseline="0" dirty="0"/>
          </a:p>
          <a:p>
            <a:r>
              <a:rPr lang="en-US" b="0" i="1" baseline="0" dirty="0"/>
              <a:t>Give participants an opportunity to respond. </a:t>
            </a:r>
            <a:endParaRPr lang="en-US" b="1" i="0" baseline="0" dirty="0"/>
          </a:p>
          <a:p>
            <a:endParaRPr lang="en-US" b="1" i="0" baseline="0" dirty="0"/>
          </a:p>
          <a:p>
            <a:r>
              <a:rPr lang="en-US" b="1" i="0" baseline="0" dirty="0"/>
              <a:t>SAY: To de-escalate is to reduce the level of intensity. To disengage is to withdraw or to release. Let’s start with how we de-escalate.</a:t>
            </a:r>
          </a:p>
          <a:p>
            <a:endParaRPr lang="en-US" b="1" i="0" baseline="0" dirty="0"/>
          </a:p>
        </p:txBody>
      </p:sp>
      <p:sp>
        <p:nvSpPr>
          <p:cNvPr id="4" name="Slide Number Placeholder 3"/>
          <p:cNvSpPr>
            <a:spLocks noGrp="1"/>
          </p:cNvSpPr>
          <p:nvPr>
            <p:ph type="sldNum" sz="quarter" idx="10"/>
          </p:nvPr>
        </p:nvSpPr>
        <p:spPr/>
        <p:txBody>
          <a:bodyPr/>
          <a:lstStyle/>
          <a:p>
            <a:fld id="{BA1A94D7-39EB-ED4C-B6F3-D44D3C441E49}" type="slidenum">
              <a:rPr lang="en-US" smtClean="0"/>
              <a:t>32</a:t>
            </a:fld>
            <a:endParaRPr lang="en-US" dirty="0"/>
          </a:p>
        </p:txBody>
      </p:sp>
    </p:spTree>
    <p:extLst>
      <p:ext uri="{BB962C8B-B14F-4D97-AF65-F5344CB8AC3E}">
        <p14:creationId xmlns:p14="http://schemas.microsoft.com/office/powerpoint/2010/main" val="33885468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endParaRPr lang="en-US" dirty="0"/>
          </a:p>
          <a:p>
            <a:pPr defTabSz="483306">
              <a:defRPr/>
            </a:pPr>
            <a:r>
              <a:rPr lang="en-US" u="sng" dirty="0"/>
              <a:t>Presenter’s Notes</a:t>
            </a:r>
            <a:r>
              <a:rPr lang="en-US" u="none" dirty="0"/>
              <a:t>:</a:t>
            </a:r>
            <a:r>
              <a:rPr lang="en-US" u="none" baseline="0" dirty="0"/>
              <a:t> </a:t>
            </a:r>
            <a:r>
              <a:rPr lang="en-US" u="none" dirty="0"/>
              <a:t>(Time: 30 Seconds)</a:t>
            </a:r>
          </a:p>
          <a:p>
            <a:endParaRPr lang="en-US" dirty="0"/>
          </a:p>
          <a:p>
            <a:r>
              <a:rPr lang="en-US" b="1" dirty="0"/>
              <a:t>SAY:</a:t>
            </a:r>
            <a:r>
              <a:rPr lang="en-US" b="1" baseline="0" dirty="0"/>
              <a:t> </a:t>
            </a:r>
            <a:r>
              <a:rPr lang="en-US" b="1" dirty="0"/>
              <a:t>The most important objective for a teacher when faced with defiant or violent behavior from a student is to remain calm and quickly assess the situation to determine if de-escalation is possible or immediate assistance is needed.</a:t>
            </a:r>
          </a:p>
          <a:p>
            <a:endParaRPr lang="en-US" b="1" baseline="0" dirty="0"/>
          </a:p>
          <a:p>
            <a:pPr marL="181240" indent="-181240">
              <a:buFontTx/>
              <a:buChar char="-"/>
            </a:pPr>
            <a:r>
              <a:rPr lang="en-US" b="1" dirty="0"/>
              <a:t>Keeping the student calm is another important objective to achieve during disruptive behavioral incidents. </a:t>
            </a:r>
          </a:p>
          <a:p>
            <a:endParaRPr lang="en-US" i="1" dirty="0"/>
          </a:p>
          <a:p>
            <a:r>
              <a:rPr lang="en-US" i="1" dirty="0"/>
              <a:t>Source Cited: </a:t>
            </a:r>
            <a:r>
              <a:rPr lang="en-US" sz="1300" dirty="0"/>
              <a:t>Wright, J. (2013). </a:t>
            </a:r>
            <a:r>
              <a:rPr lang="en-US" sz="1300" i="1" dirty="0"/>
              <a:t>Dodging the Power-Struggle Trap: Ideas for Teachers. </a:t>
            </a:r>
            <a:r>
              <a:rPr lang="en-US" sz="1300" dirty="0"/>
              <a:t>Retrieved from http://</a:t>
            </a:r>
            <a:r>
              <a:rPr lang="en-US" sz="1300" dirty="0" err="1"/>
              <a:t>www.interventioncentral.org</a:t>
            </a:r>
            <a:r>
              <a:rPr lang="en-US" sz="1300" dirty="0"/>
              <a:t>/behavioral-interventions/challenging-students/dodging-power-struggle-trap-ideas-teachers</a:t>
            </a:r>
          </a:p>
          <a:p>
            <a:endParaRPr lang="en-US" i="1" baseline="0" dirty="0"/>
          </a:p>
          <a:p>
            <a:endParaRPr lang="en-US" dirty="0"/>
          </a:p>
          <a:p>
            <a:endParaRPr lang="en-US" b="1" dirty="0"/>
          </a:p>
        </p:txBody>
      </p:sp>
      <p:sp>
        <p:nvSpPr>
          <p:cNvPr id="4" name="Slide Number Placeholder 3"/>
          <p:cNvSpPr>
            <a:spLocks noGrp="1"/>
          </p:cNvSpPr>
          <p:nvPr>
            <p:ph type="sldNum" sz="quarter" idx="10"/>
          </p:nvPr>
        </p:nvSpPr>
        <p:spPr/>
        <p:txBody>
          <a:bodyPr/>
          <a:lstStyle/>
          <a:p>
            <a:fld id="{BA1A94D7-39EB-ED4C-B6F3-D44D3C441E49}" type="slidenum">
              <a:rPr lang="en-US" smtClean="0"/>
              <a:t>33</a:t>
            </a:fld>
            <a:endParaRPr lang="en-US" dirty="0"/>
          </a:p>
        </p:txBody>
      </p:sp>
    </p:spTree>
    <p:extLst>
      <p:ext uri="{BB962C8B-B14F-4D97-AF65-F5344CB8AC3E}">
        <p14:creationId xmlns:p14="http://schemas.microsoft.com/office/powerpoint/2010/main" val="38526353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endParaRPr lang="en-US" dirty="0"/>
          </a:p>
          <a:p>
            <a:pPr defTabSz="483306">
              <a:defRPr/>
            </a:pPr>
            <a:r>
              <a:rPr lang="en-US" u="sng" dirty="0"/>
              <a:t>Presenter’s Notes</a:t>
            </a:r>
            <a:r>
              <a:rPr lang="en-US" u="none" dirty="0"/>
              <a:t>:</a:t>
            </a:r>
            <a:r>
              <a:rPr lang="en-US" u="none" baseline="0" dirty="0"/>
              <a:t> </a:t>
            </a:r>
            <a:r>
              <a:rPr lang="en-US" u="none" dirty="0"/>
              <a:t>(Time: 30 Seconds)</a:t>
            </a:r>
          </a:p>
          <a:p>
            <a:pPr defTabSz="483306">
              <a:defRPr/>
            </a:pPr>
            <a:endParaRPr lang="en-US" u="sng" dirty="0"/>
          </a:p>
          <a:p>
            <a:pPr defTabSz="483306">
              <a:defRPr/>
            </a:pPr>
            <a:r>
              <a:rPr lang="en-US" b="1" u="none" dirty="0"/>
              <a:t>SAY: Just like the instructional tools we need</a:t>
            </a:r>
            <a:r>
              <a:rPr lang="en-US" b="1" u="none" baseline="0" dirty="0"/>
              <a:t> to help students learn the content we teach, we also need tools to de-escalate a volatile situation. Here are a few suggestions that may help you. </a:t>
            </a:r>
          </a:p>
          <a:p>
            <a:pPr defTabSz="483306">
              <a:defRPr/>
            </a:pPr>
            <a:endParaRPr lang="en-US" b="1" u="none" baseline="0" dirty="0"/>
          </a:p>
          <a:p>
            <a:pPr marL="181240" indent="-181240" defTabSz="483306">
              <a:buFontTx/>
              <a:buChar char="-"/>
              <a:defRPr/>
            </a:pPr>
            <a:r>
              <a:rPr lang="en-US" sz="1300" b="1" dirty="0"/>
              <a:t>Avoid questioning the student. Some teachers force students to explain their behavior. Questioning them usually escalates anger and resentment. </a:t>
            </a:r>
          </a:p>
          <a:p>
            <a:pPr defTabSz="483306">
              <a:defRPr/>
            </a:pPr>
            <a:endParaRPr lang="en-US" sz="1300" b="1" dirty="0"/>
          </a:p>
          <a:p>
            <a:pPr marL="181240" indent="-181240" defTabSz="483306">
              <a:buFontTx/>
              <a:buChar char="-"/>
              <a:defRPr/>
            </a:pPr>
            <a:r>
              <a:rPr lang="en-US" sz="1300" b="1" dirty="0"/>
              <a:t>Avoid arguing with the student. Arguing with an agitated student creates a situation where he or she is on equal ground with you. This can quickly lead to an altercation between the teacher and the student. </a:t>
            </a:r>
          </a:p>
          <a:p>
            <a:pPr defTabSz="483306">
              <a:defRPr/>
            </a:pPr>
            <a:endParaRPr lang="en-US" b="1" i="1" dirty="0"/>
          </a:p>
        </p:txBody>
      </p:sp>
      <p:sp>
        <p:nvSpPr>
          <p:cNvPr id="4" name="Slide Number Placeholder 3"/>
          <p:cNvSpPr>
            <a:spLocks noGrp="1"/>
          </p:cNvSpPr>
          <p:nvPr>
            <p:ph type="sldNum" sz="quarter" idx="10"/>
          </p:nvPr>
        </p:nvSpPr>
        <p:spPr/>
        <p:txBody>
          <a:bodyPr/>
          <a:lstStyle/>
          <a:p>
            <a:fld id="{BA1A94D7-39EB-ED4C-B6F3-D44D3C441E49}" type="slidenum">
              <a:rPr lang="en-US" smtClean="0"/>
              <a:t>34</a:t>
            </a:fld>
            <a:endParaRPr lang="en-US" dirty="0"/>
          </a:p>
        </p:txBody>
      </p:sp>
    </p:spTree>
    <p:extLst>
      <p:ext uri="{BB962C8B-B14F-4D97-AF65-F5344CB8AC3E}">
        <p14:creationId xmlns:p14="http://schemas.microsoft.com/office/powerpoint/2010/main" val="38526353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endParaRPr lang="en-US" dirty="0"/>
          </a:p>
          <a:p>
            <a:pPr defTabSz="483306">
              <a:defRPr/>
            </a:pPr>
            <a:r>
              <a:rPr lang="en-US" u="sng" dirty="0"/>
              <a:t>Presenter’s Notes</a:t>
            </a:r>
            <a:r>
              <a:rPr lang="en-US" u="none" dirty="0"/>
              <a:t>:</a:t>
            </a:r>
            <a:r>
              <a:rPr lang="en-US" u="none" baseline="0" dirty="0"/>
              <a:t> </a:t>
            </a:r>
            <a:r>
              <a:rPr lang="en-US" u="none" dirty="0"/>
              <a:t>(Time: 30 Seconds)</a:t>
            </a:r>
          </a:p>
          <a:p>
            <a:pPr defTabSz="483306">
              <a:defRPr/>
            </a:pPr>
            <a:endParaRPr lang="en-US" i="1" dirty="0"/>
          </a:p>
          <a:p>
            <a:r>
              <a:rPr lang="en-US" sz="1300" b="1" dirty="0"/>
              <a:t>SAY: Avoid raising your voice or intimidating the student. This can make the situation worse. </a:t>
            </a:r>
          </a:p>
          <a:p>
            <a:endParaRPr lang="en-US" sz="1300" b="1" dirty="0"/>
          </a:p>
          <a:p>
            <a:pPr marL="181240" indent="-181240">
              <a:buFontTx/>
              <a:buChar char="-"/>
            </a:pPr>
            <a:r>
              <a:rPr lang="en-US" sz="1300" b="1" dirty="0"/>
              <a:t>A power struggle can be avoided if the teacher does not choose to take part in the conflict.</a:t>
            </a:r>
          </a:p>
          <a:p>
            <a:pPr marL="181240" indent="-181240">
              <a:buFontTx/>
              <a:buChar char="-"/>
            </a:pPr>
            <a:endParaRPr lang="en-US" sz="1300" b="1" dirty="0"/>
          </a:p>
          <a:p>
            <a:pPr marL="181240" indent="-181240">
              <a:buFontTx/>
              <a:buChar char="-"/>
            </a:pPr>
            <a:r>
              <a:rPr lang="en-US" sz="1300" b="1" dirty="0"/>
              <a:t>Avoid using phrases that can escalate the problem: “You’re always wrong.” “I will not put up with your rotten behavior.” “I demand that you . . .” “That’s stupid!”</a:t>
            </a:r>
          </a:p>
          <a:p>
            <a:pPr marL="181240" indent="-181240">
              <a:buFontTx/>
              <a:buChar char="-"/>
            </a:pPr>
            <a:endParaRPr lang="en-US" sz="1300" b="1" dirty="0"/>
          </a:p>
          <a:p>
            <a:r>
              <a:rPr lang="en-US" sz="1300" i="1" dirty="0"/>
              <a:t>Source Cited: </a:t>
            </a:r>
            <a:r>
              <a:rPr lang="en-US" sz="1300" dirty="0"/>
              <a:t>Conflict Resolution Education Connection. (</a:t>
            </a:r>
            <a:r>
              <a:rPr lang="en-US" sz="1300" dirty="0" err="1"/>
              <a:t>n.d.</a:t>
            </a:r>
            <a:r>
              <a:rPr lang="en-US" sz="1300" dirty="0"/>
              <a:t>). </a:t>
            </a:r>
            <a:r>
              <a:rPr lang="en-US" sz="1300" i="1" dirty="0"/>
              <a:t>Teaching Anger Management Skills. </a:t>
            </a:r>
            <a:r>
              <a:rPr lang="en-US" sz="1300" dirty="0"/>
              <a:t>Retrieved from http://</a:t>
            </a:r>
            <a:r>
              <a:rPr lang="en-US" sz="1300" dirty="0" err="1"/>
              <a:t>www.creducation.org</a:t>
            </a:r>
            <a:r>
              <a:rPr lang="en-US" sz="1300" dirty="0"/>
              <a:t>/resources/</a:t>
            </a:r>
            <a:r>
              <a:rPr lang="en-US" sz="1300" dirty="0" err="1"/>
              <a:t>anger_management</a:t>
            </a:r>
            <a:r>
              <a:rPr lang="en-US" sz="1300" dirty="0"/>
              <a:t>/</a:t>
            </a:r>
            <a:r>
              <a:rPr lang="en-US" sz="1300" dirty="0" err="1"/>
              <a:t>teaching_anger_management_skills.html</a:t>
            </a:r>
            <a:endParaRPr lang="en-US" sz="1300" dirty="0"/>
          </a:p>
          <a:p>
            <a:endParaRPr lang="en-US" sz="1300" b="1" dirty="0"/>
          </a:p>
          <a:p>
            <a:pPr defTabSz="483306">
              <a:defRPr/>
            </a:pPr>
            <a:endParaRPr lang="en-US" b="1" i="1" dirty="0"/>
          </a:p>
          <a:p>
            <a:pPr defTabSz="483306">
              <a:defRPr/>
            </a:pPr>
            <a:endParaRPr lang="en-US" i="1" dirty="0"/>
          </a:p>
          <a:p>
            <a:pPr defTabSz="483306">
              <a:defRPr/>
            </a:pPr>
            <a:endParaRPr lang="en-US" i="1" dirty="0"/>
          </a:p>
          <a:p>
            <a:endParaRPr lang="en-US" dirty="0"/>
          </a:p>
        </p:txBody>
      </p:sp>
      <p:sp>
        <p:nvSpPr>
          <p:cNvPr id="4" name="Slide Number Placeholder 3"/>
          <p:cNvSpPr>
            <a:spLocks noGrp="1"/>
          </p:cNvSpPr>
          <p:nvPr>
            <p:ph type="sldNum" sz="quarter" idx="10"/>
          </p:nvPr>
        </p:nvSpPr>
        <p:spPr/>
        <p:txBody>
          <a:bodyPr/>
          <a:lstStyle/>
          <a:p>
            <a:fld id="{BA1A94D7-39EB-ED4C-B6F3-D44D3C441E49}" type="slidenum">
              <a:rPr lang="en-US" smtClean="0"/>
              <a:t>35</a:t>
            </a:fld>
            <a:endParaRPr lang="en-US" dirty="0"/>
          </a:p>
        </p:txBody>
      </p:sp>
    </p:spTree>
    <p:extLst>
      <p:ext uri="{BB962C8B-B14F-4D97-AF65-F5344CB8AC3E}">
        <p14:creationId xmlns:p14="http://schemas.microsoft.com/office/powerpoint/2010/main" val="38526353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endParaRPr lang="en-US" dirty="0"/>
          </a:p>
          <a:p>
            <a:pPr defTabSz="483306">
              <a:defRPr/>
            </a:pPr>
            <a:r>
              <a:rPr lang="en-US" u="sng" dirty="0"/>
              <a:t>Presenter’s Notes</a:t>
            </a:r>
            <a:r>
              <a:rPr lang="en-US" u="none" dirty="0"/>
              <a:t>:</a:t>
            </a:r>
            <a:r>
              <a:rPr lang="en-US" u="none" baseline="0" dirty="0"/>
              <a:t> </a:t>
            </a:r>
            <a:r>
              <a:rPr lang="en-US" u="none" dirty="0"/>
              <a:t>(Time: 30 Seconds)</a:t>
            </a:r>
          </a:p>
          <a:p>
            <a:endParaRPr lang="en-US" dirty="0"/>
          </a:p>
          <a:p>
            <a:r>
              <a:rPr lang="en-US" i="1" dirty="0"/>
              <a:t>Read the information on the slide.</a:t>
            </a:r>
          </a:p>
          <a:p>
            <a:endParaRPr lang="en-US" dirty="0"/>
          </a:p>
          <a:p>
            <a:r>
              <a:rPr lang="en-US" b="1" dirty="0"/>
              <a:t>SAY:</a:t>
            </a:r>
            <a:r>
              <a:rPr lang="en-US" b="1" baseline="0" dirty="0"/>
              <a:t> </a:t>
            </a:r>
            <a:r>
              <a:rPr lang="en-US" b="1" dirty="0"/>
              <a:t>These</a:t>
            </a:r>
            <a:r>
              <a:rPr lang="en-US" b="1" baseline="0" dirty="0"/>
              <a:t> strategies are intended to be used as alternative methods to help increase teachers’ ability to respond efficiently and effectively when students exhibit varying emotional and disruptive behavioral outbursts.</a:t>
            </a:r>
            <a:endParaRPr lang="en-US" b="0" i="1" u="none" dirty="0"/>
          </a:p>
          <a:p>
            <a:endParaRPr lang="en-US" b="1" dirty="0"/>
          </a:p>
          <a:p>
            <a:r>
              <a:rPr lang="en-US" b="0" i="1" dirty="0"/>
              <a:t>Source Cited: </a:t>
            </a:r>
            <a:r>
              <a:rPr lang="en-US" dirty="0"/>
              <a:t>Wright, J. (2013). </a:t>
            </a:r>
            <a:r>
              <a:rPr lang="en-US" i="1" dirty="0"/>
              <a:t>How to Calm the Agitated Student: Tools for Effective Behavior Management. </a:t>
            </a:r>
            <a:r>
              <a:rPr lang="en-US" dirty="0"/>
              <a:t>Retrieved from </a:t>
            </a:r>
            <a:r>
              <a:rPr lang="en-US" sz="1300" dirty="0"/>
              <a:t>http://</a:t>
            </a:r>
            <a:r>
              <a:rPr lang="en-US" sz="1300" dirty="0" err="1"/>
              <a:t>www.interventioncentral.org</a:t>
            </a:r>
            <a:r>
              <a:rPr lang="en-US" sz="1300" dirty="0"/>
              <a:t>/sites/default/files/</a:t>
            </a:r>
            <a:r>
              <a:rPr lang="en-US" sz="1300" dirty="0" err="1"/>
              <a:t>pdfs</a:t>
            </a:r>
            <a:r>
              <a:rPr lang="en-US" sz="1300" dirty="0"/>
              <a:t>/</a:t>
            </a:r>
            <a:r>
              <a:rPr lang="en-US" sz="1300" dirty="0" err="1"/>
              <a:t>pdfs_blog</a:t>
            </a:r>
            <a:r>
              <a:rPr lang="en-US" sz="1300" dirty="0"/>
              <a:t>/behavior_calm_agitated_student_Wright_16_April_2013.pdf</a:t>
            </a:r>
          </a:p>
          <a:p>
            <a:endParaRPr lang="en-US" b="1" dirty="0"/>
          </a:p>
        </p:txBody>
      </p:sp>
      <p:sp>
        <p:nvSpPr>
          <p:cNvPr id="4" name="Slide Number Placeholder 3"/>
          <p:cNvSpPr>
            <a:spLocks noGrp="1"/>
          </p:cNvSpPr>
          <p:nvPr>
            <p:ph type="sldNum" sz="quarter" idx="10"/>
          </p:nvPr>
        </p:nvSpPr>
        <p:spPr/>
        <p:txBody>
          <a:bodyPr/>
          <a:lstStyle/>
          <a:p>
            <a:fld id="{BA1A94D7-39EB-ED4C-B6F3-D44D3C441E49}" type="slidenum">
              <a:rPr lang="en-US" smtClean="0"/>
              <a:t>36</a:t>
            </a:fld>
            <a:endParaRPr lang="en-US" dirty="0"/>
          </a:p>
        </p:txBody>
      </p:sp>
    </p:spTree>
    <p:extLst>
      <p:ext uri="{BB962C8B-B14F-4D97-AF65-F5344CB8AC3E}">
        <p14:creationId xmlns:p14="http://schemas.microsoft.com/office/powerpoint/2010/main" val="38526353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endParaRPr lang="en-US" dirty="0"/>
          </a:p>
          <a:p>
            <a:pPr defTabSz="483306">
              <a:defRPr/>
            </a:pPr>
            <a:r>
              <a:rPr lang="en-US" u="sng" dirty="0"/>
              <a:t>Presenter’s Notes</a:t>
            </a:r>
            <a:r>
              <a:rPr lang="en-US" u="none" dirty="0"/>
              <a:t>:</a:t>
            </a:r>
            <a:r>
              <a:rPr lang="en-US" u="none" baseline="0" dirty="0"/>
              <a:t> </a:t>
            </a:r>
            <a:r>
              <a:rPr lang="en-US" u="none" dirty="0"/>
              <a:t>(Time: 30 Seconds)</a:t>
            </a:r>
          </a:p>
          <a:p>
            <a:endParaRPr lang="en-US" i="1" dirty="0"/>
          </a:p>
          <a:p>
            <a:r>
              <a:rPr lang="en-US" b="1" dirty="0"/>
              <a:t>SAY: Keep appropriate personal space, provide reassurance, and always be aware of cultural differences.</a:t>
            </a:r>
            <a:endParaRPr lang="en-US" dirty="0"/>
          </a:p>
          <a:p>
            <a:endParaRPr lang="en-US" sz="1500" dirty="0"/>
          </a:p>
          <a:p>
            <a:pPr defTabSz="483306">
              <a:defRPr/>
            </a:pPr>
            <a:r>
              <a:rPr lang="en-US" sz="1300" i="1" dirty="0"/>
              <a:t>Source Cited: </a:t>
            </a:r>
            <a:r>
              <a:rPr lang="en-US" sz="1300" dirty="0"/>
              <a:t>Wright, J. (2013). </a:t>
            </a:r>
            <a:r>
              <a:rPr lang="en-US" sz="1300" i="1" dirty="0"/>
              <a:t>Dodging the Power-Struggle Trap: Ideas for Teachers.</a:t>
            </a:r>
            <a:r>
              <a:rPr lang="en-US" sz="1300" dirty="0"/>
              <a:t> Retrieved from http://</a:t>
            </a:r>
            <a:r>
              <a:rPr lang="en-US" sz="1300" dirty="0" err="1"/>
              <a:t>www.interventioncentral.org</a:t>
            </a:r>
            <a:r>
              <a:rPr lang="en-US" sz="1300" dirty="0"/>
              <a:t>/behavioral-interventions/challenging-students/dodging-power-struggle-trap-ideas-teachers</a:t>
            </a:r>
          </a:p>
          <a:p>
            <a:pPr defTabSz="483306">
              <a:defRPr/>
            </a:pPr>
            <a:endParaRPr lang="en-US" sz="1300" dirty="0"/>
          </a:p>
          <a:p>
            <a:endParaRPr lang="en-US" sz="1300" dirty="0"/>
          </a:p>
          <a:p>
            <a:endParaRPr lang="en-US" i="1" dirty="0"/>
          </a:p>
        </p:txBody>
      </p:sp>
      <p:sp>
        <p:nvSpPr>
          <p:cNvPr id="4" name="Slide Number Placeholder 3"/>
          <p:cNvSpPr>
            <a:spLocks noGrp="1"/>
          </p:cNvSpPr>
          <p:nvPr>
            <p:ph type="sldNum" sz="quarter" idx="10"/>
          </p:nvPr>
        </p:nvSpPr>
        <p:spPr/>
        <p:txBody>
          <a:bodyPr/>
          <a:lstStyle/>
          <a:p>
            <a:fld id="{BA1A94D7-39EB-ED4C-B6F3-D44D3C441E49}" type="slidenum">
              <a:rPr lang="en-US" smtClean="0"/>
              <a:t>37</a:t>
            </a:fld>
            <a:endParaRPr lang="en-US" dirty="0"/>
          </a:p>
        </p:txBody>
      </p:sp>
    </p:spTree>
    <p:extLst>
      <p:ext uri="{BB962C8B-B14F-4D97-AF65-F5344CB8AC3E}">
        <p14:creationId xmlns:p14="http://schemas.microsoft.com/office/powerpoint/2010/main" val="38526353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endParaRPr lang="en-US" dirty="0"/>
          </a:p>
          <a:p>
            <a:endParaRPr lang="en-US" dirty="0"/>
          </a:p>
          <a:p>
            <a:pPr defTabSz="483306">
              <a:defRPr/>
            </a:pPr>
            <a:r>
              <a:rPr lang="en-US" u="sng" dirty="0"/>
              <a:t>Presenter’s Notes</a:t>
            </a:r>
            <a:r>
              <a:rPr lang="en-US" u="none" dirty="0"/>
              <a:t>:</a:t>
            </a:r>
            <a:r>
              <a:rPr lang="en-US" u="none" baseline="0" dirty="0"/>
              <a:t> </a:t>
            </a:r>
            <a:r>
              <a:rPr lang="en-US" u="none" dirty="0"/>
              <a:t>(Time: 30 Seconds)</a:t>
            </a:r>
          </a:p>
          <a:p>
            <a:endParaRPr lang="en-US" b="1" dirty="0"/>
          </a:p>
          <a:p>
            <a:r>
              <a:rPr lang="en-US" b="1" dirty="0"/>
              <a:t>SAY:</a:t>
            </a:r>
            <a:r>
              <a:rPr lang="en-US" b="1" baseline="0" dirty="0"/>
              <a:t> </a:t>
            </a:r>
            <a:r>
              <a:rPr lang="en-US" b="1" dirty="0"/>
              <a:t>An important</a:t>
            </a:r>
            <a:r>
              <a:rPr lang="en-US" b="1" baseline="0" dirty="0"/>
              <a:t> step in averting a power struggle between a teacher and a student is to utilize disengaging tactics. </a:t>
            </a:r>
          </a:p>
          <a:p>
            <a:endParaRPr lang="en-US" b="1" baseline="0" dirty="0"/>
          </a:p>
          <a:p>
            <a:pPr marL="181240" indent="-181240">
              <a:buFontTx/>
              <a:buChar char="-"/>
            </a:pPr>
            <a:r>
              <a:rPr lang="en-US" b="1" baseline="0" dirty="0"/>
              <a:t>These type of tactics provide a teacher with the ability to remain calm and confident in diffusing disruptive incidents.</a:t>
            </a:r>
          </a:p>
          <a:p>
            <a:r>
              <a:rPr lang="en-US" b="1" baseline="0" dirty="0"/>
              <a:t> </a:t>
            </a:r>
          </a:p>
          <a:p>
            <a:pPr marL="181240" indent="-181240">
              <a:buFontTx/>
              <a:buChar char="-"/>
            </a:pPr>
            <a:r>
              <a:rPr lang="en-US" b="1" baseline="0" dirty="0"/>
              <a:t>Remember what “disengage” means: to withdraw or to release; to stop the behavior.</a:t>
            </a:r>
          </a:p>
          <a:p>
            <a:endParaRPr lang="en-US" b="1" baseline="0" dirty="0"/>
          </a:p>
          <a:p>
            <a:r>
              <a:rPr lang="en-US" i="1" baseline="0" dirty="0"/>
              <a:t>Advance to the next slide and read the disengaging tactics. </a:t>
            </a:r>
          </a:p>
          <a:p>
            <a:endParaRPr lang="en-US" dirty="0"/>
          </a:p>
        </p:txBody>
      </p:sp>
      <p:sp>
        <p:nvSpPr>
          <p:cNvPr id="4" name="Slide Number Placeholder 3"/>
          <p:cNvSpPr>
            <a:spLocks noGrp="1"/>
          </p:cNvSpPr>
          <p:nvPr>
            <p:ph type="sldNum" sz="quarter" idx="10"/>
          </p:nvPr>
        </p:nvSpPr>
        <p:spPr/>
        <p:txBody>
          <a:bodyPr/>
          <a:lstStyle/>
          <a:p>
            <a:fld id="{BA1A94D7-39EB-ED4C-B6F3-D44D3C441E49}" type="slidenum">
              <a:rPr lang="en-US" smtClean="0"/>
              <a:t>38</a:t>
            </a:fld>
            <a:endParaRPr lang="en-US" dirty="0"/>
          </a:p>
        </p:txBody>
      </p:sp>
    </p:spTree>
    <p:extLst>
      <p:ext uri="{BB962C8B-B14F-4D97-AF65-F5344CB8AC3E}">
        <p14:creationId xmlns:p14="http://schemas.microsoft.com/office/powerpoint/2010/main" val="32028622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endParaRPr lang="en-US" b="1" baseline="0" dirty="0"/>
          </a:p>
          <a:p>
            <a:pPr defTabSz="483306">
              <a:defRPr/>
            </a:pPr>
            <a:r>
              <a:rPr lang="en-US" u="sng" dirty="0"/>
              <a:t>Presenter’s Notes</a:t>
            </a:r>
            <a:r>
              <a:rPr lang="en-US" u="none" dirty="0"/>
              <a:t>:</a:t>
            </a:r>
            <a:r>
              <a:rPr lang="en-US" u="none" baseline="0" dirty="0"/>
              <a:t> </a:t>
            </a:r>
            <a:r>
              <a:rPr lang="en-US" u="none" dirty="0"/>
              <a:t>(Time: 30 Seconds)</a:t>
            </a:r>
          </a:p>
          <a:p>
            <a:pPr defTabSz="483306">
              <a:defRPr/>
            </a:pPr>
            <a:endParaRPr lang="en-US" b="1" i="1" dirty="0"/>
          </a:p>
          <a:p>
            <a:pPr>
              <a:defRPr/>
            </a:pPr>
            <a:r>
              <a:rPr lang="en-US" i="1" dirty="0"/>
              <a:t>It is really important to make this point. </a:t>
            </a:r>
          </a:p>
          <a:p>
            <a:pPr defTabSz="483306">
              <a:defRPr/>
            </a:pPr>
            <a:endParaRPr lang="en-US" u="none" dirty="0"/>
          </a:p>
          <a:p>
            <a:pPr defTabSz="483306">
              <a:defRPr/>
            </a:pPr>
            <a:r>
              <a:rPr lang="en-US" b="1" u="none" dirty="0"/>
              <a:t>SAY:</a:t>
            </a:r>
            <a:r>
              <a:rPr lang="en-US" b="1" u="none" baseline="0" dirty="0"/>
              <a:t> Using disengaging tactics does not mean that teachers should accept misbehavior from students without consequences for such behavior.</a:t>
            </a:r>
          </a:p>
          <a:p>
            <a:pPr defTabSz="483306">
              <a:defRPr/>
            </a:pPr>
            <a:endParaRPr lang="en-US" b="0" i="1" baseline="0" dirty="0"/>
          </a:p>
          <a:p>
            <a:pPr defTabSz="483306">
              <a:defRPr/>
            </a:pPr>
            <a:r>
              <a:rPr lang="en-US" b="0" i="1" dirty="0"/>
              <a:t>Source</a:t>
            </a:r>
            <a:r>
              <a:rPr lang="en-US" b="0" i="1" baseline="0" dirty="0"/>
              <a:t> Cited: </a:t>
            </a:r>
            <a:r>
              <a:rPr lang="en-US" sz="1300" dirty="0"/>
              <a:t>Wright, J. (2013). </a:t>
            </a:r>
            <a:r>
              <a:rPr lang="en-US" sz="1300" i="1" dirty="0"/>
              <a:t>Dodging the Power-Struggle Trap: Ideas for Teachers. </a:t>
            </a:r>
            <a:r>
              <a:rPr lang="en-US" sz="1300" dirty="0"/>
              <a:t>Retrieved from http://</a:t>
            </a:r>
            <a:r>
              <a:rPr lang="en-US" sz="1300" dirty="0" err="1"/>
              <a:t>www.interventioncentral.org</a:t>
            </a:r>
            <a:r>
              <a:rPr lang="en-US" sz="1300" dirty="0"/>
              <a:t>/behavioral-interventions/challenging-students/dodging-power-struggle-trap-ideas-teachers</a:t>
            </a:r>
          </a:p>
          <a:p>
            <a:endParaRPr lang="en-US" sz="1300" dirty="0"/>
          </a:p>
          <a:p>
            <a:pPr defTabSz="483306">
              <a:defRPr/>
            </a:pPr>
            <a:endParaRPr lang="en-US" b="0" i="1" dirty="0"/>
          </a:p>
          <a:p>
            <a:endParaRPr lang="en-US" b="0" i="1" dirty="0"/>
          </a:p>
          <a:p>
            <a:endParaRPr lang="en-US" dirty="0"/>
          </a:p>
        </p:txBody>
      </p:sp>
      <p:sp>
        <p:nvSpPr>
          <p:cNvPr id="4" name="Slide Number Placeholder 3"/>
          <p:cNvSpPr>
            <a:spLocks noGrp="1"/>
          </p:cNvSpPr>
          <p:nvPr>
            <p:ph type="sldNum" sz="quarter" idx="10"/>
          </p:nvPr>
        </p:nvSpPr>
        <p:spPr/>
        <p:txBody>
          <a:bodyPr/>
          <a:lstStyle/>
          <a:p>
            <a:fld id="{BA1A94D7-39EB-ED4C-B6F3-D44D3C441E49}" type="slidenum">
              <a:rPr lang="en-US" smtClean="0"/>
              <a:t>39</a:t>
            </a:fld>
            <a:endParaRPr lang="en-US" dirty="0"/>
          </a:p>
        </p:txBody>
      </p:sp>
    </p:spTree>
    <p:extLst>
      <p:ext uri="{BB962C8B-B14F-4D97-AF65-F5344CB8AC3E}">
        <p14:creationId xmlns:p14="http://schemas.microsoft.com/office/powerpoint/2010/main" val="26424980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endParaRPr lang="en-US" b="1" baseline="0" dirty="0"/>
          </a:p>
          <a:p>
            <a:pPr defTabSz="483306">
              <a:defRPr/>
            </a:pPr>
            <a:r>
              <a:rPr lang="en-US" u="sng" dirty="0"/>
              <a:t>Presenter’s Notes</a:t>
            </a:r>
            <a:r>
              <a:rPr lang="en-US" u="none" dirty="0"/>
              <a:t>: (Time: 30 Seconds)</a:t>
            </a:r>
          </a:p>
          <a:p>
            <a:pPr defTabSz="483306">
              <a:defRPr/>
            </a:pPr>
            <a:endParaRPr lang="en-US" b="1" i="1" u="none" baseline="0" dirty="0"/>
          </a:p>
          <a:p>
            <a:pPr defTabSz="483306">
              <a:defRPr/>
            </a:pPr>
            <a:r>
              <a:rPr lang="en-US" b="1" u="none" baseline="0" dirty="0"/>
              <a:t>SAY: Strategies to disengage include</a:t>
            </a:r>
          </a:p>
          <a:p>
            <a:pPr defTabSz="483306">
              <a:defRPr/>
            </a:pPr>
            <a:endParaRPr lang="en-US" b="1" i="1" u="none" baseline="0" dirty="0"/>
          </a:p>
          <a:p>
            <a:pPr marL="181240" indent="-181240" defTabSz="483306">
              <a:buFontTx/>
              <a:buChar char="-"/>
              <a:defRPr/>
            </a:pPr>
            <a:r>
              <a:rPr lang="en-US" sz="1300" b="1" dirty="0"/>
              <a:t>keeping cool under pressure to avoid a behavioral power struggle;</a:t>
            </a:r>
          </a:p>
          <a:p>
            <a:pPr defTabSz="483306">
              <a:defRPr/>
            </a:pPr>
            <a:endParaRPr lang="en-US" sz="1300" b="1" dirty="0"/>
          </a:p>
          <a:p>
            <a:pPr marL="181240" indent="-181240" defTabSz="483306">
              <a:buFontTx/>
              <a:buChar char="-"/>
              <a:defRPr/>
            </a:pPr>
            <a:r>
              <a:rPr lang="en-US" sz="1300" b="1" dirty="0"/>
              <a:t>responding to an angry or hostile student in a neutral and calm tone and keeping dialogue brief when addressing the non-compliant student; and</a:t>
            </a:r>
          </a:p>
          <a:p>
            <a:pPr defTabSz="483306">
              <a:defRPr/>
            </a:pPr>
            <a:endParaRPr lang="en-US" sz="1300" b="1" dirty="0"/>
          </a:p>
          <a:p>
            <a:pPr marL="181240" indent="-181240" defTabSz="483306">
              <a:buFontTx/>
              <a:buChar char="-"/>
              <a:defRPr/>
            </a:pPr>
            <a:r>
              <a:rPr lang="en-US" sz="1300" b="1" dirty="0"/>
              <a:t>using non-confrontational words that will not bait the student’s reaction. </a:t>
            </a:r>
          </a:p>
          <a:p>
            <a:pPr defTabSz="483306">
              <a:defRPr/>
            </a:pPr>
            <a:endParaRPr lang="en-US" sz="1300" b="1" i="1" dirty="0"/>
          </a:p>
          <a:p>
            <a:pPr defTabSz="483306">
              <a:defRPr/>
            </a:pPr>
            <a:r>
              <a:rPr lang="en-US" sz="1300" i="1" dirty="0"/>
              <a:t>Source Cited: </a:t>
            </a:r>
            <a:r>
              <a:rPr lang="en-US" sz="1300" dirty="0"/>
              <a:t>Wright, J. (2013). </a:t>
            </a:r>
            <a:r>
              <a:rPr lang="en-US" sz="1300" i="1" dirty="0"/>
              <a:t>Dodging the Power-Struggle Trap: Ideas for Teachers. </a:t>
            </a:r>
            <a:r>
              <a:rPr lang="en-US" sz="1300" dirty="0"/>
              <a:t>Retrieved from http://</a:t>
            </a:r>
            <a:r>
              <a:rPr lang="en-US" sz="1300" dirty="0" err="1"/>
              <a:t>www.interventioncentral.org</a:t>
            </a:r>
            <a:r>
              <a:rPr lang="en-US" sz="1300" dirty="0"/>
              <a:t>/behavioral-interventions/challenging-students/dodging-power-struggle-trap-ideas-teachers</a:t>
            </a:r>
          </a:p>
          <a:p>
            <a:endParaRPr lang="en-US" sz="1300" dirty="0"/>
          </a:p>
          <a:p>
            <a:pPr algn="ctr"/>
            <a:r>
              <a:rPr lang="en-US" sz="1000" dirty="0"/>
              <a:t>                                                                                      </a:t>
            </a:r>
          </a:p>
          <a:p>
            <a:pPr algn="ctr"/>
            <a:r>
              <a:rPr lang="en-US" sz="1000" dirty="0"/>
              <a:t>    </a:t>
            </a:r>
            <a:endParaRPr lang="en-US" sz="1100" dirty="0"/>
          </a:p>
          <a:p>
            <a:endParaRPr lang="en-US" b="0" i="1" dirty="0"/>
          </a:p>
        </p:txBody>
      </p:sp>
      <p:sp>
        <p:nvSpPr>
          <p:cNvPr id="4" name="Slide Number Placeholder 3"/>
          <p:cNvSpPr>
            <a:spLocks noGrp="1"/>
          </p:cNvSpPr>
          <p:nvPr>
            <p:ph type="sldNum" sz="quarter" idx="10"/>
          </p:nvPr>
        </p:nvSpPr>
        <p:spPr/>
        <p:txBody>
          <a:bodyPr/>
          <a:lstStyle/>
          <a:p>
            <a:fld id="{BA1A94D7-39EB-ED4C-B6F3-D44D3C441E49}" type="slidenum">
              <a:rPr lang="en-US" smtClean="0"/>
              <a:t>40</a:t>
            </a:fld>
            <a:endParaRPr lang="en-US" dirty="0"/>
          </a:p>
        </p:txBody>
      </p:sp>
    </p:spTree>
    <p:extLst>
      <p:ext uri="{BB962C8B-B14F-4D97-AF65-F5344CB8AC3E}">
        <p14:creationId xmlns:p14="http://schemas.microsoft.com/office/powerpoint/2010/main" val="38526353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endParaRPr lang="en-US" dirty="0"/>
          </a:p>
          <a:p>
            <a:pPr defTabSz="483306">
              <a:defRPr/>
            </a:pPr>
            <a:r>
              <a:rPr lang="en-US" u="sng" dirty="0"/>
              <a:t>Presenter’s Notes</a:t>
            </a:r>
            <a:r>
              <a:rPr lang="en-US" u="none" dirty="0"/>
              <a:t>:</a:t>
            </a:r>
            <a:r>
              <a:rPr lang="en-US" u="none" baseline="0" dirty="0"/>
              <a:t> </a:t>
            </a:r>
            <a:r>
              <a:rPr lang="en-US" u="none" dirty="0"/>
              <a:t>(Time: 1 Minute)</a:t>
            </a:r>
          </a:p>
          <a:p>
            <a:pPr defTabSz="483306">
              <a:defRPr/>
            </a:pPr>
            <a:endParaRPr lang="en-US" b="0" i="1" baseline="0" dirty="0"/>
          </a:p>
          <a:p>
            <a:pPr defTabSz="483306">
              <a:defRPr/>
            </a:pPr>
            <a:r>
              <a:rPr lang="en-US" b="1" i="0" baseline="0" dirty="0"/>
              <a:t>SAY: While it is often difficult to take time to think about your reactions, it is important to offer students a way to calm down. You can do that by </a:t>
            </a:r>
            <a:r>
              <a:rPr lang="en-US" sz="1300" b="1" dirty="0"/>
              <a:t>diverting the student’s attention from the disruptive situation. </a:t>
            </a:r>
          </a:p>
          <a:p>
            <a:pPr defTabSz="483306">
              <a:defRPr/>
            </a:pPr>
            <a:endParaRPr lang="en-US" sz="1300" b="1" dirty="0"/>
          </a:p>
          <a:p>
            <a:pPr marL="181240" indent="-181240" defTabSz="483306">
              <a:buFontTx/>
              <a:buChar char="-"/>
              <a:defRPr/>
            </a:pPr>
            <a:r>
              <a:rPr lang="en-US" b="1" dirty="0"/>
              <a:t>You</a:t>
            </a:r>
            <a:r>
              <a:rPr lang="en-US" b="1" baseline="0" dirty="0"/>
              <a:t> can p</a:t>
            </a:r>
            <a:r>
              <a:rPr lang="en-US" b="1" dirty="0"/>
              <a:t>rovide </a:t>
            </a:r>
            <a:r>
              <a:rPr lang="en-US" sz="1300" b="1" dirty="0"/>
              <a:t>the student an opportunity to cool down and a path to saving face. </a:t>
            </a:r>
          </a:p>
          <a:p>
            <a:pPr defTabSz="483306">
              <a:defRPr/>
            </a:pPr>
            <a:endParaRPr lang="en-US" sz="1300" b="1" dirty="0"/>
          </a:p>
          <a:p>
            <a:pPr marL="181240" indent="-181240" defTabSz="483306">
              <a:buFontTx/>
              <a:buChar char="-"/>
              <a:defRPr/>
            </a:pPr>
            <a:r>
              <a:rPr lang="en-US" sz="1300" b="1" dirty="0"/>
              <a:t>Removing the student from the classroom for a brief time may be needed. </a:t>
            </a:r>
          </a:p>
          <a:p>
            <a:endParaRPr lang="en-US" sz="1300" b="1" dirty="0"/>
          </a:p>
          <a:p>
            <a:r>
              <a:rPr lang="en-US" sz="1300" i="1" dirty="0"/>
              <a:t>Source Cited: </a:t>
            </a:r>
            <a:r>
              <a:rPr lang="en-US" sz="1300" dirty="0"/>
              <a:t>Wright, J. (2013). </a:t>
            </a:r>
            <a:r>
              <a:rPr lang="en-US" sz="1300" i="1" dirty="0"/>
              <a:t>Dodging the Power-Struggle Trap: Ideas for Teachers. </a:t>
            </a:r>
            <a:r>
              <a:rPr lang="en-US" sz="1300" dirty="0"/>
              <a:t>Retrieved from http://</a:t>
            </a:r>
            <a:r>
              <a:rPr lang="en-US" sz="1300" dirty="0" err="1"/>
              <a:t>www.interventioncentral.org</a:t>
            </a:r>
            <a:r>
              <a:rPr lang="en-US" sz="1300" dirty="0"/>
              <a:t>/behavioral-interventions/challenging-students/dodging-power-struggle-trap-ideas-teachers</a:t>
            </a:r>
          </a:p>
          <a:p>
            <a:pPr defTabSz="483306">
              <a:defRPr/>
            </a:pPr>
            <a:endParaRPr lang="en-US" b="1" i="0" dirty="0"/>
          </a:p>
          <a:p>
            <a:endParaRPr lang="en-US" dirty="0"/>
          </a:p>
        </p:txBody>
      </p:sp>
      <p:sp>
        <p:nvSpPr>
          <p:cNvPr id="4" name="Slide Number Placeholder 3"/>
          <p:cNvSpPr>
            <a:spLocks noGrp="1"/>
          </p:cNvSpPr>
          <p:nvPr>
            <p:ph type="sldNum" sz="quarter" idx="10"/>
          </p:nvPr>
        </p:nvSpPr>
        <p:spPr/>
        <p:txBody>
          <a:bodyPr/>
          <a:lstStyle/>
          <a:p>
            <a:fld id="{BA1A94D7-39EB-ED4C-B6F3-D44D3C441E49}" type="slidenum">
              <a:rPr lang="en-US" smtClean="0"/>
              <a:t>41</a:t>
            </a:fld>
            <a:endParaRPr lang="en-US" dirty="0"/>
          </a:p>
        </p:txBody>
      </p:sp>
    </p:spTree>
    <p:extLst>
      <p:ext uri="{BB962C8B-B14F-4D97-AF65-F5344CB8AC3E}">
        <p14:creationId xmlns:p14="http://schemas.microsoft.com/office/powerpoint/2010/main" val="38526353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endParaRPr lang="en-US" dirty="0"/>
          </a:p>
          <a:p>
            <a:pPr defTabSz="483306">
              <a:defRPr/>
            </a:pPr>
            <a:r>
              <a:rPr lang="en-US" u="sng" dirty="0"/>
              <a:t>Presenter’s Notes</a:t>
            </a:r>
            <a:r>
              <a:rPr lang="en-US" u="none" dirty="0"/>
              <a:t>: (Time: 30 Seconds)</a:t>
            </a:r>
          </a:p>
          <a:p>
            <a:endParaRPr lang="en-US" dirty="0"/>
          </a:p>
          <a:p>
            <a:r>
              <a:rPr lang="en-US" i="1" baseline="0" dirty="0"/>
              <a:t>Read the information on the slide.</a:t>
            </a:r>
          </a:p>
          <a:p>
            <a:endParaRPr lang="en-US" i="1" baseline="0" dirty="0"/>
          </a:p>
          <a:p>
            <a:r>
              <a:rPr lang="en-US" b="1" i="0" baseline="0" dirty="0"/>
              <a:t>SAY: It is important to note the type of disruptive behavior. Most importantly, ask yourself if this situation poses a safety risk to you or your students.</a:t>
            </a:r>
          </a:p>
          <a:p>
            <a:endParaRPr lang="en-US" sz="1300" b="1" dirty="0"/>
          </a:p>
          <a:p>
            <a:r>
              <a:rPr lang="en-US" sz="1300" i="1" dirty="0"/>
              <a:t>Source Cited: </a:t>
            </a:r>
            <a:r>
              <a:rPr lang="en-US" sz="1300" dirty="0"/>
              <a:t>Wright, J. (2013). </a:t>
            </a:r>
            <a:r>
              <a:rPr lang="en-US" sz="1300" i="1" dirty="0"/>
              <a:t>How to Calm the Agitated Student: Tools for Effective Behavior Management.</a:t>
            </a:r>
            <a:r>
              <a:rPr lang="en-US" sz="1300" dirty="0"/>
              <a:t> Retrieved from http://</a:t>
            </a:r>
            <a:r>
              <a:rPr lang="en-US" sz="1300" dirty="0" err="1"/>
              <a:t>www.interventioncentral.org</a:t>
            </a:r>
            <a:r>
              <a:rPr lang="en-US" sz="1300" dirty="0"/>
              <a:t>/sites/default/files/</a:t>
            </a:r>
            <a:r>
              <a:rPr lang="en-US" sz="1300" dirty="0" err="1"/>
              <a:t>pdfs</a:t>
            </a:r>
            <a:r>
              <a:rPr lang="en-US" sz="1300" dirty="0"/>
              <a:t>/</a:t>
            </a:r>
            <a:r>
              <a:rPr lang="en-US" sz="1300" dirty="0" err="1"/>
              <a:t>pdfs_blog</a:t>
            </a:r>
            <a:r>
              <a:rPr lang="en-US" sz="1300" dirty="0"/>
              <a:t>/behavior_calm_agitated_student_Wright_16_April_2013.pdf</a:t>
            </a:r>
          </a:p>
          <a:p>
            <a:endParaRPr lang="en-US" sz="1300" i="1" dirty="0"/>
          </a:p>
          <a:p>
            <a:r>
              <a:rPr lang="en-US" sz="1300" dirty="0"/>
              <a:t>                                                                        </a:t>
            </a:r>
            <a:endParaRPr lang="en-US" b="1" i="0" dirty="0"/>
          </a:p>
        </p:txBody>
      </p:sp>
      <p:sp>
        <p:nvSpPr>
          <p:cNvPr id="4" name="Slide Number Placeholder 3"/>
          <p:cNvSpPr>
            <a:spLocks noGrp="1"/>
          </p:cNvSpPr>
          <p:nvPr>
            <p:ph type="sldNum" sz="quarter" idx="10"/>
          </p:nvPr>
        </p:nvSpPr>
        <p:spPr/>
        <p:txBody>
          <a:bodyPr/>
          <a:lstStyle/>
          <a:p>
            <a:fld id="{BA1A94D7-39EB-ED4C-B6F3-D44D3C441E49}" type="slidenum">
              <a:rPr lang="en-US" smtClean="0"/>
              <a:t>42</a:t>
            </a:fld>
            <a:endParaRPr lang="en-US" dirty="0"/>
          </a:p>
        </p:txBody>
      </p:sp>
    </p:spTree>
    <p:extLst>
      <p:ext uri="{BB962C8B-B14F-4D97-AF65-F5344CB8AC3E}">
        <p14:creationId xmlns:p14="http://schemas.microsoft.com/office/powerpoint/2010/main" val="20406248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endParaRPr lang="en-US" dirty="0"/>
          </a:p>
          <a:p>
            <a:pPr defTabSz="483306">
              <a:defRPr/>
            </a:pPr>
            <a:r>
              <a:rPr lang="en-US" u="sng" dirty="0"/>
              <a:t>Presenter’s Notes</a:t>
            </a:r>
            <a:r>
              <a:rPr lang="en-US" u="none" dirty="0"/>
              <a:t>:</a:t>
            </a:r>
            <a:r>
              <a:rPr lang="en-US" u="none" baseline="0" dirty="0"/>
              <a:t> (</a:t>
            </a:r>
            <a:r>
              <a:rPr lang="en-US" u="none" dirty="0"/>
              <a:t>Time: 30 Seconds)</a:t>
            </a:r>
          </a:p>
          <a:p>
            <a:endParaRPr lang="en-US" b="1" dirty="0"/>
          </a:p>
          <a:p>
            <a:r>
              <a:rPr lang="en-US" b="1" dirty="0"/>
              <a:t>SAY: It is important to know when you need outside assistance to keep from getting hurt or having someone else get hurt in your classroom. </a:t>
            </a:r>
          </a:p>
          <a:p>
            <a:endParaRPr lang="en-US" b="1" dirty="0"/>
          </a:p>
          <a:p>
            <a:r>
              <a:rPr lang="en-US" b="0" i="1" dirty="0"/>
              <a:t>Read the information</a:t>
            </a:r>
            <a:r>
              <a:rPr lang="en-US" b="0" i="1" baseline="0" dirty="0"/>
              <a:t> on the slide.</a:t>
            </a:r>
          </a:p>
          <a:p>
            <a:endParaRPr lang="en-US" b="0" i="1" dirty="0"/>
          </a:p>
          <a:p>
            <a:r>
              <a:rPr lang="en-US" b="0" i="1" dirty="0"/>
              <a:t>Source</a:t>
            </a:r>
            <a:r>
              <a:rPr lang="en-US" b="0" i="1" baseline="0" dirty="0"/>
              <a:t> Cited: </a:t>
            </a:r>
            <a:r>
              <a:rPr lang="en-US" sz="1300" dirty="0"/>
              <a:t>Wright, J. (2013). </a:t>
            </a:r>
            <a:r>
              <a:rPr lang="en-US" sz="1300" i="1" dirty="0"/>
              <a:t>How to Calm the Agitated Student: Tools for Effective Behavior Management.</a:t>
            </a:r>
            <a:r>
              <a:rPr lang="en-US" sz="1300" dirty="0"/>
              <a:t> Retrieved from http://</a:t>
            </a:r>
            <a:r>
              <a:rPr lang="en-US" sz="1300" dirty="0" err="1"/>
              <a:t>www.interventioncentral.org</a:t>
            </a:r>
            <a:r>
              <a:rPr lang="en-US" sz="1300" dirty="0"/>
              <a:t>/sites/default/files/</a:t>
            </a:r>
            <a:r>
              <a:rPr lang="en-US" sz="1300" dirty="0" err="1"/>
              <a:t>pdfs</a:t>
            </a:r>
            <a:r>
              <a:rPr lang="en-US" sz="1300" dirty="0"/>
              <a:t>/</a:t>
            </a:r>
            <a:r>
              <a:rPr lang="en-US" sz="1300" dirty="0" err="1"/>
              <a:t>pdfs_blog</a:t>
            </a:r>
            <a:r>
              <a:rPr lang="en-US" sz="1300" dirty="0"/>
              <a:t>/behavior_calm_agitated_student_Wright_16_April_2013.pdf</a:t>
            </a:r>
          </a:p>
          <a:p>
            <a:endParaRPr lang="en-US" b="0" i="0" dirty="0"/>
          </a:p>
        </p:txBody>
      </p:sp>
      <p:sp>
        <p:nvSpPr>
          <p:cNvPr id="4" name="Slide Number Placeholder 3"/>
          <p:cNvSpPr>
            <a:spLocks noGrp="1"/>
          </p:cNvSpPr>
          <p:nvPr>
            <p:ph type="sldNum" sz="quarter" idx="10"/>
          </p:nvPr>
        </p:nvSpPr>
        <p:spPr/>
        <p:txBody>
          <a:bodyPr/>
          <a:lstStyle/>
          <a:p>
            <a:fld id="{BA1A94D7-39EB-ED4C-B6F3-D44D3C441E49}" type="slidenum">
              <a:rPr lang="en-US" smtClean="0"/>
              <a:t>43</a:t>
            </a:fld>
            <a:endParaRPr lang="en-US" dirty="0"/>
          </a:p>
        </p:txBody>
      </p:sp>
    </p:spTree>
    <p:extLst>
      <p:ext uri="{BB962C8B-B14F-4D97-AF65-F5344CB8AC3E}">
        <p14:creationId xmlns:p14="http://schemas.microsoft.com/office/powerpoint/2010/main" val="20406248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endParaRPr lang="en-US" dirty="0"/>
          </a:p>
          <a:p>
            <a:pPr defTabSz="483306">
              <a:defRPr/>
            </a:pPr>
            <a:r>
              <a:rPr lang="en-US" u="sng" dirty="0"/>
              <a:t>Presenter’s Notes</a:t>
            </a:r>
            <a:r>
              <a:rPr lang="en-US" u="none" dirty="0"/>
              <a:t>:</a:t>
            </a:r>
            <a:r>
              <a:rPr lang="en-US" u="none" baseline="0" dirty="0"/>
              <a:t> </a:t>
            </a:r>
            <a:r>
              <a:rPr lang="en-US" u="none" dirty="0"/>
              <a:t>(Time: 30 Seconds)</a:t>
            </a:r>
          </a:p>
          <a:p>
            <a:pPr defTabSz="483306">
              <a:defRPr/>
            </a:pPr>
            <a:endParaRPr lang="en-US" u="sng" dirty="0"/>
          </a:p>
          <a:p>
            <a:pPr defTabSz="483306">
              <a:defRPr/>
            </a:pPr>
            <a:r>
              <a:rPr lang="en-US" i="1" u="none" dirty="0"/>
              <a:t>This is a transition slide.</a:t>
            </a:r>
          </a:p>
          <a:p>
            <a:pPr defTabSz="483306">
              <a:defRPr/>
            </a:pPr>
            <a:endParaRPr lang="en-US" u="sng" dirty="0"/>
          </a:p>
          <a:p>
            <a:pPr defTabSz="483306">
              <a:defRPr/>
            </a:pPr>
            <a:r>
              <a:rPr lang="en-US" b="1" u="none" dirty="0"/>
              <a:t>SAY: There</a:t>
            </a:r>
            <a:r>
              <a:rPr lang="en-US" b="1" u="none" baseline="0" dirty="0"/>
              <a:t> are consequences to all behavior. </a:t>
            </a:r>
          </a:p>
          <a:p>
            <a:pPr defTabSz="483306">
              <a:defRPr/>
            </a:pPr>
            <a:endParaRPr lang="en-US" b="1" u="none" baseline="0" dirty="0"/>
          </a:p>
          <a:p>
            <a:pPr marL="181240" indent="-181240" defTabSz="483306">
              <a:buFontTx/>
              <a:buChar char="-"/>
              <a:defRPr/>
            </a:pPr>
            <a:r>
              <a:rPr lang="en-US" b="1" u="none" baseline="0" dirty="0"/>
              <a:t>Depending on the behavior, it can result in a positive or negative consequence. </a:t>
            </a:r>
          </a:p>
          <a:p>
            <a:pPr defTabSz="483306">
              <a:defRPr/>
            </a:pPr>
            <a:endParaRPr lang="en-US" b="1" u="none" baseline="0" dirty="0"/>
          </a:p>
          <a:p>
            <a:pPr marL="181240" indent="-181240" defTabSz="483306">
              <a:buFontTx/>
              <a:buChar char="-"/>
              <a:defRPr/>
            </a:pPr>
            <a:r>
              <a:rPr lang="en-US" b="1" u="none" baseline="0" dirty="0"/>
              <a:t>When teachers lose control of their emotions or anger, there can be very serious consequences.</a:t>
            </a:r>
            <a:endParaRPr lang="en-US" b="1" u="none" dirty="0"/>
          </a:p>
          <a:p>
            <a:endParaRPr lang="en-US" dirty="0"/>
          </a:p>
        </p:txBody>
      </p:sp>
      <p:sp>
        <p:nvSpPr>
          <p:cNvPr id="4" name="Slide Number Placeholder 3"/>
          <p:cNvSpPr>
            <a:spLocks noGrp="1"/>
          </p:cNvSpPr>
          <p:nvPr>
            <p:ph type="sldNum" sz="quarter" idx="10"/>
          </p:nvPr>
        </p:nvSpPr>
        <p:spPr/>
        <p:txBody>
          <a:bodyPr/>
          <a:lstStyle/>
          <a:p>
            <a:fld id="{BA1A94D7-39EB-ED4C-B6F3-D44D3C441E49}" type="slidenum">
              <a:rPr lang="en-US" smtClean="0"/>
              <a:t>44</a:t>
            </a:fld>
            <a:endParaRPr lang="en-US" dirty="0"/>
          </a:p>
        </p:txBody>
      </p:sp>
    </p:spTree>
    <p:extLst>
      <p:ext uri="{BB962C8B-B14F-4D97-AF65-F5344CB8AC3E}">
        <p14:creationId xmlns:p14="http://schemas.microsoft.com/office/powerpoint/2010/main" val="27224252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endParaRPr lang="en-US" dirty="0"/>
          </a:p>
          <a:p>
            <a:pPr defTabSz="483306">
              <a:defRPr/>
            </a:pPr>
            <a:r>
              <a:rPr lang="en-US" u="sng" dirty="0"/>
              <a:t>Presenter’s Notes</a:t>
            </a:r>
            <a:r>
              <a:rPr lang="en-US" u="none" dirty="0"/>
              <a:t>:</a:t>
            </a:r>
            <a:r>
              <a:rPr lang="en-US" u="none" baseline="0" dirty="0"/>
              <a:t> </a:t>
            </a:r>
            <a:r>
              <a:rPr lang="en-US" u="none" dirty="0"/>
              <a:t>(Time: 30 Seconds)</a:t>
            </a:r>
          </a:p>
          <a:p>
            <a:pPr defTabSz="483306">
              <a:defRPr/>
            </a:pPr>
            <a:endParaRPr lang="en-US" u="sng" dirty="0"/>
          </a:p>
          <a:p>
            <a:pPr defTabSz="483306">
              <a:defRPr/>
            </a:pPr>
            <a:r>
              <a:rPr lang="en-US" b="1" u="none" dirty="0"/>
              <a:t>SAY:</a:t>
            </a:r>
            <a:r>
              <a:rPr lang="en-US" b="1" u="none" baseline="0" dirty="0"/>
              <a:t> Chapter 249.3 of the Texas Administrative Code defines abuse. </a:t>
            </a:r>
          </a:p>
          <a:p>
            <a:pPr defTabSz="483306">
              <a:defRPr/>
            </a:pPr>
            <a:endParaRPr lang="en-US" b="1" u="none" baseline="0" dirty="0"/>
          </a:p>
          <a:p>
            <a:pPr defTabSz="483306">
              <a:defRPr/>
            </a:pPr>
            <a:r>
              <a:rPr lang="en-US" b="0" i="1" u="none" baseline="0" dirty="0"/>
              <a:t>Read the information on the slide and advance to the next slide. Make sure to note that abuse is often considered physical, but mental and emotional abuse can occur as well. </a:t>
            </a:r>
            <a:endParaRPr lang="en-US" b="0" i="1" u="none" dirty="0"/>
          </a:p>
          <a:p>
            <a:endParaRPr lang="en-US" i="1" dirty="0"/>
          </a:p>
          <a:p>
            <a:endParaRPr lang="en-US" i="1" dirty="0"/>
          </a:p>
        </p:txBody>
      </p:sp>
      <p:sp>
        <p:nvSpPr>
          <p:cNvPr id="4" name="Slide Number Placeholder 3"/>
          <p:cNvSpPr>
            <a:spLocks noGrp="1"/>
          </p:cNvSpPr>
          <p:nvPr>
            <p:ph type="sldNum" sz="quarter" idx="10"/>
          </p:nvPr>
        </p:nvSpPr>
        <p:spPr/>
        <p:txBody>
          <a:bodyPr/>
          <a:lstStyle/>
          <a:p>
            <a:fld id="{BA1A94D7-39EB-ED4C-B6F3-D44D3C441E49}" type="slidenum">
              <a:rPr lang="en-US" smtClean="0"/>
              <a:t>45</a:t>
            </a:fld>
            <a:endParaRPr lang="en-US" dirty="0"/>
          </a:p>
        </p:txBody>
      </p:sp>
    </p:spTree>
    <p:extLst>
      <p:ext uri="{BB962C8B-B14F-4D97-AF65-F5344CB8AC3E}">
        <p14:creationId xmlns:p14="http://schemas.microsoft.com/office/powerpoint/2010/main" val="2490486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endParaRPr lang="en-US" dirty="0"/>
          </a:p>
          <a:p>
            <a:pPr defTabSz="483306">
              <a:defRPr/>
            </a:pPr>
            <a:r>
              <a:rPr lang="en-US" u="sng" dirty="0"/>
              <a:t>Presenter’s Notes</a:t>
            </a:r>
            <a:r>
              <a:rPr lang="en-US" u="none" dirty="0"/>
              <a:t>:</a:t>
            </a:r>
            <a:r>
              <a:rPr lang="en-US" u="none" baseline="0" dirty="0"/>
              <a:t> </a:t>
            </a:r>
            <a:r>
              <a:rPr lang="en-US" u="none" dirty="0"/>
              <a:t>(Time: 30 Seconds)</a:t>
            </a:r>
          </a:p>
          <a:p>
            <a:pPr defTabSz="483306">
              <a:defRPr/>
            </a:pPr>
            <a:endParaRPr lang="en-US" u="sng" dirty="0"/>
          </a:p>
          <a:p>
            <a:pPr defTabSz="483306">
              <a:defRPr/>
            </a:pPr>
            <a:r>
              <a:rPr lang="en-US" b="1" u="none" dirty="0"/>
              <a:t>SAY: The code</a:t>
            </a:r>
            <a:r>
              <a:rPr lang="en-US" b="1" u="none" baseline="0" dirty="0"/>
              <a:t> not only defines abuse, but also provides information on possible sanctions. </a:t>
            </a:r>
          </a:p>
          <a:p>
            <a:pPr defTabSz="483306">
              <a:defRPr/>
            </a:pPr>
            <a:endParaRPr lang="en-US" b="1" u="none" baseline="0" dirty="0"/>
          </a:p>
          <a:p>
            <a:pPr marL="181240" indent="-181240" defTabSz="483306">
              <a:buFontTx/>
              <a:buChar char="-"/>
              <a:defRPr/>
            </a:pPr>
            <a:r>
              <a:rPr lang="en-US" b="1" u="none" baseline="0" dirty="0"/>
              <a:t>In addition to these sanctions from SBEC, there is always the possibility of termination, the filing of a lawsuit, and even criminal repercussions. </a:t>
            </a:r>
          </a:p>
          <a:p>
            <a:pPr defTabSz="483306">
              <a:defRPr/>
            </a:pPr>
            <a:r>
              <a:rPr lang="en-US" b="1" u="none" baseline="0" dirty="0"/>
              <a:t> </a:t>
            </a:r>
          </a:p>
          <a:p>
            <a:pPr marL="181240" indent="-181240" defTabSz="483306">
              <a:buFontTx/>
              <a:buChar char="-"/>
              <a:defRPr/>
            </a:pPr>
            <a:r>
              <a:rPr lang="en-US" b="1" dirty="0"/>
              <a:t>A recent interactive survey revealed that 82 percent of teachers and 77 percent of principals say the current legal climate has changed the way they work. </a:t>
            </a:r>
          </a:p>
          <a:p>
            <a:pPr marL="181240" indent="-181240" defTabSz="483306">
              <a:buFontTx/>
              <a:buChar char="-"/>
              <a:defRPr/>
            </a:pPr>
            <a:endParaRPr lang="en-US" b="1" dirty="0"/>
          </a:p>
          <a:p>
            <a:pPr defTabSz="483306">
              <a:defRPr/>
            </a:pPr>
            <a:r>
              <a:rPr lang="en-US" b="0" i="1" dirty="0"/>
              <a:t>Source Cited: </a:t>
            </a:r>
            <a:r>
              <a:rPr lang="en-US" b="0" i="0" dirty="0"/>
              <a:t>Hopkins, G. (2004, August). Has the threat of lawsuits changed our schools? </a:t>
            </a:r>
            <a:r>
              <a:rPr lang="en-US" b="0" i="1" dirty="0"/>
              <a:t>Education World. </a:t>
            </a:r>
            <a:r>
              <a:rPr lang="en-US" b="0" i="0" dirty="0"/>
              <a:t>Retrieved</a:t>
            </a:r>
            <a:r>
              <a:rPr lang="en-US" b="0" i="0" baseline="0" dirty="0"/>
              <a:t> from </a:t>
            </a:r>
            <a:r>
              <a:rPr lang="en-US" b="0" i="0" dirty="0"/>
              <a:t>http://www.educationworld.com/a_admin/admin/admin371.shtml</a:t>
            </a:r>
          </a:p>
          <a:p>
            <a:pPr defTabSz="483306">
              <a:defRPr/>
            </a:pPr>
            <a:endParaRPr lang="en-US" b="0" i="1" dirty="0"/>
          </a:p>
          <a:p>
            <a:pPr defTabSz="483306">
              <a:defRPr/>
            </a:pPr>
            <a:endParaRPr lang="en-US" b="1" u="none" baseline="0" dirty="0"/>
          </a:p>
          <a:p>
            <a:pPr defTabSz="483306">
              <a:defRPr/>
            </a:pPr>
            <a:endParaRPr lang="en-US" b="1" u="none" dirty="0"/>
          </a:p>
          <a:p>
            <a:endParaRPr lang="en-US" dirty="0"/>
          </a:p>
        </p:txBody>
      </p:sp>
      <p:sp>
        <p:nvSpPr>
          <p:cNvPr id="4" name="Slide Number Placeholder 3"/>
          <p:cNvSpPr>
            <a:spLocks noGrp="1"/>
          </p:cNvSpPr>
          <p:nvPr>
            <p:ph type="sldNum" sz="quarter" idx="10"/>
          </p:nvPr>
        </p:nvSpPr>
        <p:spPr/>
        <p:txBody>
          <a:bodyPr/>
          <a:lstStyle/>
          <a:p>
            <a:fld id="{BA1A94D7-39EB-ED4C-B6F3-D44D3C441E49}" type="slidenum">
              <a:rPr lang="en-US" smtClean="0"/>
              <a:t>46</a:t>
            </a:fld>
            <a:endParaRPr lang="en-US" dirty="0"/>
          </a:p>
        </p:txBody>
      </p:sp>
    </p:spTree>
    <p:extLst>
      <p:ext uri="{BB962C8B-B14F-4D97-AF65-F5344CB8AC3E}">
        <p14:creationId xmlns:p14="http://schemas.microsoft.com/office/powerpoint/2010/main" val="29450348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endParaRPr lang="en-US" dirty="0"/>
          </a:p>
          <a:p>
            <a:pPr defTabSz="483306">
              <a:defRPr/>
            </a:pPr>
            <a:r>
              <a:rPr lang="en-US" u="sng" dirty="0"/>
              <a:t>Presenter’s Notes</a:t>
            </a:r>
            <a:r>
              <a:rPr lang="en-US" u="none" dirty="0"/>
              <a:t>:</a:t>
            </a:r>
            <a:r>
              <a:rPr lang="en-US" u="none" baseline="0" dirty="0"/>
              <a:t> </a:t>
            </a:r>
            <a:r>
              <a:rPr lang="en-US" u="none" dirty="0"/>
              <a:t>(Time: 30 Seconds)</a:t>
            </a:r>
          </a:p>
          <a:p>
            <a:endParaRPr lang="en-US" b="1" dirty="0"/>
          </a:p>
          <a:p>
            <a:r>
              <a:rPr lang="en-US" b="1" dirty="0"/>
              <a:t>SAY:</a:t>
            </a:r>
            <a:r>
              <a:rPr lang="en-US" b="1" baseline="0" dirty="0"/>
              <a:t> </a:t>
            </a:r>
            <a:r>
              <a:rPr lang="en-US" b="1" dirty="0"/>
              <a:t>The</a:t>
            </a:r>
            <a:r>
              <a:rPr lang="en-US" b="1" baseline="0" dirty="0"/>
              <a:t> impact of our daily interactions with students are far-reaching. The following quote says it </a:t>
            </a:r>
            <a:r>
              <a:rPr lang="en-US" b="1" baseline="0"/>
              <a:t>all.</a:t>
            </a:r>
          </a:p>
          <a:p>
            <a:endParaRPr lang="en-US" b="1" baseline="0" dirty="0"/>
          </a:p>
          <a:p>
            <a:r>
              <a:rPr lang="en-US" sz="1300" b="1" dirty="0"/>
              <a:t>"I've come to the frightening conclusion that I am the decisive element in the classroom. </a:t>
            </a:r>
          </a:p>
          <a:p>
            <a:r>
              <a:rPr lang="en-US" sz="1300" b="1" dirty="0"/>
              <a:t>It's my personal approach that creates the climate. It's my daily mood that makes the weather. </a:t>
            </a:r>
          </a:p>
          <a:p>
            <a:r>
              <a:rPr lang="en-US" sz="1300" b="1" dirty="0"/>
              <a:t>As a teacher, I possess tremendous power to make a child's life miserable or joyous. </a:t>
            </a:r>
          </a:p>
          <a:p>
            <a:r>
              <a:rPr lang="en-US" sz="1300" b="1" dirty="0"/>
              <a:t>I can be a tool of torture or an instrument of inspiration. </a:t>
            </a:r>
          </a:p>
          <a:p>
            <a:r>
              <a:rPr lang="en-US" sz="1300" b="1" dirty="0"/>
              <a:t>I can humiliate or humor, hurt or heal. </a:t>
            </a:r>
          </a:p>
          <a:p>
            <a:r>
              <a:rPr lang="en-US" sz="1300" b="1" dirty="0"/>
              <a:t>In all situations, it is my response that decides whether a crisis will be escalated or de-escalated</a:t>
            </a:r>
          </a:p>
          <a:p>
            <a:r>
              <a:rPr lang="en-US" sz="1300" b="1" dirty="0"/>
              <a:t>and a child humanized or de-humanized." </a:t>
            </a:r>
          </a:p>
          <a:p>
            <a:endParaRPr lang="en-US" b="1" baseline="0" dirty="0"/>
          </a:p>
          <a:p>
            <a:endParaRPr lang="en-US" b="1" baseline="0" dirty="0"/>
          </a:p>
          <a:p>
            <a:r>
              <a:rPr lang="en-US" b="0" i="1" baseline="0" dirty="0"/>
              <a:t>Advance to the next slide. </a:t>
            </a:r>
          </a:p>
          <a:p>
            <a:endParaRPr lang="en-US" b="0" i="1" dirty="0"/>
          </a:p>
        </p:txBody>
      </p:sp>
      <p:sp>
        <p:nvSpPr>
          <p:cNvPr id="4" name="Slide Number Placeholder 3"/>
          <p:cNvSpPr>
            <a:spLocks noGrp="1"/>
          </p:cNvSpPr>
          <p:nvPr>
            <p:ph type="sldNum" sz="quarter" idx="10"/>
          </p:nvPr>
        </p:nvSpPr>
        <p:spPr/>
        <p:txBody>
          <a:bodyPr/>
          <a:lstStyle/>
          <a:p>
            <a:fld id="{BA1A94D7-39EB-ED4C-B6F3-D44D3C441E49}" type="slidenum">
              <a:rPr lang="en-US" smtClean="0"/>
              <a:t>47</a:t>
            </a:fld>
            <a:endParaRPr lang="en-US" dirty="0"/>
          </a:p>
        </p:txBody>
      </p:sp>
    </p:spTree>
    <p:extLst>
      <p:ext uri="{BB962C8B-B14F-4D97-AF65-F5344CB8AC3E}">
        <p14:creationId xmlns:p14="http://schemas.microsoft.com/office/powerpoint/2010/main" val="14664975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Directions</a:t>
            </a:r>
            <a:r>
              <a:rPr lang="en-US" b="0" u="sng" baseline="0" dirty="0"/>
              <a:t> for Presenter: </a:t>
            </a:r>
            <a:r>
              <a:rPr lang="en-US" b="0" i="1" u="sng" baseline="0" dirty="0"/>
              <a:t>Italics</a:t>
            </a:r>
            <a:endParaRPr lang="en-US" b="0" i="1" u="sng" dirty="0"/>
          </a:p>
          <a:p>
            <a:r>
              <a:rPr lang="en-US" b="0" u="sng" dirty="0"/>
              <a:t>Information for Presenter to Convey: </a:t>
            </a:r>
            <a:r>
              <a:rPr lang="en-US" b="1" u="sng" dirty="0"/>
              <a:t>Bold</a:t>
            </a:r>
          </a:p>
          <a:p>
            <a:endParaRPr lang="en-US" dirty="0"/>
          </a:p>
          <a:p>
            <a:pPr defTabSz="483306">
              <a:defRPr/>
            </a:pPr>
            <a:r>
              <a:rPr lang="en-US" u="sng" dirty="0"/>
              <a:t>Presenter’s Notes</a:t>
            </a:r>
            <a:r>
              <a:rPr lang="en-US" u="none" dirty="0"/>
              <a:t>: (Time: 1 Minute)</a:t>
            </a:r>
          </a:p>
          <a:p>
            <a:pPr defTabSz="483306">
              <a:defRPr/>
            </a:pPr>
            <a:endParaRPr lang="en-US" u="none" dirty="0"/>
          </a:p>
          <a:p>
            <a:pPr defTabSz="483306">
              <a:defRPr/>
            </a:pPr>
            <a:r>
              <a:rPr lang="en-US" i="1" u="none" dirty="0"/>
              <a:t>Use the copy of the narrative below found in the Presenter </a:t>
            </a:r>
            <a:r>
              <a:rPr lang="en-US" i="1" u="none" baseline="0" dirty="0"/>
              <a:t>Guide </a:t>
            </a:r>
            <a:r>
              <a:rPr lang="en-US" i="1" u="none" dirty="0"/>
              <a:t>under Module 3: Student Discipline and Teacher Anger Management.</a:t>
            </a:r>
          </a:p>
          <a:p>
            <a:pPr defTabSz="483306">
              <a:defRPr/>
            </a:pPr>
            <a:endParaRPr lang="en-US" u="sng" dirty="0"/>
          </a:p>
          <a:p>
            <a:pPr defTabSz="483306">
              <a:defRPr/>
            </a:pPr>
            <a:r>
              <a:rPr lang="en-US" b="1" u="none" dirty="0"/>
              <a:t>SAY: Teachers</a:t>
            </a:r>
            <a:r>
              <a:rPr lang="en-US" b="1" u="none" baseline="0" dirty="0"/>
              <a:t> are the most influential people in the world. They can build or destroy. Never forget the influence you hold on a daily basis.  </a:t>
            </a:r>
          </a:p>
          <a:p>
            <a:pPr defTabSz="483306">
              <a:defRPr/>
            </a:pPr>
            <a:endParaRPr lang="en-US" b="1" u="none" baseline="0" dirty="0"/>
          </a:p>
          <a:p>
            <a:pPr defTabSz="483306">
              <a:defRPr/>
            </a:pPr>
            <a:r>
              <a:rPr lang="en-US" i="1" u="none" baseline="0" dirty="0"/>
              <a:t>Read from the handout:</a:t>
            </a:r>
          </a:p>
          <a:p>
            <a:pPr defTabSz="483306">
              <a:defRPr/>
            </a:pPr>
            <a:endParaRPr lang="en-US" i="1" u="none" baseline="0" dirty="0"/>
          </a:p>
          <a:p>
            <a:pPr defTabSz="483306">
              <a:defRPr/>
            </a:pPr>
            <a:r>
              <a:rPr lang="en-US" dirty="0"/>
              <a:t>"</a:t>
            </a:r>
            <a:r>
              <a:rPr lang="en-US" b="1" dirty="0"/>
              <a:t>I've come to the frightening conclusion that I am the decisive element in the classroom. It's my personal approach that creates the climate. It's my daily mood that makes the weather. As a teacher, I possess tremendous power to make a child's life miserable or joyous. I can be a tool of torture or an instrument of inspiration. I can humiliate or humor, hurt or heal. In all situations, it is my response that decides whether a crisis will be escalated or de-escalated and a child humanized or de-humanized." </a:t>
            </a:r>
          </a:p>
          <a:p>
            <a:pPr defTabSz="483306">
              <a:defRPr/>
            </a:pPr>
            <a:endParaRPr lang="en-US" b="1" dirty="0"/>
          </a:p>
          <a:p>
            <a:pPr defTabSz="483306">
              <a:defRPr/>
            </a:pPr>
            <a:endParaRPr lang="en-US" b="1" dirty="0"/>
          </a:p>
          <a:p>
            <a:pPr defTabSz="483306">
              <a:defRPr/>
            </a:pPr>
            <a:endParaRPr lang="en-US" b="1" i="1" u="none" dirty="0"/>
          </a:p>
          <a:p>
            <a:pPr defTabSz="483306">
              <a:defRPr/>
            </a:pPr>
            <a:endParaRPr lang="en-US" b="0" i="1" u="none" dirty="0"/>
          </a:p>
          <a:p>
            <a:endParaRPr lang="en-US" dirty="0"/>
          </a:p>
        </p:txBody>
      </p:sp>
      <p:sp>
        <p:nvSpPr>
          <p:cNvPr id="4" name="Slide Number Placeholder 3"/>
          <p:cNvSpPr>
            <a:spLocks noGrp="1"/>
          </p:cNvSpPr>
          <p:nvPr>
            <p:ph type="sldNum" sz="quarter" idx="10"/>
          </p:nvPr>
        </p:nvSpPr>
        <p:spPr/>
        <p:txBody>
          <a:bodyPr/>
          <a:lstStyle/>
          <a:p>
            <a:fld id="{BA1A94D7-39EB-ED4C-B6F3-D44D3C441E49}" type="slidenum">
              <a:rPr lang="en-US" smtClean="0"/>
              <a:t>48</a:t>
            </a:fld>
            <a:endParaRPr lang="en-US" dirty="0"/>
          </a:p>
        </p:txBody>
      </p:sp>
    </p:spTree>
    <p:extLst>
      <p:ext uri="{BB962C8B-B14F-4D97-AF65-F5344CB8AC3E}">
        <p14:creationId xmlns:p14="http://schemas.microsoft.com/office/powerpoint/2010/main" val="18900545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pPr defTabSz="483306">
              <a:defRPr/>
            </a:pPr>
            <a:endParaRPr lang="en-US" u="sng" dirty="0"/>
          </a:p>
          <a:p>
            <a:pPr defTabSz="483306">
              <a:defRPr/>
            </a:pPr>
            <a:r>
              <a:rPr lang="en-US" u="sng" dirty="0"/>
              <a:t>Presenter’s Notes</a:t>
            </a:r>
            <a:r>
              <a:rPr lang="en-US" u="none" dirty="0"/>
              <a:t>: (Time: 8 Minutes)</a:t>
            </a:r>
          </a:p>
          <a:p>
            <a:endParaRPr lang="en-US" sz="1500" b="1" dirty="0"/>
          </a:p>
          <a:p>
            <a:r>
              <a:rPr lang="en-US" sz="1300" b="1" dirty="0"/>
              <a:t>SAY: It’s time to apply what we have learned. Please complete the performance task for this module. The detailed instructions will guide your group work. I will walk around to provide clarification as needed.  </a:t>
            </a:r>
          </a:p>
          <a:p>
            <a:endParaRPr lang="en-US" sz="1100" dirty="0"/>
          </a:p>
          <a:p>
            <a:r>
              <a:rPr lang="en-US" i="1" dirty="0"/>
              <a:t>Ask </a:t>
            </a:r>
            <a:r>
              <a:rPr lang="en-US" i="1" baseline="0" dirty="0"/>
              <a:t>participants to find the section in their journal titled “Behavior Scenario Activity.” Participants will work in table groups but also record their responses in their respective journals. </a:t>
            </a:r>
          </a:p>
          <a:p>
            <a:endParaRPr lang="en-US" i="1" baseline="0" dirty="0"/>
          </a:p>
          <a:p>
            <a:r>
              <a:rPr lang="en-US" i="1" baseline="0" dirty="0"/>
              <a:t>You may have to explain what is being asked. Participants first need to identify strategies to de-escalate or diffuse the incident. They then should identify how the teacher should respond once the incident has been de-escalated to address the behavior of the student.</a:t>
            </a:r>
          </a:p>
          <a:p>
            <a:endParaRPr lang="en-US" i="1" baseline="0" dirty="0"/>
          </a:p>
          <a:p>
            <a:r>
              <a:rPr lang="en-US" i="1" baseline="0" dirty="0"/>
              <a:t>Once groups have finished completing the activity, call on a couple of table groups to provide their responses.</a:t>
            </a:r>
            <a:r>
              <a:rPr lang="en-US" i="1" dirty="0"/>
              <a:t> </a:t>
            </a:r>
            <a:r>
              <a:rPr lang="en-US" i="1" baseline="0" dirty="0"/>
              <a:t>IF PARTICIPANTS DO NOT IDENTIFY THE EXPECTED RESPONSES that should result from this activity, use the </a:t>
            </a:r>
            <a:r>
              <a:rPr lang="en-US" i="1" baseline="0" dirty="0">
                <a:solidFill>
                  <a:srgbClr val="000000"/>
                </a:solidFill>
              </a:rPr>
              <a:t>Performance Task Key </a:t>
            </a:r>
            <a:r>
              <a:rPr lang="en-US" b="0" i="1" baseline="0" dirty="0"/>
              <a:t>to</a:t>
            </a:r>
            <a:r>
              <a:rPr lang="en-US" b="1" i="1" baseline="0" dirty="0"/>
              <a:t> </a:t>
            </a:r>
            <a:r>
              <a:rPr lang="en-US" i="1" baseline="0" dirty="0"/>
              <a:t>guide them in reviewing the correct/expected responses for each scenario. </a:t>
            </a:r>
          </a:p>
          <a:p>
            <a:endParaRPr lang="en-US" sz="1100" dirty="0"/>
          </a:p>
          <a:p>
            <a:endParaRPr lang="en-US" sz="1100" i="1" dirty="0"/>
          </a:p>
          <a:p>
            <a:pPr defTabSz="483306">
              <a:defRPr/>
            </a:pPr>
            <a:endParaRPr lang="en-US" sz="1100" i="1" dirty="0"/>
          </a:p>
          <a:p>
            <a:endParaRPr lang="en-US" sz="1100" dirty="0"/>
          </a:p>
          <a:p>
            <a:endParaRPr lang="en-US" sz="1100" i="1" dirty="0"/>
          </a:p>
          <a:p>
            <a:pPr marL="243332"/>
            <a:endParaRPr lang="en-US" sz="1300" dirty="0"/>
          </a:p>
          <a:p>
            <a:endParaRPr lang="en-US" dirty="0"/>
          </a:p>
          <a:p>
            <a:endParaRPr lang="en-US" i="0" baseline="0" dirty="0"/>
          </a:p>
        </p:txBody>
      </p:sp>
      <p:sp>
        <p:nvSpPr>
          <p:cNvPr id="4" name="Slide Number Placeholder 3"/>
          <p:cNvSpPr>
            <a:spLocks noGrp="1"/>
          </p:cNvSpPr>
          <p:nvPr>
            <p:ph type="sldNum" sz="quarter" idx="10"/>
          </p:nvPr>
        </p:nvSpPr>
        <p:spPr/>
        <p:txBody>
          <a:bodyPr/>
          <a:lstStyle/>
          <a:p>
            <a:fld id="{276F89BB-B7E5-B147-BFB7-69A1B0762F99}" type="slidenum">
              <a:rPr lang="en-US" smtClean="0"/>
              <a:t>49</a:t>
            </a:fld>
            <a:endParaRPr lang="en-US" dirty="0"/>
          </a:p>
        </p:txBody>
      </p:sp>
    </p:spTree>
    <p:extLst>
      <p:ext uri="{BB962C8B-B14F-4D97-AF65-F5344CB8AC3E}">
        <p14:creationId xmlns:p14="http://schemas.microsoft.com/office/powerpoint/2010/main" val="21068665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306">
              <a:defRPr/>
            </a:pPr>
            <a:r>
              <a:rPr lang="en-US" u="sng" dirty="0"/>
              <a:t>Presenter’s Notes</a:t>
            </a:r>
            <a:r>
              <a:rPr lang="en-US" u="none" dirty="0"/>
              <a:t>: (Time: 2 Minutes)</a:t>
            </a:r>
          </a:p>
          <a:p>
            <a:endParaRPr lang="en-US" dirty="0"/>
          </a:p>
          <a:p>
            <a:pPr defTabSz="483306">
              <a:defRPr/>
            </a:pPr>
            <a:r>
              <a:rPr lang="en-US" b="0" i="1" dirty="0"/>
              <a:t>Ask participants</a:t>
            </a:r>
            <a:r>
              <a:rPr lang="en-US" b="0" i="1" baseline="0" dirty="0"/>
              <a:t> to turn to the journal reflection page titled “</a:t>
            </a:r>
            <a:r>
              <a:rPr lang="en-US" sz="1300" i="1" dirty="0"/>
              <a:t>Student Discipline and Teacher Anger Management.” </a:t>
            </a:r>
            <a:r>
              <a:rPr lang="en-US" i="1" dirty="0"/>
              <a:t>Read</a:t>
            </a:r>
            <a:r>
              <a:rPr lang="en-US" i="1" baseline="0" dirty="0"/>
              <a:t> the reflection prompts shown below to participants. Provide two minutes for participants to complete their journal reflection. </a:t>
            </a:r>
          </a:p>
          <a:p>
            <a:endParaRPr lang="en-US" sz="1300" b="1" dirty="0"/>
          </a:p>
          <a:p>
            <a:pPr marL="181240" indent="-181240">
              <a:buFont typeface="Arial"/>
              <a:buChar char="•"/>
            </a:pPr>
            <a:r>
              <a:rPr lang="en-US" sz="1300" b="1" dirty="0"/>
              <a:t>How well does my classroom management plan work?</a:t>
            </a:r>
          </a:p>
          <a:p>
            <a:endParaRPr lang="en-US" sz="1300" b="1" dirty="0"/>
          </a:p>
          <a:p>
            <a:pPr marL="181240" indent="-181240">
              <a:buFont typeface="Arial"/>
              <a:buChar char="•"/>
            </a:pPr>
            <a:r>
              <a:rPr lang="en-US" sz="1300" b="1" dirty="0"/>
              <a:t>How does my behavior impact student behavior?</a:t>
            </a:r>
          </a:p>
          <a:p>
            <a:endParaRPr lang="en-US" sz="1300" b="1" dirty="0"/>
          </a:p>
          <a:p>
            <a:endParaRPr lang="en-US" dirty="0"/>
          </a:p>
        </p:txBody>
      </p:sp>
      <p:sp>
        <p:nvSpPr>
          <p:cNvPr id="4" name="Slide Number Placeholder 3"/>
          <p:cNvSpPr>
            <a:spLocks noGrp="1"/>
          </p:cNvSpPr>
          <p:nvPr>
            <p:ph type="sldNum" sz="quarter" idx="10"/>
          </p:nvPr>
        </p:nvSpPr>
        <p:spPr/>
        <p:txBody>
          <a:bodyPr/>
          <a:lstStyle/>
          <a:p>
            <a:fld id="{BA1A94D7-39EB-ED4C-B6F3-D44D3C441E49}" type="slidenum">
              <a:rPr lang="en-US" smtClean="0"/>
              <a:t>50</a:t>
            </a:fld>
            <a:endParaRPr lang="en-US" dirty="0"/>
          </a:p>
        </p:txBody>
      </p:sp>
    </p:spTree>
    <p:extLst>
      <p:ext uri="{BB962C8B-B14F-4D97-AF65-F5344CB8AC3E}">
        <p14:creationId xmlns:p14="http://schemas.microsoft.com/office/powerpoint/2010/main" val="28118567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306">
              <a:defRPr/>
            </a:pPr>
            <a:r>
              <a:rPr lang="en-US" u="sng" dirty="0"/>
              <a:t>Presenter’s Notes</a:t>
            </a:r>
            <a:r>
              <a:rPr lang="en-US" u="none" dirty="0"/>
              <a:t>:</a:t>
            </a:r>
            <a:r>
              <a:rPr lang="en-US" u="none" baseline="0" dirty="0"/>
              <a:t> </a:t>
            </a:r>
            <a:r>
              <a:rPr lang="en-US" u="none" dirty="0"/>
              <a:t>(Time: 5 Minutes)</a:t>
            </a:r>
          </a:p>
          <a:p>
            <a:endParaRPr lang="en-US" b="1" dirty="0"/>
          </a:p>
          <a:p>
            <a:r>
              <a:rPr lang="en-US" b="1" dirty="0"/>
              <a:t>SAY: Each participant is</a:t>
            </a:r>
            <a:r>
              <a:rPr lang="en-US" b="1" baseline="0" dirty="0"/>
              <a:t> required to complete an assessment based on the information received in this training. You must receive a score of 100 to receive credit for this module training. </a:t>
            </a:r>
          </a:p>
          <a:p>
            <a:endParaRPr lang="en-US" b="1" baseline="0" dirty="0"/>
          </a:p>
          <a:p>
            <a:pPr defTabSz="488622">
              <a:defRPr/>
            </a:pPr>
            <a:r>
              <a:rPr lang="en-US" b="0" i="1" baseline="0" dirty="0"/>
              <a:t>You can provide each participant with the Module 3 assessment to complete as a culminating activity. Districts can alternately choose to have participants complete the assessment during a follow-up session or have them complete the assessment on their own within a designated period of time and submit it to their campus principal. </a:t>
            </a:r>
          </a:p>
          <a:p>
            <a:pPr defTabSz="483306">
              <a:defRPr/>
            </a:pPr>
            <a:endParaRPr lang="en-US" b="0" i="1" baseline="0" dirty="0"/>
          </a:p>
          <a:p>
            <a:pPr defTabSz="483306">
              <a:defRPr/>
            </a:pPr>
            <a:endParaRPr lang="en-US" b="0" i="1" baseline="0" dirty="0"/>
          </a:p>
          <a:p>
            <a:endParaRPr lang="en-US" b="1" i="1" baseline="0" dirty="0"/>
          </a:p>
          <a:p>
            <a:endParaRPr lang="en-US" b="1" baseline="0" dirty="0"/>
          </a:p>
          <a:p>
            <a:endParaRPr lang="en-US" b="1" dirty="0"/>
          </a:p>
        </p:txBody>
      </p:sp>
      <p:sp>
        <p:nvSpPr>
          <p:cNvPr id="4" name="Slide Number Placeholder 3"/>
          <p:cNvSpPr>
            <a:spLocks noGrp="1"/>
          </p:cNvSpPr>
          <p:nvPr>
            <p:ph type="sldNum" sz="quarter" idx="10"/>
          </p:nvPr>
        </p:nvSpPr>
        <p:spPr/>
        <p:txBody>
          <a:bodyPr/>
          <a:lstStyle/>
          <a:p>
            <a:fld id="{276F89BB-B7E5-B147-BFB7-69A1B0762F99}" type="slidenum">
              <a:rPr lang="en-US" smtClean="0"/>
              <a:t>51</a:t>
            </a:fld>
            <a:endParaRPr lang="en-US" dirty="0"/>
          </a:p>
        </p:txBody>
      </p:sp>
    </p:spTree>
    <p:extLst>
      <p:ext uri="{BB962C8B-B14F-4D97-AF65-F5344CB8AC3E}">
        <p14:creationId xmlns:p14="http://schemas.microsoft.com/office/powerpoint/2010/main" val="334848494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306">
              <a:defRPr/>
            </a:pPr>
            <a:r>
              <a:rPr lang="en-US" u="sng" dirty="0"/>
              <a:t>Presenter’s Notes</a:t>
            </a:r>
            <a:r>
              <a:rPr lang="en-US" u="none" dirty="0"/>
              <a:t>:</a:t>
            </a:r>
            <a:r>
              <a:rPr lang="en-US" u="none" baseline="0" dirty="0"/>
              <a:t> </a:t>
            </a:r>
            <a:r>
              <a:rPr lang="en-US" u="none" dirty="0"/>
              <a:t>(Time: 1 Minute)</a:t>
            </a:r>
          </a:p>
          <a:p>
            <a:endParaRPr lang="en-US" dirty="0"/>
          </a:p>
          <a:p>
            <a:r>
              <a:rPr lang="en-US" i="1" dirty="0"/>
              <a:t>Before concluding</a:t>
            </a:r>
            <a:r>
              <a:rPr lang="en-US" i="1" baseline="0" dirty="0"/>
              <a:t> the training session, ask participants if they have any questions about the information they received today. Answer any questions as applicable.</a:t>
            </a:r>
          </a:p>
          <a:p>
            <a:endParaRPr lang="en-US" i="1" baseline="0" dirty="0"/>
          </a:p>
          <a:p>
            <a:endParaRPr lang="en-US" dirty="0"/>
          </a:p>
        </p:txBody>
      </p:sp>
      <p:sp>
        <p:nvSpPr>
          <p:cNvPr id="4" name="Slide Number Placeholder 3"/>
          <p:cNvSpPr>
            <a:spLocks noGrp="1"/>
          </p:cNvSpPr>
          <p:nvPr>
            <p:ph type="sldNum" sz="quarter" idx="10"/>
          </p:nvPr>
        </p:nvSpPr>
        <p:spPr/>
        <p:txBody>
          <a:bodyPr/>
          <a:lstStyle/>
          <a:p>
            <a:fld id="{BA1A94D7-39EB-ED4C-B6F3-D44D3C441E49}" type="slidenum">
              <a:rPr lang="en-US" smtClean="0"/>
              <a:t>52</a:t>
            </a:fld>
            <a:endParaRPr lang="en-US" dirty="0"/>
          </a:p>
        </p:txBody>
      </p:sp>
    </p:spTree>
    <p:extLst>
      <p:ext uri="{BB962C8B-B14F-4D97-AF65-F5344CB8AC3E}">
        <p14:creationId xmlns:p14="http://schemas.microsoft.com/office/powerpoint/2010/main" val="27032071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306">
              <a:defRPr/>
            </a:pPr>
            <a:r>
              <a:rPr lang="en-US" u="sng" dirty="0"/>
              <a:t>Presenter’s Notes</a:t>
            </a:r>
            <a:r>
              <a:rPr lang="en-US" u="none" dirty="0"/>
              <a:t>:</a:t>
            </a:r>
            <a:r>
              <a:rPr lang="en-US" u="sng" dirty="0"/>
              <a:t>  </a:t>
            </a:r>
          </a:p>
          <a:p>
            <a:endParaRPr lang="en-US" b="1" dirty="0"/>
          </a:p>
          <a:p>
            <a:r>
              <a:rPr lang="en-US" i="1" dirty="0"/>
              <a:t>References</a:t>
            </a:r>
            <a:r>
              <a:rPr lang="en-US" i="1" baseline="0" dirty="0"/>
              <a:t> for sources cited. You do not need to reference this slide. </a:t>
            </a:r>
            <a:endParaRPr lang="en-US" i="1" dirty="0"/>
          </a:p>
        </p:txBody>
      </p:sp>
      <p:sp>
        <p:nvSpPr>
          <p:cNvPr id="4" name="Slide Number Placeholder 3"/>
          <p:cNvSpPr>
            <a:spLocks noGrp="1"/>
          </p:cNvSpPr>
          <p:nvPr>
            <p:ph type="sldNum" sz="quarter" idx="10"/>
          </p:nvPr>
        </p:nvSpPr>
        <p:spPr/>
        <p:txBody>
          <a:bodyPr/>
          <a:lstStyle/>
          <a:p>
            <a:fld id="{BA1A94D7-39EB-ED4C-B6F3-D44D3C441E49}" type="slidenum">
              <a:rPr lang="en-US" smtClean="0"/>
              <a:t>53</a:t>
            </a:fld>
            <a:endParaRPr lang="en-US" dirty="0"/>
          </a:p>
        </p:txBody>
      </p:sp>
    </p:spTree>
    <p:extLst>
      <p:ext uri="{BB962C8B-B14F-4D97-AF65-F5344CB8AC3E}">
        <p14:creationId xmlns:p14="http://schemas.microsoft.com/office/powerpoint/2010/main" val="29441435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306">
              <a:defRPr/>
            </a:pPr>
            <a:r>
              <a:rPr lang="en-US" u="sng" dirty="0"/>
              <a:t>Presenter’s Notes</a:t>
            </a:r>
            <a:r>
              <a:rPr lang="en-US" u="none" dirty="0"/>
              <a:t>:</a:t>
            </a:r>
            <a:r>
              <a:rPr lang="en-US" u="sng" dirty="0"/>
              <a:t>  </a:t>
            </a:r>
          </a:p>
          <a:p>
            <a:endParaRPr lang="en-US" b="1" dirty="0"/>
          </a:p>
          <a:p>
            <a:r>
              <a:rPr lang="en-US" i="1" dirty="0"/>
              <a:t>References</a:t>
            </a:r>
            <a:r>
              <a:rPr lang="en-US" i="1" baseline="0" dirty="0"/>
              <a:t> for sources cited. You do not need to reference this slide. </a:t>
            </a:r>
            <a:endParaRPr lang="en-US" i="1" dirty="0"/>
          </a:p>
          <a:p>
            <a:endParaRPr lang="en-US" dirty="0"/>
          </a:p>
        </p:txBody>
      </p:sp>
      <p:sp>
        <p:nvSpPr>
          <p:cNvPr id="4" name="Slide Number Placeholder 3"/>
          <p:cNvSpPr>
            <a:spLocks noGrp="1"/>
          </p:cNvSpPr>
          <p:nvPr>
            <p:ph type="sldNum" sz="quarter" idx="10"/>
          </p:nvPr>
        </p:nvSpPr>
        <p:spPr/>
        <p:txBody>
          <a:bodyPr/>
          <a:lstStyle/>
          <a:p>
            <a:fld id="{BA1A94D7-39EB-ED4C-B6F3-D44D3C441E49}" type="slidenum">
              <a:rPr lang="en-US" smtClean="0"/>
              <a:t>54</a:t>
            </a:fld>
            <a:endParaRPr lang="en-US" dirty="0"/>
          </a:p>
        </p:txBody>
      </p:sp>
    </p:spTree>
    <p:extLst>
      <p:ext uri="{BB962C8B-B14F-4D97-AF65-F5344CB8AC3E}">
        <p14:creationId xmlns:p14="http://schemas.microsoft.com/office/powerpoint/2010/main" val="428483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C42B4FD-D2F3-184C-BEFF-19C2255DAB14}" type="datetime1">
              <a:rPr lang="en-US" smtClean="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2F5240-C25A-BD4D-877F-64B300E2BEF7}" type="slidenum">
              <a:rPr lang="en-US" smtClean="0"/>
              <a:t>‹#›</a:t>
            </a:fld>
            <a:endParaRPr lang="en-US" dirty="0"/>
          </a:p>
        </p:txBody>
      </p:sp>
    </p:spTree>
    <p:extLst>
      <p:ext uri="{BB962C8B-B14F-4D97-AF65-F5344CB8AC3E}">
        <p14:creationId xmlns:p14="http://schemas.microsoft.com/office/powerpoint/2010/main" val="3253244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AB1F9C-EA3C-1245-A74F-D468164D56F2}" type="datetime1">
              <a:rPr lang="en-US" smtClean="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2F5240-C25A-BD4D-877F-64B300E2BEF7}" type="slidenum">
              <a:rPr lang="en-US" smtClean="0"/>
              <a:t>‹#›</a:t>
            </a:fld>
            <a:endParaRPr lang="en-US" dirty="0"/>
          </a:p>
        </p:txBody>
      </p:sp>
    </p:spTree>
    <p:extLst>
      <p:ext uri="{BB962C8B-B14F-4D97-AF65-F5344CB8AC3E}">
        <p14:creationId xmlns:p14="http://schemas.microsoft.com/office/powerpoint/2010/main" val="3475902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7C75AB-A362-FA4A-B9DE-C502AEC24DD6}" type="datetime1">
              <a:rPr lang="en-US" smtClean="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2F5240-C25A-BD4D-877F-64B300E2BEF7}" type="slidenum">
              <a:rPr lang="en-US" smtClean="0"/>
              <a:t>‹#›</a:t>
            </a:fld>
            <a:endParaRPr lang="en-US" dirty="0"/>
          </a:p>
        </p:txBody>
      </p:sp>
    </p:spTree>
    <p:extLst>
      <p:ext uri="{BB962C8B-B14F-4D97-AF65-F5344CB8AC3E}">
        <p14:creationId xmlns:p14="http://schemas.microsoft.com/office/powerpoint/2010/main" val="2936443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F74DCA6-459A-C04C-ABF8-124D45EDB13B}" type="datetime1">
              <a:rPr lang="en-US" smtClean="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2F5240-C25A-BD4D-877F-64B300E2BEF7}" type="slidenum">
              <a:rPr lang="en-US" smtClean="0"/>
              <a:t>‹#›</a:t>
            </a:fld>
            <a:endParaRPr lang="en-US" dirty="0"/>
          </a:p>
        </p:txBody>
      </p:sp>
    </p:spTree>
    <p:extLst>
      <p:ext uri="{BB962C8B-B14F-4D97-AF65-F5344CB8AC3E}">
        <p14:creationId xmlns:p14="http://schemas.microsoft.com/office/powerpoint/2010/main" val="2214663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0E85CE1-36D5-8048-B56A-4FA3386D8EF3}" type="datetime1">
              <a:rPr lang="en-US" smtClean="0"/>
              <a:t>7/27/2022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32F5240-C25A-BD4D-877F-64B300E2BEF7}" type="slidenum">
              <a:rPr lang="en-US" smtClean="0"/>
              <a:t>‹#›</a:t>
            </a:fld>
            <a:endParaRPr lang="en-US" dirty="0"/>
          </a:p>
        </p:txBody>
      </p:sp>
    </p:spTree>
    <p:extLst>
      <p:ext uri="{BB962C8B-B14F-4D97-AF65-F5344CB8AC3E}">
        <p14:creationId xmlns:p14="http://schemas.microsoft.com/office/powerpoint/2010/main" val="3553608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B8AB504-C9E5-F24C-82E0-E8802ABB3802}" type="datetime1">
              <a:rPr lang="en-US" smtClean="0"/>
              <a:t>7/27/2022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32F5240-C25A-BD4D-877F-64B300E2BEF7}" type="slidenum">
              <a:rPr lang="en-US" smtClean="0"/>
              <a:t>‹#›</a:t>
            </a:fld>
            <a:endParaRPr lang="en-US" dirty="0"/>
          </a:p>
        </p:txBody>
      </p:sp>
    </p:spTree>
    <p:extLst>
      <p:ext uri="{BB962C8B-B14F-4D97-AF65-F5344CB8AC3E}">
        <p14:creationId xmlns:p14="http://schemas.microsoft.com/office/powerpoint/2010/main" val="955514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0B5ACD-81E3-AC45-BD76-542598DBB75C}" type="datetime1">
              <a:rPr lang="en-US" smtClean="0"/>
              <a:t>7/27/2022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32F5240-C25A-BD4D-877F-64B300E2BEF7}" type="slidenum">
              <a:rPr lang="en-US" smtClean="0"/>
              <a:t>‹#›</a:t>
            </a:fld>
            <a:endParaRPr lang="en-US" dirty="0"/>
          </a:p>
        </p:txBody>
      </p:sp>
    </p:spTree>
    <p:extLst>
      <p:ext uri="{BB962C8B-B14F-4D97-AF65-F5344CB8AC3E}">
        <p14:creationId xmlns:p14="http://schemas.microsoft.com/office/powerpoint/2010/main" val="4275455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18F45CA-5E41-5B42-B142-5B1D3DD474EC}" type="datetime1">
              <a:rPr lang="en-US" smtClean="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2F5240-C25A-BD4D-877F-64B300E2BEF7}" type="slidenum">
              <a:rPr lang="en-US" smtClean="0"/>
              <a:t>‹#›</a:t>
            </a:fld>
            <a:endParaRPr lang="en-US" dirty="0"/>
          </a:p>
        </p:txBody>
      </p:sp>
    </p:spTree>
    <p:extLst>
      <p:ext uri="{BB962C8B-B14F-4D97-AF65-F5344CB8AC3E}">
        <p14:creationId xmlns:p14="http://schemas.microsoft.com/office/powerpoint/2010/main" val="952447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632868-4C8B-8049-A163-CA0C8247E757}" type="datetime1">
              <a:rPr lang="en-US" smtClean="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2F5240-C25A-BD4D-877F-64B300E2BEF7}" type="slidenum">
              <a:rPr lang="en-US" smtClean="0"/>
              <a:t>‹#›</a:t>
            </a:fld>
            <a:endParaRPr lang="en-US" dirty="0"/>
          </a:p>
        </p:txBody>
      </p:sp>
    </p:spTree>
    <p:extLst>
      <p:ext uri="{BB962C8B-B14F-4D97-AF65-F5344CB8AC3E}">
        <p14:creationId xmlns:p14="http://schemas.microsoft.com/office/powerpoint/2010/main" val="1721160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6DEEA8-6D43-EC49-B4F9-69EAEB6502AE}" type="datetime1">
              <a:rPr lang="en-US" smtClean="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2F5240-C25A-BD4D-877F-64B300E2BEF7}" type="slidenum">
              <a:rPr lang="en-US" smtClean="0"/>
              <a:t>‹#›</a:t>
            </a:fld>
            <a:endParaRPr lang="en-US" dirty="0"/>
          </a:p>
        </p:txBody>
      </p:sp>
    </p:spTree>
    <p:extLst>
      <p:ext uri="{BB962C8B-B14F-4D97-AF65-F5344CB8AC3E}">
        <p14:creationId xmlns:p14="http://schemas.microsoft.com/office/powerpoint/2010/main" val="2917072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8957B8-59F4-0F49-8341-12F9FD25476B}" type="datetime1">
              <a:rPr lang="en-US" smtClean="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2F5240-C25A-BD4D-877F-64B300E2BEF7}" type="slidenum">
              <a:rPr lang="en-US" smtClean="0"/>
              <a:t>‹#›</a:t>
            </a:fld>
            <a:endParaRPr lang="en-US" dirty="0"/>
          </a:p>
        </p:txBody>
      </p:sp>
    </p:spTree>
    <p:extLst>
      <p:ext uri="{BB962C8B-B14F-4D97-AF65-F5344CB8AC3E}">
        <p14:creationId xmlns:p14="http://schemas.microsoft.com/office/powerpoint/2010/main" val="4131959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884A7B-40C0-A346-8457-509E090E78CA}" type="datetime1">
              <a:rPr lang="en-US" smtClean="0"/>
              <a:t>7/27/2022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2F5240-C25A-BD4D-877F-64B300E2BEF7}" type="slidenum">
              <a:rPr lang="en-US" smtClean="0"/>
              <a:t>‹#›</a:t>
            </a:fld>
            <a:endParaRPr lang="en-US" dirty="0"/>
          </a:p>
        </p:txBody>
      </p:sp>
    </p:spTree>
    <p:extLst>
      <p:ext uri="{BB962C8B-B14F-4D97-AF65-F5344CB8AC3E}">
        <p14:creationId xmlns:p14="http://schemas.microsoft.com/office/powerpoint/2010/main" val="38270786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image" Target="../media/image22.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7.jpg"/></Relationships>
</file>

<file path=ppt/slides/_rels/slide27.xml.rels><?xml version="1.0" encoding="UTF-8" standalone="yes"?>
<Relationships xmlns="http://schemas.openxmlformats.org/package/2006/relationships"><Relationship Id="rId3" Type="http://schemas.openxmlformats.org/officeDocument/2006/relationships/hyperlink" Target="https://jukebox.esc13.net/PSgateway/ethics/videos/EthicsModule_3.html"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3.png"/><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8" Type="http://schemas.openxmlformats.org/officeDocument/2006/relationships/hyperlink" Target="https://www.mindtools.com/pages/article/newTCS_97.htm" TargetMode="External"/><Relationship Id="rId3" Type="http://schemas.openxmlformats.org/officeDocument/2006/relationships/hyperlink" Target="http://www.creducation.org/resources/anger_management/teaching_anger_management_skills.html" TargetMode="External"/><Relationship Id="rId7" Type="http://schemas.openxmlformats.org/officeDocument/2006/relationships/hyperlink" Target="http://www.tolerance.org/magazine/number-48-fall-2014/abuse-of-power"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hyperlink" Target="http://www.tolerance.org/bully-at-blackboard" TargetMode="External"/><Relationship Id="rId11" Type="http://schemas.openxmlformats.org/officeDocument/2006/relationships/image" Target="../media/image3.png"/><Relationship Id="rId5" Type="http://schemas.openxmlformats.org/officeDocument/2006/relationships/hyperlink" Target="http://www.educationworld.com/a_admin/admin/admin371.shtml" TargetMode="External"/><Relationship Id="rId10" Type="http://schemas.openxmlformats.org/officeDocument/2006/relationships/hyperlink" Target="http://codes.findlaw.com/tx/education-code/educ-sect-37-083.html" TargetMode="External"/><Relationship Id="rId4" Type="http://schemas.openxmlformats.org/officeDocument/2006/relationships/hyperlink" Target="http://kfdm.com/news/local/viral-video-leads-to-teacher-assault-charge" TargetMode="External"/><Relationship Id="rId9" Type="http://schemas.openxmlformats.org/officeDocument/2006/relationships/hyperlink" Target="http://www.nea.org/tools/52062.htm"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texreg.sos.state.tx.us/public/readtac$ext.TacPage?sl=R&amp;app=9&amp;p_dir=&amp;p_rloc=&amp;p_tloc=&amp;p_ploc=&amp;pg=1&amp;p_tac=&amp;ti=19&amp;pt=7&amp;ch=247&amp;rl=1" TargetMode="External"/><Relationship Id="rId7"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hyperlink" Target="http://www.interventioncentral.org/sites/default/files/pdfs/pdfs_blog/behavior_calm_agitated_student_Wright_16_April_2013.pdf" TargetMode="External"/><Relationship Id="rId5" Type="http://schemas.openxmlformats.org/officeDocument/2006/relationships/hyperlink" Target="http://www.interventioncentral.org/behavioral-interventions/challenging-students/dodging-power-struggle-trap-ideas-teachers" TargetMode="External"/><Relationship Id="rId4" Type="http://schemas.openxmlformats.org/officeDocument/2006/relationships/hyperlink" Target="https://texreg.sos.state.tx.us/public/readtac$ext.TacPage?sl=R&amp;app=9&amp;p_dir=&amp;p_rloc=&amp;p_tloc=&amp;p_ploc=&amp;pg=1&amp;p_tac=&amp;ti=19&amp;pt=7&amp;ch=249&amp;rl=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06965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9878"/>
            <a:ext cx="8229600" cy="801687"/>
          </a:xfrm>
        </p:spPr>
        <p:txBody>
          <a:bodyPr/>
          <a:lstStyle/>
          <a:p>
            <a:r>
              <a:rPr lang="en-US" b="1" dirty="0"/>
              <a:t>Purpose</a:t>
            </a:r>
          </a:p>
        </p:txBody>
      </p:sp>
      <p:sp>
        <p:nvSpPr>
          <p:cNvPr id="3" name="Content Placeholder 2"/>
          <p:cNvSpPr>
            <a:spLocks noGrp="1"/>
          </p:cNvSpPr>
          <p:nvPr>
            <p:ph idx="1"/>
          </p:nvPr>
        </p:nvSpPr>
        <p:spPr>
          <a:xfrm>
            <a:off x="4714622" y="1662296"/>
            <a:ext cx="3939617" cy="4525963"/>
          </a:xfrm>
        </p:spPr>
        <p:txBody>
          <a:bodyPr>
            <a:normAutofit/>
          </a:bodyPr>
          <a:lstStyle/>
          <a:p>
            <a:pPr marL="0" indent="0">
              <a:buNone/>
            </a:pPr>
            <a:r>
              <a:rPr lang="en-US" dirty="0"/>
              <a:t>Emphasize the importance of student discipline and anger management and the role they play in supportive learning environments. </a:t>
            </a:r>
          </a:p>
        </p:txBody>
      </p:sp>
      <p:pic>
        <p:nvPicPr>
          <p:cNvPr id="4" name="Picture 3" descr="purpose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537" y="1635804"/>
            <a:ext cx="3654639" cy="4251119"/>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532F5240-C25A-BD4D-877F-64B300E2BEF7}" type="slidenum">
              <a:rPr lang="en-US" smtClean="0"/>
              <a:t>2</a:t>
            </a:fld>
            <a:endParaRPr lang="en-US" dirty="0"/>
          </a:p>
        </p:txBody>
      </p:sp>
    </p:spTree>
    <p:extLst>
      <p:ext uri="{BB962C8B-B14F-4D97-AF65-F5344CB8AC3E}">
        <p14:creationId xmlns:p14="http://schemas.microsoft.com/office/powerpoint/2010/main" val="2832882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491" y="751236"/>
            <a:ext cx="4616096" cy="604673"/>
          </a:xfrm>
        </p:spPr>
        <p:txBody>
          <a:bodyPr>
            <a:normAutofit fontScale="90000"/>
          </a:bodyPr>
          <a:lstStyle/>
          <a:p>
            <a:pPr algn="ctr"/>
            <a:r>
              <a:rPr lang="en-US" sz="3200" dirty="0"/>
              <a:t> </a:t>
            </a:r>
            <a:r>
              <a:rPr lang="en-US" sz="4400" dirty="0">
                <a:solidFill>
                  <a:srgbClr val="0000FF"/>
                </a:solidFill>
              </a:rPr>
              <a:t>Stimulating Thinking</a:t>
            </a:r>
          </a:p>
        </p:txBody>
      </p:sp>
      <p:sp>
        <p:nvSpPr>
          <p:cNvPr id="3" name="Content Placeholder 2"/>
          <p:cNvSpPr>
            <a:spLocks noGrp="1"/>
          </p:cNvSpPr>
          <p:nvPr>
            <p:ph idx="1"/>
          </p:nvPr>
        </p:nvSpPr>
        <p:spPr>
          <a:xfrm>
            <a:off x="3615366" y="273050"/>
            <a:ext cx="5111750" cy="5853113"/>
          </a:xfrm>
        </p:spPr>
        <p:txBody>
          <a:bodyPr/>
          <a:lstStyle/>
          <a:p>
            <a:pPr marL="0" indent="0">
              <a:buNone/>
            </a:pPr>
            <a:endParaRPr lang="en-US" dirty="0"/>
          </a:p>
          <a:p>
            <a:pPr marL="0" indent="0">
              <a:buNone/>
            </a:pPr>
            <a:endParaRPr lang="en-US" dirty="0"/>
          </a:p>
          <a:p>
            <a:pPr marL="0" indent="0" algn="ctr">
              <a:buNone/>
            </a:pPr>
            <a:endParaRPr lang="en-US" dirty="0"/>
          </a:p>
        </p:txBody>
      </p:sp>
      <p:sp>
        <p:nvSpPr>
          <p:cNvPr id="4" name="Text Placeholder 3"/>
          <p:cNvSpPr>
            <a:spLocks noGrp="1"/>
          </p:cNvSpPr>
          <p:nvPr>
            <p:ph type="body" sz="half" idx="2"/>
          </p:nvPr>
        </p:nvSpPr>
        <p:spPr>
          <a:xfrm>
            <a:off x="665599" y="1603082"/>
            <a:ext cx="4515306" cy="4009986"/>
          </a:xfrm>
        </p:spPr>
        <p:txBody>
          <a:bodyPr>
            <a:normAutofit/>
          </a:bodyPr>
          <a:lstStyle/>
          <a:p>
            <a:pPr marL="514350" indent="-514350">
              <a:buFont typeface="+mj-lt"/>
              <a:buAutoNum type="arabicPeriod"/>
            </a:pPr>
            <a:r>
              <a:rPr lang="en-US" sz="3200" dirty="0"/>
              <a:t>How does student behavior impact teacher behavior?</a:t>
            </a:r>
          </a:p>
          <a:p>
            <a:endParaRPr lang="en-US" sz="3200" dirty="0"/>
          </a:p>
          <a:p>
            <a:r>
              <a:rPr lang="en-US" sz="3200" dirty="0"/>
              <a:t>2.  How does teacher         	anger impact student 	achievement?</a:t>
            </a:r>
          </a:p>
          <a:p>
            <a:pPr marL="282575" indent="-282575">
              <a:buFont typeface="Arial"/>
              <a:buChar char="•"/>
            </a:pPr>
            <a:endParaRPr lang="en-US" sz="2800" dirty="0"/>
          </a:p>
        </p:txBody>
      </p:sp>
      <p:pic>
        <p:nvPicPr>
          <p:cNvPr id="5" name="Content Placeholder 3" descr="Essential Questions.png"/>
          <p:cNvPicPr>
            <a:picLocks noChangeAspect="1"/>
          </p:cNvPicPr>
          <p:nvPr/>
        </p:nvPicPr>
        <p:blipFill rotWithShape="1">
          <a:blip r:embed="rId3">
            <a:extLst>
              <a:ext uri="{28A0092B-C50C-407E-A947-70E740481C1C}">
                <a14:useLocalDpi xmlns:a14="http://schemas.microsoft.com/office/drawing/2010/main" val="0"/>
              </a:ext>
            </a:extLst>
          </a:blip>
          <a:srcRect t="-4314" b="-691"/>
          <a:stretch/>
        </p:blipFill>
        <p:spPr>
          <a:xfrm>
            <a:off x="4792038" y="1502301"/>
            <a:ext cx="3829948" cy="3798666"/>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Slide Number Placeholder 7"/>
          <p:cNvSpPr>
            <a:spLocks noGrp="1"/>
          </p:cNvSpPr>
          <p:nvPr>
            <p:ph type="sldNum" sz="quarter" idx="12"/>
          </p:nvPr>
        </p:nvSpPr>
        <p:spPr/>
        <p:txBody>
          <a:bodyPr/>
          <a:lstStyle/>
          <a:p>
            <a:fld id="{532F5240-C25A-BD4D-877F-64B300E2BEF7}" type="slidenum">
              <a:rPr lang="en-US" smtClean="0"/>
              <a:t>3</a:t>
            </a:fld>
            <a:endParaRPr lang="en-US" dirty="0"/>
          </a:p>
        </p:txBody>
      </p:sp>
    </p:spTree>
    <p:extLst>
      <p:ext uri="{BB962C8B-B14F-4D97-AF65-F5344CB8AC3E}">
        <p14:creationId xmlns:p14="http://schemas.microsoft.com/office/powerpoint/2010/main" val="657394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lightbulb_obj.jpg"/>
          <p:cNvPicPr>
            <a:picLocks noGrp="1" noChangeAspect="1"/>
          </p:cNvPicPr>
          <p:nvPr>
            <p:ph sz="half" idx="1"/>
          </p:nvPr>
        </p:nvPicPr>
        <p:blipFill>
          <a:blip r:embed="rId3">
            <a:extLst>
              <a:ext uri="{28A0092B-C50C-407E-A947-70E740481C1C}">
                <a14:useLocalDpi xmlns:a14="http://schemas.microsoft.com/office/drawing/2010/main" val="0"/>
              </a:ext>
            </a:extLst>
          </a:blip>
          <a:srcRect l="8034" r="8034"/>
          <a:stretch>
            <a:fillRect/>
          </a:stretch>
        </p:blipFill>
        <p:spPr>
          <a:xfrm>
            <a:off x="260146" y="651927"/>
            <a:ext cx="3141272" cy="5057497"/>
          </a:xfrm>
        </p:spPr>
      </p:pic>
      <p:sp>
        <p:nvSpPr>
          <p:cNvPr id="4" name="Content Placeholder 3"/>
          <p:cNvSpPr>
            <a:spLocks noGrp="1"/>
          </p:cNvSpPr>
          <p:nvPr>
            <p:ph sz="half" idx="2"/>
          </p:nvPr>
        </p:nvSpPr>
        <p:spPr>
          <a:xfrm>
            <a:off x="3401417" y="1183805"/>
            <a:ext cx="5652095" cy="5122649"/>
          </a:xfrm>
        </p:spPr>
        <p:txBody>
          <a:bodyPr>
            <a:normAutofit lnSpcReduction="10000"/>
          </a:bodyPr>
          <a:lstStyle/>
          <a:p>
            <a:pPr>
              <a:spcBef>
                <a:spcPts val="0"/>
              </a:spcBef>
            </a:pPr>
            <a:r>
              <a:rPr lang="en-US" sz="3200" dirty="0"/>
              <a:t>explore strategies to create a supportive learning environment;</a:t>
            </a:r>
          </a:p>
          <a:p>
            <a:pPr marL="0" indent="0">
              <a:buNone/>
            </a:pPr>
            <a:endParaRPr lang="en-US" sz="2000" dirty="0"/>
          </a:p>
          <a:p>
            <a:pPr lvl="0">
              <a:spcBef>
                <a:spcPts val="0"/>
              </a:spcBef>
            </a:pPr>
            <a:r>
              <a:rPr lang="en-US" sz="3200" dirty="0"/>
              <a:t>identify techniques that can de-escalate confrontations; and </a:t>
            </a:r>
          </a:p>
          <a:p>
            <a:pPr marL="0" lvl="0" indent="0">
              <a:spcBef>
                <a:spcPts val="0"/>
              </a:spcBef>
              <a:buNone/>
            </a:pPr>
            <a:endParaRPr lang="en-US" sz="2000" dirty="0"/>
          </a:p>
          <a:p>
            <a:pPr lvl="0">
              <a:spcBef>
                <a:spcPts val="0"/>
              </a:spcBef>
            </a:pPr>
            <a:r>
              <a:rPr lang="en-US" sz="3200" dirty="0"/>
              <a:t>identify techniques that disengage challenging behavior.</a:t>
            </a:r>
          </a:p>
          <a:p>
            <a:pPr marL="0" indent="0">
              <a:buNone/>
            </a:pPr>
            <a:endParaRPr lang="en-US" sz="2200" dirty="0"/>
          </a:p>
          <a:p>
            <a:pPr marL="0" indent="0">
              <a:buNone/>
            </a:pPr>
            <a:endParaRPr lang="en-US" dirty="0"/>
          </a:p>
          <a:p>
            <a:pPr marL="0" indent="0">
              <a:buNone/>
            </a:pPr>
            <a:endParaRPr lang="en-US" sz="1600" dirty="0"/>
          </a:p>
          <a:p>
            <a:pPr marL="0" indent="0">
              <a:buNone/>
            </a:pPr>
            <a:endParaRPr lang="en-US" dirty="0"/>
          </a:p>
          <a:p>
            <a:pPr marL="0" indent="0">
              <a:buNone/>
            </a:pPr>
            <a:endParaRPr lang="en-US" sz="1600" dirty="0"/>
          </a:p>
          <a:p>
            <a:pPr marL="0" indent="0">
              <a:buNone/>
            </a:pPr>
            <a:endParaRPr lang="en-US" dirty="0"/>
          </a:p>
        </p:txBody>
      </p:sp>
      <p:sp>
        <p:nvSpPr>
          <p:cNvPr id="6" name="TextBox 5"/>
          <p:cNvSpPr txBox="1"/>
          <p:nvPr/>
        </p:nvSpPr>
        <p:spPr>
          <a:xfrm>
            <a:off x="3725271" y="432296"/>
            <a:ext cx="4864383" cy="646331"/>
          </a:xfrm>
          <a:prstGeom prst="rect">
            <a:avLst/>
          </a:prstGeom>
          <a:noFill/>
        </p:spPr>
        <p:txBody>
          <a:bodyPr wrap="square" rtlCol="0">
            <a:spAutoFit/>
          </a:bodyPr>
          <a:lstStyle/>
          <a:p>
            <a:pPr algn="ctr"/>
            <a:r>
              <a:rPr lang="en-US" sz="3600" b="1" dirty="0">
                <a:solidFill>
                  <a:srgbClr val="0100EC"/>
                </a:solidFill>
              </a:rPr>
              <a:t>Participants will </a:t>
            </a:r>
          </a:p>
        </p:txBody>
      </p:sp>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532F5240-C25A-BD4D-877F-64B300E2BEF7}" type="slidenum">
              <a:rPr lang="en-US" smtClean="0"/>
              <a:t>4</a:t>
            </a:fld>
            <a:endParaRPr lang="en-US" dirty="0"/>
          </a:p>
        </p:txBody>
      </p:sp>
    </p:spTree>
    <p:extLst>
      <p:ext uri="{BB962C8B-B14F-4D97-AF65-F5344CB8AC3E}">
        <p14:creationId xmlns:p14="http://schemas.microsoft.com/office/powerpoint/2010/main" val="2134545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0" y="172192"/>
            <a:ext cx="8636000" cy="1143000"/>
          </a:xfrm>
        </p:spPr>
        <p:txBody>
          <a:bodyPr>
            <a:normAutofit fontScale="90000"/>
          </a:bodyPr>
          <a:lstStyle/>
          <a:p>
            <a:r>
              <a:rPr lang="en-US" b="1" dirty="0"/>
              <a:t>Goal of the Educators’ Code of Ethics</a:t>
            </a:r>
          </a:p>
        </p:txBody>
      </p:sp>
      <p:sp>
        <p:nvSpPr>
          <p:cNvPr id="3" name="Content Placeholder 2"/>
          <p:cNvSpPr>
            <a:spLocks noGrp="1"/>
          </p:cNvSpPr>
          <p:nvPr>
            <p:ph idx="1"/>
          </p:nvPr>
        </p:nvSpPr>
        <p:spPr>
          <a:xfrm>
            <a:off x="775006" y="1465860"/>
            <a:ext cx="7728537" cy="5055735"/>
          </a:xfrm>
        </p:spPr>
        <p:txBody>
          <a:bodyPr>
            <a:normAutofit/>
          </a:bodyPr>
          <a:lstStyle/>
          <a:p>
            <a:pPr marL="0" indent="0">
              <a:buNone/>
            </a:pPr>
            <a:r>
              <a:rPr lang="en-US" dirty="0"/>
              <a:t>To protect the safety and welfare of Texas schoolchildren and school personnel</a:t>
            </a:r>
          </a:p>
          <a:p>
            <a:pPr marL="0" indent="0" algn="ctr">
              <a:spcBef>
                <a:spcPts val="0"/>
              </a:spcBef>
              <a:buNone/>
            </a:pPr>
            <a:r>
              <a:rPr lang="en-US" dirty="0"/>
              <a:t>									</a:t>
            </a:r>
            <a:r>
              <a:rPr lang="en-US" sz="1700" dirty="0"/>
              <a:t>19. Tex. Admin. Code </a:t>
            </a:r>
            <a:r>
              <a:rPr lang="en-US" sz="1800" dirty="0"/>
              <a:t>§</a:t>
            </a:r>
            <a:r>
              <a:rPr lang="en-US" sz="1700" dirty="0"/>
              <a:t>247.1.</a:t>
            </a:r>
          </a:p>
          <a:p>
            <a:pPr marL="0" indent="0">
              <a:spcBef>
                <a:spcPts val="0"/>
              </a:spcBef>
              <a:buNone/>
            </a:pPr>
            <a:r>
              <a:rPr lang="en-US" sz="1700" dirty="0"/>
              <a:t>  						</a:t>
            </a:r>
          </a:p>
          <a:p>
            <a:pPr marL="0" indent="0">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spcBef>
                <a:spcPts val="0"/>
              </a:spcBef>
              <a:buNone/>
            </a:pPr>
            <a:r>
              <a:rPr lang="en-US" sz="1800" dirty="0"/>
              <a:t>                                                           </a:t>
            </a:r>
          </a:p>
        </p:txBody>
      </p:sp>
      <p:pic>
        <p:nvPicPr>
          <p:cNvPr id="4" name="Picture 3" descr="goa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989" y="3120942"/>
            <a:ext cx="3526488" cy="3543342"/>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532F5240-C25A-BD4D-877F-64B300E2BEF7}" type="slidenum">
              <a:rPr lang="en-US" smtClean="0"/>
              <a:t>5</a:t>
            </a:fld>
            <a:endParaRPr lang="en-US" dirty="0"/>
          </a:p>
        </p:txBody>
      </p:sp>
    </p:spTree>
    <p:extLst>
      <p:ext uri="{BB962C8B-B14F-4D97-AF65-F5344CB8AC3E}">
        <p14:creationId xmlns:p14="http://schemas.microsoft.com/office/powerpoint/2010/main" val="3045618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0619" y="115515"/>
            <a:ext cx="8092728" cy="5825620"/>
          </a:xfrm>
        </p:spPr>
        <p:txBody>
          <a:bodyPr>
            <a:normAutofit fontScale="92500" lnSpcReduction="20000"/>
          </a:bodyPr>
          <a:lstStyle/>
          <a:p>
            <a:pPr marL="0" indent="0" algn="ctr">
              <a:buNone/>
            </a:pPr>
            <a:endParaRPr lang="en-US" sz="2200" b="1" dirty="0"/>
          </a:p>
          <a:p>
            <a:pPr marL="0" indent="0" algn="ctr">
              <a:buNone/>
            </a:pPr>
            <a:r>
              <a:rPr lang="en-US" sz="5200" b="1" dirty="0"/>
              <a:t>At the Heart of the Matter</a:t>
            </a:r>
          </a:p>
          <a:p>
            <a:pPr marL="0" indent="0" algn="ctr">
              <a:buNone/>
            </a:pPr>
            <a:endParaRPr lang="en-US" sz="4400" b="1" dirty="0"/>
          </a:p>
          <a:p>
            <a:pPr marL="0" indent="0" algn="ctr">
              <a:buNone/>
            </a:pPr>
            <a:endParaRPr lang="en-US" sz="4400" b="1" dirty="0"/>
          </a:p>
          <a:p>
            <a:pPr marL="0" indent="0" algn="ctr">
              <a:buNone/>
            </a:pPr>
            <a:endParaRPr lang="en-US" sz="4400" b="1" dirty="0"/>
          </a:p>
          <a:p>
            <a:pPr marL="0" indent="0" algn="ctr">
              <a:buNone/>
            </a:pPr>
            <a:endParaRPr lang="en-US" sz="4400" b="1" dirty="0"/>
          </a:p>
          <a:p>
            <a:pPr marL="0" indent="0" algn="ctr">
              <a:buNone/>
            </a:pPr>
            <a:endParaRPr lang="en-US" sz="4400" b="1" dirty="0"/>
          </a:p>
          <a:p>
            <a:pPr marL="0" indent="0" algn="ctr">
              <a:buNone/>
            </a:pPr>
            <a:endParaRPr lang="en-US" sz="4400" b="1" dirty="0"/>
          </a:p>
          <a:p>
            <a:pPr marL="0" indent="0" algn="ctr">
              <a:buNone/>
            </a:pPr>
            <a:r>
              <a:rPr lang="en-US" sz="5200" b="1" dirty="0"/>
              <a:t>Teachers are ROLE MODELS</a:t>
            </a:r>
          </a:p>
        </p:txBody>
      </p:sp>
      <p:pic>
        <p:nvPicPr>
          <p:cNvPr id="4" name="Picture 3" descr="heart of the matt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2168" y="1435507"/>
            <a:ext cx="5543518" cy="3357824"/>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532F5240-C25A-BD4D-877F-64B300E2BEF7}" type="slidenum">
              <a:rPr lang="en-US" smtClean="0"/>
              <a:t>6</a:t>
            </a:fld>
            <a:endParaRPr lang="en-US" dirty="0"/>
          </a:p>
        </p:txBody>
      </p:sp>
    </p:spTree>
    <p:extLst>
      <p:ext uri="{BB962C8B-B14F-4D97-AF65-F5344CB8AC3E}">
        <p14:creationId xmlns:p14="http://schemas.microsoft.com/office/powerpoint/2010/main" val="2926853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buNone/>
            </a:pPr>
            <a:endParaRPr lang="en-US" sz="3400" dirty="0"/>
          </a:p>
          <a:p>
            <a:pPr marL="0" indent="0">
              <a:buNone/>
            </a:pPr>
            <a:endParaRPr lang="en-US" sz="1600" dirty="0"/>
          </a:p>
          <a:p>
            <a:pPr marL="0" indent="0">
              <a:buNone/>
            </a:pPr>
            <a:br>
              <a:rPr lang="en-US" dirty="0"/>
            </a:br>
            <a:endParaRPr lang="en-US" sz="1600" dirty="0"/>
          </a:p>
          <a:p>
            <a:pPr marL="0" indent="0" algn="ctr">
              <a:spcBef>
                <a:spcPts val="0"/>
              </a:spcBef>
              <a:buNone/>
            </a:pPr>
            <a:r>
              <a:rPr lang="en-US" sz="1600" dirty="0"/>
              <a:t>							</a:t>
            </a:r>
          </a:p>
        </p:txBody>
      </p:sp>
      <p:pic>
        <p:nvPicPr>
          <p:cNvPr id="4" name="Picture 3" descr="sad ki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356350"/>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532F5240-C25A-BD4D-877F-64B300E2BEF7}" type="slidenum">
              <a:rPr lang="en-US" smtClean="0"/>
              <a:t>7</a:t>
            </a:fld>
            <a:endParaRPr lang="en-US" dirty="0"/>
          </a:p>
        </p:txBody>
      </p:sp>
    </p:spTree>
    <p:extLst>
      <p:ext uri="{BB962C8B-B14F-4D97-AF65-F5344CB8AC3E}">
        <p14:creationId xmlns:p14="http://schemas.microsoft.com/office/powerpoint/2010/main" val="1433834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dirty="0"/>
              <a:t>How did this real-life incident make you feel?</a:t>
            </a:r>
          </a:p>
          <a:p>
            <a:pPr marL="0" indent="0" algn="ctr">
              <a:buNone/>
            </a:pPr>
            <a:endParaRPr lang="en-US" dirty="0"/>
          </a:p>
        </p:txBody>
      </p:sp>
      <p:pic>
        <p:nvPicPr>
          <p:cNvPr id="4" name="Picture 3" descr="heart to hear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1883" y="2475228"/>
            <a:ext cx="4076700" cy="2604372"/>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532F5240-C25A-BD4D-877F-64B300E2BEF7}" type="slidenum">
              <a:rPr lang="en-US" smtClean="0"/>
              <a:t>8</a:t>
            </a:fld>
            <a:endParaRPr lang="en-US" dirty="0"/>
          </a:p>
        </p:txBody>
      </p:sp>
    </p:spTree>
    <p:extLst>
      <p:ext uri="{BB962C8B-B14F-4D97-AF65-F5344CB8AC3E}">
        <p14:creationId xmlns:p14="http://schemas.microsoft.com/office/powerpoint/2010/main" val="409384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Our Responsibility</a:t>
            </a:r>
          </a:p>
        </p:txBody>
      </p:sp>
      <p:sp>
        <p:nvSpPr>
          <p:cNvPr id="3" name="Content Placeholder 2"/>
          <p:cNvSpPr>
            <a:spLocks noGrp="1"/>
          </p:cNvSpPr>
          <p:nvPr>
            <p:ph idx="1"/>
          </p:nvPr>
        </p:nvSpPr>
        <p:spPr>
          <a:xfrm>
            <a:off x="688894" y="1417638"/>
            <a:ext cx="7857705" cy="4708525"/>
          </a:xfrm>
        </p:spPr>
        <p:txBody>
          <a:bodyPr>
            <a:normAutofit/>
          </a:bodyPr>
          <a:lstStyle/>
          <a:p>
            <a:pPr marL="0" indent="0">
              <a:buNone/>
            </a:pPr>
            <a:r>
              <a:rPr lang="en-US" sz="3000" dirty="0"/>
              <a:t>Educators </a:t>
            </a:r>
            <a:r>
              <a:rPr lang="en-US" sz="3000" b="1" dirty="0">
                <a:solidFill>
                  <a:srgbClr val="FF0000"/>
                </a:solidFill>
              </a:rPr>
              <a:t>MUST</a:t>
            </a:r>
            <a:r>
              <a:rPr lang="en-US" sz="3000" dirty="0"/>
              <a:t> put an end to any verbal or physical abuse that they witness or suspect is happening. </a:t>
            </a:r>
          </a:p>
          <a:p>
            <a:pPr marL="0" indent="0">
              <a:buNone/>
            </a:pPr>
            <a:endParaRPr lang="en-US" sz="1400" dirty="0"/>
          </a:p>
          <a:p>
            <a:pPr marL="0" indent="0">
              <a:buNone/>
            </a:pPr>
            <a:endParaRPr lang="en-US" sz="1600" dirty="0"/>
          </a:p>
        </p:txBody>
      </p:sp>
      <p:pic>
        <p:nvPicPr>
          <p:cNvPr id="5" name="Picture 4" descr="responsibilit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258050"/>
            <a:ext cx="9142412" cy="3599949"/>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532F5240-C25A-BD4D-877F-64B300E2BEF7}" type="slidenum">
              <a:rPr lang="en-US" smtClean="0"/>
              <a:t>9</a:t>
            </a:fld>
            <a:endParaRPr lang="en-US" dirty="0"/>
          </a:p>
        </p:txBody>
      </p:sp>
    </p:spTree>
    <p:extLst>
      <p:ext uri="{BB962C8B-B14F-4D97-AF65-F5344CB8AC3E}">
        <p14:creationId xmlns:p14="http://schemas.microsoft.com/office/powerpoint/2010/main" val="132372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1334"/>
            <a:ext cx="8229600" cy="974435"/>
          </a:xfrm>
        </p:spPr>
        <p:txBody>
          <a:bodyPr/>
          <a:lstStyle/>
          <a:p>
            <a:r>
              <a:rPr lang="en-US" b="1" dirty="0"/>
              <a:t>What We Know</a:t>
            </a:r>
          </a:p>
        </p:txBody>
      </p:sp>
      <p:sp>
        <p:nvSpPr>
          <p:cNvPr id="3" name="Content Placeholder 2"/>
          <p:cNvSpPr>
            <a:spLocks noGrp="1"/>
          </p:cNvSpPr>
          <p:nvPr>
            <p:ph idx="1"/>
          </p:nvPr>
        </p:nvSpPr>
        <p:spPr>
          <a:xfrm>
            <a:off x="457200" y="1549709"/>
            <a:ext cx="8229600" cy="4691434"/>
          </a:xfrm>
        </p:spPr>
        <p:txBody>
          <a:bodyPr>
            <a:normAutofit/>
          </a:bodyPr>
          <a:lstStyle/>
          <a:p>
            <a:pPr marL="0" indent="0">
              <a:buNone/>
            </a:pPr>
            <a:r>
              <a:rPr lang="en-US" sz="2800" dirty="0"/>
              <a:t>Because of a small minority of teachers, there is an undercurrent of harmful conduct toward students that exists and does damage to students, colleagues, and the public’s faith in schools. </a:t>
            </a:r>
          </a:p>
          <a:p>
            <a:pPr marL="0" indent="0">
              <a:buNone/>
            </a:pPr>
            <a:endParaRPr lang="en-US" sz="1800" dirty="0"/>
          </a:p>
          <a:p>
            <a:pPr marL="0" indent="0">
              <a:buNone/>
            </a:pPr>
            <a:r>
              <a:rPr lang="en-US" sz="1600" dirty="0"/>
              <a:t>									</a:t>
            </a:r>
          </a:p>
        </p:txBody>
      </p:sp>
      <p:pic>
        <p:nvPicPr>
          <p:cNvPr id="4" name="Picture 3" descr="sad studen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5275" y="3601197"/>
            <a:ext cx="3454400" cy="2286000"/>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532F5240-C25A-BD4D-877F-64B300E2BEF7}" type="slidenum">
              <a:rPr lang="en-US" smtClean="0"/>
              <a:t>10</a:t>
            </a:fld>
            <a:endParaRPr lang="en-US" dirty="0"/>
          </a:p>
        </p:txBody>
      </p:sp>
    </p:spTree>
    <p:extLst>
      <p:ext uri="{BB962C8B-B14F-4D97-AF65-F5344CB8AC3E}">
        <p14:creationId xmlns:p14="http://schemas.microsoft.com/office/powerpoint/2010/main" val="12653184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t>Compassionate Teachers Transform Lives</a:t>
            </a:r>
          </a:p>
        </p:txBody>
      </p:sp>
      <p:pic>
        <p:nvPicPr>
          <p:cNvPr id="3" name="Picture 2" descr="compassionate teacher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398" y="1500126"/>
            <a:ext cx="7104226" cy="4875274"/>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6" name="Slide Number Placeholder 5"/>
          <p:cNvSpPr>
            <a:spLocks noGrp="1"/>
          </p:cNvSpPr>
          <p:nvPr>
            <p:ph type="sldNum" sz="quarter" idx="12"/>
          </p:nvPr>
        </p:nvSpPr>
        <p:spPr/>
        <p:txBody>
          <a:bodyPr/>
          <a:lstStyle/>
          <a:p>
            <a:fld id="{532F5240-C25A-BD4D-877F-64B300E2BEF7}" type="slidenum">
              <a:rPr lang="en-US" smtClean="0"/>
              <a:t>11</a:t>
            </a:fld>
            <a:endParaRPr lang="en-US" dirty="0"/>
          </a:p>
        </p:txBody>
      </p:sp>
    </p:spTree>
    <p:extLst>
      <p:ext uri="{BB962C8B-B14F-4D97-AF65-F5344CB8AC3E}">
        <p14:creationId xmlns:p14="http://schemas.microsoft.com/office/powerpoint/2010/main" val="1433834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70462" y="408935"/>
            <a:ext cx="6830115" cy="1200329"/>
          </a:xfrm>
          <a:prstGeom prst="rect">
            <a:avLst/>
          </a:prstGeom>
          <a:noFill/>
        </p:spPr>
        <p:txBody>
          <a:bodyPr wrap="none" rtlCol="0">
            <a:spAutoFit/>
          </a:bodyPr>
          <a:lstStyle/>
          <a:p>
            <a:pPr algn="ctr"/>
            <a:r>
              <a:rPr lang="en-US" sz="3600" b="1" dirty="0"/>
              <a:t>How Do We Create a </a:t>
            </a:r>
          </a:p>
          <a:p>
            <a:pPr algn="ctr"/>
            <a:r>
              <a:rPr lang="en-US" sz="3600" b="1" dirty="0"/>
              <a:t>Supportive Learning Environment?</a:t>
            </a:r>
          </a:p>
        </p:txBody>
      </p:sp>
      <p:pic>
        <p:nvPicPr>
          <p:cNvPr id="4" name="Picture 3" descr="happy ki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0462" y="1851042"/>
            <a:ext cx="6594882" cy="4111033"/>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532F5240-C25A-BD4D-877F-64B300E2BEF7}" type="slidenum">
              <a:rPr lang="en-US" smtClean="0"/>
              <a:t>12</a:t>
            </a:fld>
            <a:endParaRPr lang="en-US" dirty="0"/>
          </a:p>
        </p:txBody>
      </p:sp>
    </p:spTree>
    <p:extLst>
      <p:ext uri="{BB962C8B-B14F-4D97-AF65-F5344CB8AC3E}">
        <p14:creationId xmlns:p14="http://schemas.microsoft.com/office/powerpoint/2010/main" val="501114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Texas Education Code § 37.083 </a:t>
            </a:r>
          </a:p>
        </p:txBody>
      </p:sp>
      <p:sp>
        <p:nvSpPr>
          <p:cNvPr id="3" name="Content Placeholder 2"/>
          <p:cNvSpPr>
            <a:spLocks noGrp="1"/>
          </p:cNvSpPr>
          <p:nvPr>
            <p:ph idx="1"/>
          </p:nvPr>
        </p:nvSpPr>
        <p:spPr>
          <a:xfrm>
            <a:off x="457201" y="1438563"/>
            <a:ext cx="8409708" cy="4525963"/>
          </a:xfrm>
        </p:spPr>
        <p:txBody>
          <a:bodyPr/>
          <a:lstStyle/>
          <a:p>
            <a:pPr marL="0" indent="0">
              <a:buNone/>
            </a:pPr>
            <a:r>
              <a:rPr lang="en-US" dirty="0"/>
              <a:t>(a) Each school district shall adopt and implement a discipline management program to be included in the district improvement plan. </a:t>
            </a:r>
          </a:p>
        </p:txBody>
      </p:sp>
      <p:pic>
        <p:nvPicPr>
          <p:cNvPr id="5" name="Picture 4" descr="require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9400" y="3866579"/>
            <a:ext cx="3505200" cy="2311400"/>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532F5240-C25A-BD4D-877F-64B300E2BEF7}" type="slidenum">
              <a:rPr lang="en-US" smtClean="0"/>
              <a:t>13</a:t>
            </a:fld>
            <a:endParaRPr lang="en-US" dirty="0"/>
          </a:p>
        </p:txBody>
      </p:sp>
    </p:spTree>
    <p:extLst>
      <p:ext uri="{BB962C8B-B14F-4D97-AF65-F5344CB8AC3E}">
        <p14:creationId xmlns:p14="http://schemas.microsoft.com/office/powerpoint/2010/main" val="3522362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752" y="2921000"/>
            <a:ext cx="8740350" cy="3205163"/>
          </a:xfrm>
        </p:spPr>
        <p:txBody>
          <a:bodyPr>
            <a:normAutofit/>
          </a:bodyPr>
          <a:lstStyle/>
          <a:p>
            <a:pPr marL="0" indent="0">
              <a:buNone/>
            </a:pPr>
            <a:endParaRPr lang="en-US" sz="2800" b="1" dirty="0">
              <a:solidFill>
                <a:srgbClr val="FF0000"/>
              </a:solidFill>
            </a:endParaRPr>
          </a:p>
          <a:p>
            <a:pPr marL="0" indent="0">
              <a:buNone/>
            </a:pPr>
            <a:endParaRPr lang="en-US" sz="2800" b="1" dirty="0">
              <a:solidFill>
                <a:srgbClr val="FF0000"/>
              </a:solidFill>
            </a:endParaRPr>
          </a:p>
          <a:p>
            <a:pPr marL="0" indent="0">
              <a:buNone/>
            </a:pPr>
            <a:endParaRPr lang="en-US" sz="2800" b="1" dirty="0">
              <a:solidFill>
                <a:srgbClr val="FF0000"/>
              </a:solidFill>
            </a:endParaRPr>
          </a:p>
          <a:p>
            <a:pPr marL="0" indent="0" algn="ctr">
              <a:buNone/>
            </a:pPr>
            <a:r>
              <a:rPr lang="en-US" sz="2800" dirty="0"/>
              <a:t>Establishing clearly defined parameters of acceptable behavior is a critical part of classroom discipline.</a:t>
            </a:r>
          </a:p>
        </p:txBody>
      </p:sp>
      <p:pic>
        <p:nvPicPr>
          <p:cNvPr id="4" name="Picture 3" descr="first and foremos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6767" y="2017094"/>
            <a:ext cx="4030293" cy="2133600"/>
          </a:xfrm>
          <a:prstGeom prst="rect">
            <a:avLst/>
          </a:prstGeom>
        </p:spPr>
      </p:pic>
      <p:sp>
        <p:nvSpPr>
          <p:cNvPr id="2" name="TextBox 1"/>
          <p:cNvSpPr txBox="1"/>
          <p:nvPr/>
        </p:nvSpPr>
        <p:spPr>
          <a:xfrm>
            <a:off x="558800" y="419100"/>
            <a:ext cx="7861300" cy="1446550"/>
          </a:xfrm>
          <a:prstGeom prst="rect">
            <a:avLst/>
          </a:prstGeom>
          <a:noFill/>
        </p:spPr>
        <p:txBody>
          <a:bodyPr wrap="square" rtlCol="0">
            <a:spAutoFit/>
          </a:bodyPr>
          <a:lstStyle/>
          <a:p>
            <a:pPr algn="ctr"/>
            <a:r>
              <a:rPr lang="en-US" sz="4400" b="1" dirty="0"/>
              <a:t>1st Strategy: Define </a:t>
            </a:r>
            <a:br>
              <a:rPr lang="en-US" sz="4400" b="1" dirty="0"/>
            </a:br>
            <a:r>
              <a:rPr lang="en-US" sz="4400" b="1" dirty="0"/>
              <a:t>Acceptable Behavior </a:t>
            </a:r>
            <a:endParaRPr lang="en-US" sz="4400" dirty="0"/>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532F5240-C25A-BD4D-877F-64B300E2BEF7}" type="slidenum">
              <a:rPr lang="en-US" smtClean="0"/>
              <a:t>14</a:t>
            </a:fld>
            <a:endParaRPr lang="en-US" dirty="0"/>
          </a:p>
        </p:txBody>
      </p:sp>
    </p:spTree>
    <p:extLst>
      <p:ext uri="{BB962C8B-B14F-4D97-AF65-F5344CB8AC3E}">
        <p14:creationId xmlns:p14="http://schemas.microsoft.com/office/powerpoint/2010/main" val="16728429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Student Discipline Management</a:t>
            </a:r>
          </a:p>
        </p:txBody>
      </p:sp>
      <p:sp>
        <p:nvSpPr>
          <p:cNvPr id="3" name="Content Placeholder 2"/>
          <p:cNvSpPr>
            <a:spLocks noGrp="1"/>
          </p:cNvSpPr>
          <p:nvPr>
            <p:ph idx="1"/>
          </p:nvPr>
        </p:nvSpPr>
        <p:spPr>
          <a:xfrm>
            <a:off x="262230" y="1600200"/>
            <a:ext cx="8795658" cy="4525963"/>
          </a:xfrm>
        </p:spPr>
        <p:txBody>
          <a:bodyPr>
            <a:normAutofit/>
          </a:bodyPr>
          <a:lstStyle/>
          <a:p>
            <a:pPr marL="0" indent="0">
              <a:buNone/>
            </a:pPr>
            <a:r>
              <a:rPr lang="en-US" dirty="0"/>
              <a:t>Creating a </a:t>
            </a:r>
            <a:r>
              <a:rPr lang="en-US" b="1" dirty="0">
                <a:solidFill>
                  <a:srgbClr val="FF0000"/>
                </a:solidFill>
              </a:rPr>
              <a:t>safe learning environment </a:t>
            </a:r>
            <a:r>
              <a:rPr lang="en-US" dirty="0"/>
              <a:t>that contains </a:t>
            </a:r>
            <a:r>
              <a:rPr lang="en-US" b="1" dirty="0">
                <a:solidFill>
                  <a:srgbClr val="0000FF"/>
                </a:solidFill>
              </a:rPr>
              <a:t>clear</a:t>
            </a:r>
            <a:r>
              <a:rPr lang="en-US" b="1" dirty="0"/>
              <a:t>,</a:t>
            </a:r>
            <a:r>
              <a:rPr lang="en-US" b="1" dirty="0">
                <a:solidFill>
                  <a:srgbClr val="FF0000"/>
                </a:solidFill>
              </a:rPr>
              <a:t> </a:t>
            </a:r>
            <a:r>
              <a:rPr lang="en-US" b="1" dirty="0">
                <a:solidFill>
                  <a:schemeClr val="accent2">
                    <a:lumMod val="75000"/>
                  </a:schemeClr>
                </a:solidFill>
              </a:rPr>
              <a:t>consistent</a:t>
            </a:r>
            <a:r>
              <a:rPr lang="en-US" b="1" dirty="0">
                <a:solidFill>
                  <a:srgbClr val="000000"/>
                </a:solidFill>
              </a:rPr>
              <a:t>,</a:t>
            </a:r>
            <a:r>
              <a:rPr lang="en-US" b="1" dirty="0">
                <a:solidFill>
                  <a:srgbClr val="FF0000"/>
                </a:solidFill>
              </a:rPr>
              <a:t> </a:t>
            </a:r>
            <a:r>
              <a:rPr lang="en-US" b="1" dirty="0">
                <a:solidFill>
                  <a:schemeClr val="accent6">
                    <a:lumMod val="75000"/>
                  </a:schemeClr>
                </a:solidFill>
              </a:rPr>
              <a:t>fair</a:t>
            </a:r>
            <a:r>
              <a:rPr lang="en-US" b="1" dirty="0">
                <a:solidFill>
                  <a:srgbClr val="000000"/>
                </a:solidFill>
              </a:rPr>
              <a:t>,</a:t>
            </a:r>
            <a:r>
              <a:rPr lang="en-US" b="1" dirty="0">
                <a:solidFill>
                  <a:srgbClr val="FF0000"/>
                </a:solidFill>
              </a:rPr>
              <a:t> </a:t>
            </a:r>
            <a:r>
              <a:rPr lang="en-US" dirty="0">
                <a:solidFill>
                  <a:srgbClr val="000000"/>
                </a:solidFill>
              </a:rPr>
              <a:t>and</a:t>
            </a:r>
            <a:r>
              <a:rPr lang="en-US" b="1" dirty="0">
                <a:solidFill>
                  <a:srgbClr val="FF0000"/>
                </a:solidFill>
              </a:rPr>
              <a:t> </a:t>
            </a:r>
            <a:r>
              <a:rPr lang="en-US" b="1" dirty="0">
                <a:solidFill>
                  <a:srgbClr val="6CC617"/>
                </a:solidFill>
              </a:rPr>
              <a:t>flexible boundaries</a:t>
            </a:r>
            <a:r>
              <a:rPr lang="en-US" dirty="0"/>
              <a:t> is a primary requirement for all classrooms. </a:t>
            </a:r>
          </a:p>
          <a:p>
            <a:pPr marL="0" indent="0">
              <a:buNone/>
            </a:pPr>
            <a:endParaRPr lang="en-US" sz="2000" dirty="0"/>
          </a:p>
          <a:p>
            <a:pPr marL="0" indent="0">
              <a:buNone/>
            </a:pPr>
            <a:endParaRPr lang="en-US" dirty="0"/>
          </a:p>
          <a:p>
            <a:endParaRPr lang="en-US" dirty="0"/>
          </a:p>
          <a:p>
            <a:endParaRPr lang="en-US" dirty="0"/>
          </a:p>
        </p:txBody>
      </p:sp>
      <p:pic>
        <p:nvPicPr>
          <p:cNvPr id="4" name="Picture 3" descr="requiremen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1131" y="3263391"/>
            <a:ext cx="4090312" cy="2311400"/>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532F5240-C25A-BD4D-877F-64B300E2BEF7}" type="slidenum">
              <a:rPr lang="en-US" smtClean="0"/>
              <a:t>15</a:t>
            </a:fld>
            <a:endParaRPr lang="en-US" dirty="0"/>
          </a:p>
        </p:txBody>
      </p:sp>
    </p:spTree>
    <p:extLst>
      <p:ext uri="{BB962C8B-B14F-4D97-AF65-F5344CB8AC3E}">
        <p14:creationId xmlns:p14="http://schemas.microsoft.com/office/powerpoint/2010/main" val="14630688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863" y="473528"/>
            <a:ext cx="8675767" cy="1269898"/>
          </a:xfrm>
        </p:spPr>
        <p:txBody>
          <a:bodyPr>
            <a:noAutofit/>
          </a:bodyPr>
          <a:lstStyle/>
          <a:p>
            <a:r>
              <a:rPr lang="en-US" sz="3600" b="1" dirty="0"/>
              <a:t>A classroom without a management plan is a classroom on the verge of chaos.</a:t>
            </a:r>
            <a:br>
              <a:rPr lang="en-US" sz="3600" b="1" dirty="0"/>
            </a:br>
            <a:endParaRPr lang="en-US" sz="3600" b="1" dirty="0"/>
          </a:p>
        </p:txBody>
      </p:sp>
      <p:pic>
        <p:nvPicPr>
          <p:cNvPr id="7" name="Content Placeholder 6" descr="misbehavior.jpg"/>
          <p:cNvPicPr>
            <a:picLocks noGrp="1" noChangeAspect="1"/>
          </p:cNvPicPr>
          <p:nvPr>
            <p:ph idx="1"/>
          </p:nvPr>
        </p:nvPicPr>
        <p:blipFill>
          <a:blip r:embed="rId3">
            <a:extLst>
              <a:ext uri="{28A0092B-C50C-407E-A947-70E740481C1C}">
                <a14:useLocalDpi xmlns:a14="http://schemas.microsoft.com/office/drawing/2010/main" val="0"/>
              </a:ext>
            </a:extLst>
          </a:blip>
          <a:srcRect t="8773" b="8773"/>
          <a:stretch>
            <a:fillRect/>
          </a:stretch>
        </p:blipFill>
        <p:spPr>
          <a:xfrm>
            <a:off x="882646" y="1600201"/>
            <a:ext cx="7422456" cy="4082065"/>
          </a:xfr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3" name="Slide Number Placeholder 2"/>
          <p:cNvSpPr>
            <a:spLocks noGrp="1"/>
          </p:cNvSpPr>
          <p:nvPr>
            <p:ph type="sldNum" sz="quarter" idx="12"/>
          </p:nvPr>
        </p:nvSpPr>
        <p:spPr/>
        <p:txBody>
          <a:bodyPr/>
          <a:lstStyle/>
          <a:p>
            <a:fld id="{532F5240-C25A-BD4D-877F-64B300E2BEF7}" type="slidenum">
              <a:rPr lang="en-US" smtClean="0"/>
              <a:t>16</a:t>
            </a:fld>
            <a:endParaRPr lang="en-US" dirty="0"/>
          </a:p>
        </p:txBody>
      </p:sp>
    </p:spTree>
    <p:extLst>
      <p:ext uri="{BB962C8B-B14F-4D97-AF65-F5344CB8AC3E}">
        <p14:creationId xmlns:p14="http://schemas.microsoft.com/office/powerpoint/2010/main" val="3746034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4294967295"/>
          </p:nvPr>
        </p:nvSpPr>
        <p:spPr>
          <a:xfrm>
            <a:off x="1119454" y="1054657"/>
            <a:ext cx="3982671" cy="4619502"/>
          </a:xfrm>
        </p:spPr>
        <p:txBody>
          <a:bodyPr>
            <a:normAutofit/>
          </a:bodyPr>
          <a:lstStyle/>
          <a:p>
            <a:pPr marL="0" indent="0">
              <a:buNone/>
            </a:pPr>
            <a:r>
              <a:rPr lang="en-US" sz="3600" dirty="0"/>
              <a:t>What is the </a:t>
            </a:r>
            <a:r>
              <a:rPr lang="en-US" sz="3600" b="1" dirty="0">
                <a:solidFill>
                  <a:srgbClr val="FF0000"/>
                </a:solidFill>
              </a:rPr>
              <a:t>second</a:t>
            </a:r>
            <a:r>
              <a:rPr lang="en-US" sz="3600" dirty="0"/>
              <a:t> most important aspect in creating supportive learning environments?</a:t>
            </a:r>
          </a:p>
        </p:txBody>
      </p:sp>
      <p:pic>
        <p:nvPicPr>
          <p:cNvPr id="7" name="Picture 6" descr="questi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2126" y="1033132"/>
            <a:ext cx="3207666" cy="4326271"/>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532F5240-C25A-BD4D-877F-64B300E2BEF7}" type="slidenum">
              <a:rPr lang="en-US" smtClean="0"/>
              <a:t>17</a:t>
            </a:fld>
            <a:endParaRPr lang="en-US" dirty="0"/>
          </a:p>
        </p:txBody>
      </p:sp>
    </p:spTree>
    <p:extLst>
      <p:ext uri="{BB962C8B-B14F-4D97-AF65-F5344CB8AC3E}">
        <p14:creationId xmlns:p14="http://schemas.microsoft.com/office/powerpoint/2010/main" val="32051954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2224" y="274638"/>
            <a:ext cx="8761878" cy="1143000"/>
          </a:xfrm>
        </p:spPr>
        <p:txBody>
          <a:bodyPr>
            <a:normAutofit/>
          </a:bodyPr>
          <a:lstStyle/>
          <a:p>
            <a:r>
              <a:rPr lang="en-US" b="1" dirty="0">
                <a:solidFill>
                  <a:srgbClr val="000000"/>
                </a:solidFill>
              </a:rPr>
              <a:t>2nd Strategy: </a:t>
            </a:r>
            <a:r>
              <a:rPr lang="en-US" b="1" dirty="0"/>
              <a:t>Engage Students</a:t>
            </a:r>
          </a:p>
        </p:txBody>
      </p:sp>
      <p:pic>
        <p:nvPicPr>
          <p:cNvPr id="2" name="Picture 1" descr="engaging lesson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975" y="1283000"/>
            <a:ext cx="7809432" cy="5073350"/>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6" name="Slide Number Placeholder 5"/>
          <p:cNvSpPr>
            <a:spLocks noGrp="1"/>
          </p:cNvSpPr>
          <p:nvPr>
            <p:ph type="sldNum" sz="quarter" idx="12"/>
          </p:nvPr>
        </p:nvSpPr>
        <p:spPr/>
        <p:txBody>
          <a:bodyPr/>
          <a:lstStyle/>
          <a:p>
            <a:fld id="{532F5240-C25A-BD4D-877F-64B300E2BEF7}" type="slidenum">
              <a:rPr lang="en-US" smtClean="0"/>
              <a:t>18</a:t>
            </a:fld>
            <a:endParaRPr lang="en-US" dirty="0"/>
          </a:p>
        </p:txBody>
      </p:sp>
    </p:spTree>
    <p:extLst>
      <p:ext uri="{BB962C8B-B14F-4D97-AF65-F5344CB8AC3E}">
        <p14:creationId xmlns:p14="http://schemas.microsoft.com/office/powerpoint/2010/main" val="2272575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637"/>
            <a:ext cx="8229600" cy="1143000"/>
          </a:xfrm>
        </p:spPr>
        <p:txBody>
          <a:bodyPr>
            <a:noAutofit/>
          </a:bodyPr>
          <a:lstStyle/>
          <a:p>
            <a:r>
              <a:rPr lang="en-US" b="1" dirty="0"/>
              <a:t>3rd Strategy: Model</a:t>
            </a:r>
            <a:br>
              <a:rPr lang="en-US" b="1" dirty="0"/>
            </a:br>
            <a:r>
              <a:rPr lang="en-US" b="1" dirty="0"/>
              <a:t> Positive Behavior</a:t>
            </a:r>
          </a:p>
        </p:txBody>
      </p:sp>
      <p:sp>
        <p:nvSpPr>
          <p:cNvPr id="3" name="Content Placeholder 2"/>
          <p:cNvSpPr>
            <a:spLocks noGrp="1"/>
          </p:cNvSpPr>
          <p:nvPr>
            <p:ph idx="1"/>
          </p:nvPr>
        </p:nvSpPr>
        <p:spPr>
          <a:xfrm>
            <a:off x="236808" y="1473200"/>
            <a:ext cx="8635049" cy="4858657"/>
          </a:xfrm>
        </p:spPr>
        <p:txBody>
          <a:bodyPr>
            <a:normAutofit/>
          </a:bodyPr>
          <a:lstStyle/>
          <a:p>
            <a:pPr marL="0" indent="0">
              <a:buNone/>
            </a:pPr>
            <a:r>
              <a:rPr lang="en-US" dirty="0"/>
              <a:t>Creating a positive environment where students feel safe and cared for is an important component of a successful learning environment.</a:t>
            </a:r>
          </a:p>
          <a:p>
            <a:pPr marL="0" indent="0">
              <a:buNone/>
            </a:pPr>
            <a:r>
              <a:rPr lang="en-US" sz="1600" dirty="0"/>
              <a:t>				</a:t>
            </a:r>
          </a:p>
          <a:p>
            <a:pPr marL="0" indent="0">
              <a:spcBef>
                <a:spcPts val="0"/>
              </a:spcBef>
              <a:buNone/>
            </a:pPr>
            <a:r>
              <a:rPr lang="en-US" sz="1600" dirty="0"/>
              <a:t>										</a:t>
            </a:r>
            <a:endParaRPr lang="en-US" dirty="0"/>
          </a:p>
        </p:txBody>
      </p:sp>
      <p:pic>
        <p:nvPicPr>
          <p:cNvPr id="4" name="Picture 3" descr="positive role mode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581" y="3350154"/>
            <a:ext cx="2917668" cy="2752492"/>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532F5240-C25A-BD4D-877F-64B300E2BEF7}" type="slidenum">
              <a:rPr lang="en-US" smtClean="0"/>
              <a:t>19</a:t>
            </a:fld>
            <a:endParaRPr lang="en-US" dirty="0"/>
          </a:p>
        </p:txBody>
      </p:sp>
    </p:spTree>
    <p:extLst>
      <p:ext uri="{BB962C8B-B14F-4D97-AF65-F5344CB8AC3E}">
        <p14:creationId xmlns:p14="http://schemas.microsoft.com/office/powerpoint/2010/main" val="34320145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As a Reminder</a:t>
            </a:r>
          </a:p>
        </p:txBody>
      </p:sp>
      <p:sp>
        <p:nvSpPr>
          <p:cNvPr id="5" name="Content Placeholder 4"/>
          <p:cNvSpPr>
            <a:spLocks noGrp="1"/>
          </p:cNvSpPr>
          <p:nvPr>
            <p:ph sz="half" idx="2"/>
          </p:nvPr>
        </p:nvSpPr>
        <p:spPr>
          <a:xfrm>
            <a:off x="457199" y="1679823"/>
            <a:ext cx="4386591" cy="3951288"/>
          </a:xfrm>
        </p:spPr>
        <p:txBody>
          <a:bodyPr>
            <a:normAutofit/>
          </a:bodyPr>
          <a:lstStyle/>
          <a:p>
            <a:r>
              <a:rPr lang="en-US" sz="2800" dirty="0"/>
              <a:t>Implement a classroom management plan</a:t>
            </a:r>
          </a:p>
          <a:p>
            <a:pPr marL="0" indent="0">
              <a:buNone/>
            </a:pPr>
            <a:endParaRPr lang="en-US" sz="1400" dirty="0"/>
          </a:p>
          <a:p>
            <a:r>
              <a:rPr lang="en-US" sz="2800" dirty="0"/>
              <a:t>Create authentic student engagement</a:t>
            </a:r>
          </a:p>
          <a:p>
            <a:pPr marL="0" indent="0">
              <a:buNone/>
            </a:pPr>
            <a:endParaRPr lang="en-US" sz="1400" dirty="0"/>
          </a:p>
          <a:p>
            <a:r>
              <a:rPr lang="en-US" sz="2800" dirty="0"/>
              <a:t>Model positive behavior</a:t>
            </a:r>
          </a:p>
        </p:txBody>
      </p:sp>
      <p:pic>
        <p:nvPicPr>
          <p:cNvPr id="8" name="Content Placeholder 7" descr="reminder.jpg"/>
          <p:cNvPicPr>
            <a:picLocks noGrp="1" noChangeAspect="1"/>
          </p:cNvPicPr>
          <p:nvPr>
            <p:ph sz="quarter" idx="4"/>
          </p:nvPr>
        </p:nvPicPr>
        <p:blipFill>
          <a:blip r:embed="rId3">
            <a:extLst>
              <a:ext uri="{28A0092B-C50C-407E-A947-70E740481C1C}">
                <a14:useLocalDpi xmlns:a14="http://schemas.microsoft.com/office/drawing/2010/main" val="0"/>
              </a:ext>
            </a:extLst>
          </a:blip>
          <a:srcRect t="4069" b="4069"/>
          <a:stretch>
            <a:fillRect/>
          </a:stretch>
        </p:blipFill>
        <p:spPr>
          <a:xfrm>
            <a:off x="4972959" y="1292398"/>
            <a:ext cx="3412450" cy="3336052"/>
          </a:xfrm>
        </p:spPr>
      </p:pic>
      <p:sp>
        <p:nvSpPr>
          <p:cNvPr id="3" name="TextBox 2"/>
          <p:cNvSpPr txBox="1"/>
          <p:nvPr/>
        </p:nvSpPr>
        <p:spPr>
          <a:xfrm>
            <a:off x="538192" y="4836599"/>
            <a:ext cx="8429862" cy="1200328"/>
          </a:xfrm>
          <a:prstGeom prst="rect">
            <a:avLst/>
          </a:prstGeom>
          <a:noFill/>
        </p:spPr>
        <p:txBody>
          <a:bodyPr wrap="none" rtlCol="0">
            <a:spAutoFit/>
          </a:bodyPr>
          <a:lstStyle/>
          <a:p>
            <a:r>
              <a:rPr lang="en-US" sz="2400" b="1" dirty="0">
                <a:solidFill>
                  <a:srgbClr val="FF0000"/>
                </a:solidFill>
              </a:rPr>
              <a:t>Which strategy is most difficult to implement?</a:t>
            </a:r>
          </a:p>
          <a:p>
            <a:endParaRPr lang="en-US" sz="2400" b="1" dirty="0">
              <a:solidFill>
                <a:srgbClr val="FF0000"/>
              </a:solidFill>
            </a:endParaRPr>
          </a:p>
          <a:p>
            <a:r>
              <a:rPr lang="en-US" sz="2400" b="1" dirty="0">
                <a:solidFill>
                  <a:srgbClr val="0000CE"/>
                </a:solidFill>
              </a:rPr>
              <a:t>Which strategy is the one that is missing from many classrooms?</a:t>
            </a:r>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532F5240-C25A-BD4D-877F-64B300E2BEF7}" type="slidenum">
              <a:rPr lang="en-US" smtClean="0"/>
              <a:t>20</a:t>
            </a:fld>
            <a:endParaRPr lang="en-US" dirty="0"/>
          </a:p>
        </p:txBody>
      </p:sp>
    </p:spTree>
    <p:extLst>
      <p:ext uri="{BB962C8B-B14F-4D97-AF65-F5344CB8AC3E}">
        <p14:creationId xmlns:p14="http://schemas.microsoft.com/office/powerpoint/2010/main" val="867647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blinds(horizontal)">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checkerboard(across)">
                                      <p:cBhvr>
                                        <p:cTn id="2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600200"/>
            <a:ext cx="8229600" cy="4525963"/>
          </a:xfrm>
        </p:spPr>
        <p:txBody>
          <a:bodyPr/>
          <a:lstStyle/>
          <a:p>
            <a:pPr marL="0" indent="0">
              <a:buNone/>
            </a:pPr>
            <a:endParaRPr lang="en-US" sz="1800" dirty="0"/>
          </a:p>
          <a:p>
            <a:pPr marL="0" indent="0" algn="ctr">
              <a:buNone/>
            </a:pPr>
            <a:r>
              <a:rPr lang="en-US" sz="4400" b="1" dirty="0"/>
              <a:t> </a:t>
            </a:r>
          </a:p>
        </p:txBody>
      </p:sp>
      <p:pic>
        <p:nvPicPr>
          <p:cNvPr id="2" name="Picture 1" descr="losing_contro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2413" cy="6858000"/>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6" name="Slide Number Placeholder 5"/>
          <p:cNvSpPr>
            <a:spLocks noGrp="1"/>
          </p:cNvSpPr>
          <p:nvPr>
            <p:ph type="sldNum" sz="quarter" idx="12"/>
          </p:nvPr>
        </p:nvSpPr>
        <p:spPr/>
        <p:txBody>
          <a:bodyPr/>
          <a:lstStyle/>
          <a:p>
            <a:fld id="{532F5240-C25A-BD4D-877F-64B300E2BEF7}" type="slidenum">
              <a:rPr lang="en-US" smtClean="0"/>
              <a:t>21</a:t>
            </a:fld>
            <a:endParaRPr lang="en-US" dirty="0"/>
          </a:p>
        </p:txBody>
      </p:sp>
    </p:spTree>
    <p:extLst>
      <p:ext uri="{BB962C8B-B14F-4D97-AF65-F5344CB8AC3E}">
        <p14:creationId xmlns:p14="http://schemas.microsoft.com/office/powerpoint/2010/main" val="9981244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Texas teacher caught beating student in class.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37213" y="274638"/>
            <a:ext cx="8616501" cy="5937031"/>
          </a:xfrm>
        </p:spPr>
      </p:pic>
      <p:sp>
        <p:nvSpPr>
          <p:cNvPr id="3" name="TextBox 2"/>
          <p:cNvSpPr txBox="1"/>
          <p:nvPr/>
        </p:nvSpPr>
        <p:spPr>
          <a:xfrm>
            <a:off x="6672941" y="6211669"/>
            <a:ext cx="2340430" cy="584776"/>
          </a:xfrm>
          <a:prstGeom prst="rect">
            <a:avLst/>
          </a:prstGeom>
          <a:noFill/>
        </p:spPr>
        <p:txBody>
          <a:bodyPr wrap="square" rtlCol="0">
            <a:spAutoFit/>
          </a:bodyPr>
          <a:lstStyle/>
          <a:p>
            <a:r>
              <a:rPr lang="en-US" sz="1600" dirty="0"/>
              <a:t>KDFM.com News</a:t>
            </a:r>
          </a:p>
          <a:p>
            <a:r>
              <a:rPr lang="en-US" sz="1600" dirty="0"/>
              <a:t>Kara Dixon Reporting</a:t>
            </a:r>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532F5240-C25A-BD4D-877F-64B300E2BEF7}" type="slidenum">
              <a:rPr lang="en-US" smtClean="0"/>
              <a:t>22</a:t>
            </a:fld>
            <a:endParaRPr lang="en-US" dirty="0"/>
          </a:p>
        </p:txBody>
      </p:sp>
    </p:spTree>
    <p:extLst>
      <p:ext uri="{BB962C8B-B14F-4D97-AF65-F5344CB8AC3E}">
        <p14:creationId xmlns:p14="http://schemas.microsoft.com/office/powerpoint/2010/main" val="29786008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idx="1"/>
          </p:nvPr>
        </p:nvSpPr>
        <p:spPr/>
        <p:txBody>
          <a:bodyPr>
            <a:noAutofit/>
          </a:bodyPr>
          <a:lstStyle/>
          <a:p>
            <a:pPr marL="0" indent="0">
              <a:buNone/>
            </a:pPr>
            <a:r>
              <a:rPr lang="en-US" sz="4000" b="1" dirty="0"/>
              <a:t>How does the loss of control happen?</a:t>
            </a:r>
          </a:p>
        </p:txBody>
      </p:sp>
      <p:pic>
        <p:nvPicPr>
          <p:cNvPr id="2" name="Picture 1" descr="how.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9045" y="2432182"/>
            <a:ext cx="5381990" cy="2755038"/>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3" name="Slide Number Placeholder 2"/>
          <p:cNvSpPr>
            <a:spLocks noGrp="1"/>
          </p:cNvSpPr>
          <p:nvPr>
            <p:ph type="sldNum" sz="quarter" idx="12"/>
          </p:nvPr>
        </p:nvSpPr>
        <p:spPr/>
        <p:txBody>
          <a:bodyPr/>
          <a:lstStyle/>
          <a:p>
            <a:fld id="{532F5240-C25A-BD4D-877F-64B300E2BEF7}" type="slidenum">
              <a:rPr lang="en-US" smtClean="0"/>
              <a:t>23</a:t>
            </a:fld>
            <a:endParaRPr lang="en-US" dirty="0"/>
          </a:p>
        </p:txBody>
      </p:sp>
    </p:spTree>
    <p:extLst>
      <p:ext uri="{BB962C8B-B14F-4D97-AF65-F5344CB8AC3E}">
        <p14:creationId xmlns:p14="http://schemas.microsoft.com/office/powerpoint/2010/main" val="1910081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0014"/>
            <a:ext cx="8229600" cy="1143000"/>
          </a:xfrm>
        </p:spPr>
        <p:txBody>
          <a:bodyPr/>
          <a:lstStyle/>
          <a:p>
            <a:r>
              <a:rPr lang="en-US" b="1" dirty="0"/>
              <a:t>Loss of Control </a:t>
            </a:r>
          </a:p>
        </p:txBody>
      </p:sp>
      <p:sp>
        <p:nvSpPr>
          <p:cNvPr id="3" name="Content Placeholder 2"/>
          <p:cNvSpPr>
            <a:spLocks noGrp="1"/>
          </p:cNvSpPr>
          <p:nvPr>
            <p:ph sz="half" idx="1"/>
          </p:nvPr>
        </p:nvSpPr>
        <p:spPr>
          <a:xfrm>
            <a:off x="457200" y="2267444"/>
            <a:ext cx="4666454" cy="2532357"/>
          </a:xfrm>
        </p:spPr>
        <p:txBody>
          <a:bodyPr>
            <a:normAutofit/>
          </a:bodyPr>
          <a:lstStyle/>
          <a:p>
            <a:pPr marL="0" indent="0">
              <a:buNone/>
            </a:pPr>
            <a:r>
              <a:rPr lang="en-US" sz="2800" dirty="0"/>
              <a:t>When faced with students who are extremely disruptive, </a:t>
            </a:r>
            <a:r>
              <a:rPr lang="en-US" sz="2800" b="1" dirty="0">
                <a:solidFill>
                  <a:srgbClr val="FF0000"/>
                </a:solidFill>
              </a:rPr>
              <a:t>ANGER</a:t>
            </a:r>
            <a:r>
              <a:rPr lang="en-US" sz="2800" dirty="0"/>
              <a:t> is usually the emotion that rises to the top.</a:t>
            </a:r>
            <a:endParaRPr lang="en-US" dirty="0"/>
          </a:p>
          <a:p>
            <a:endParaRPr lang="en-US" dirty="0"/>
          </a:p>
          <a:p>
            <a:endParaRPr lang="en-US" dirty="0"/>
          </a:p>
        </p:txBody>
      </p:sp>
      <p:pic>
        <p:nvPicPr>
          <p:cNvPr id="5" name="Content Placeholder 4" descr="anger4.png"/>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6075" t="18491" r="5691" b="18282"/>
          <a:stretch/>
        </p:blipFill>
        <p:spPr>
          <a:xfrm>
            <a:off x="5123654" y="1485138"/>
            <a:ext cx="3541617" cy="4390842"/>
          </a:xfr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532F5240-C25A-BD4D-877F-64B300E2BEF7}" type="slidenum">
              <a:rPr lang="en-US" smtClean="0"/>
              <a:t>24</a:t>
            </a:fld>
            <a:endParaRPr lang="en-US" dirty="0"/>
          </a:p>
        </p:txBody>
      </p:sp>
    </p:spTree>
    <p:extLst>
      <p:ext uri="{BB962C8B-B14F-4D97-AF65-F5344CB8AC3E}">
        <p14:creationId xmlns:p14="http://schemas.microsoft.com/office/powerpoint/2010/main" val="21917259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013"/>
            <a:ext cx="8229600" cy="1143000"/>
          </a:xfrm>
        </p:spPr>
        <p:txBody>
          <a:bodyPr/>
          <a:lstStyle/>
          <a:p>
            <a:r>
              <a:rPr lang="en-US" b="1" dirty="0"/>
              <a:t>Loss of Control </a:t>
            </a:r>
          </a:p>
        </p:txBody>
      </p:sp>
      <p:sp>
        <p:nvSpPr>
          <p:cNvPr id="3" name="Content Placeholder 2"/>
          <p:cNvSpPr>
            <a:spLocks noGrp="1"/>
          </p:cNvSpPr>
          <p:nvPr>
            <p:ph idx="1"/>
          </p:nvPr>
        </p:nvSpPr>
        <p:spPr>
          <a:xfrm>
            <a:off x="457200" y="1310014"/>
            <a:ext cx="8229600" cy="4768238"/>
          </a:xfrm>
        </p:spPr>
        <p:txBody>
          <a:bodyPr>
            <a:normAutofit/>
          </a:bodyPr>
          <a:lstStyle/>
          <a:p>
            <a:pPr marL="0" indent="0">
              <a:buNone/>
            </a:pPr>
            <a:r>
              <a:rPr lang="en-US" dirty="0"/>
              <a:t>Anger is a normal, healthy human emotion. Out-of-control anger becomes destructive. It can ruin lives. </a:t>
            </a:r>
          </a:p>
          <a:p>
            <a:pPr marL="0" indent="0">
              <a:buNone/>
            </a:pPr>
            <a:endParaRPr lang="en-US" sz="1600" dirty="0"/>
          </a:p>
          <a:p>
            <a:endParaRPr lang="en-US" dirty="0"/>
          </a:p>
          <a:p>
            <a:endParaRPr lang="en-US" dirty="0"/>
          </a:p>
        </p:txBody>
      </p:sp>
      <p:pic>
        <p:nvPicPr>
          <p:cNvPr id="5" name="Picture 4" descr="angr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2659" y="2841133"/>
            <a:ext cx="4176424" cy="4016867"/>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532F5240-C25A-BD4D-877F-64B300E2BEF7}" type="slidenum">
              <a:rPr lang="en-US" smtClean="0"/>
              <a:t>25</a:t>
            </a:fld>
            <a:endParaRPr lang="en-US" dirty="0"/>
          </a:p>
        </p:txBody>
      </p:sp>
    </p:spTree>
    <p:extLst>
      <p:ext uri="{BB962C8B-B14F-4D97-AF65-F5344CB8AC3E}">
        <p14:creationId xmlns:p14="http://schemas.microsoft.com/office/powerpoint/2010/main" val="27497114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Loss of Control</a:t>
            </a:r>
          </a:p>
        </p:txBody>
      </p:sp>
      <p:sp>
        <p:nvSpPr>
          <p:cNvPr id="3" name="Content Placeholder 2"/>
          <p:cNvSpPr>
            <a:spLocks noGrp="1"/>
          </p:cNvSpPr>
          <p:nvPr>
            <p:ph sz="half" idx="4294967295"/>
          </p:nvPr>
        </p:nvSpPr>
        <p:spPr>
          <a:xfrm>
            <a:off x="521784" y="1852021"/>
            <a:ext cx="4450412" cy="2947774"/>
          </a:xfrm>
        </p:spPr>
        <p:txBody>
          <a:bodyPr/>
          <a:lstStyle/>
          <a:p>
            <a:pPr marL="0" indent="0">
              <a:buNone/>
            </a:pPr>
            <a:r>
              <a:rPr lang="en-US" sz="3200" dirty="0"/>
              <a:t>Two or three disruptive students can consume a large portion of instructional time. The frustration is REAL. </a:t>
            </a:r>
          </a:p>
          <a:p>
            <a:pPr marL="0" indent="0">
              <a:buNone/>
            </a:pPr>
            <a:endParaRPr lang="en-US" dirty="0"/>
          </a:p>
        </p:txBody>
      </p:sp>
      <p:pic>
        <p:nvPicPr>
          <p:cNvPr id="5" name="Picture 4" descr="angry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7612" y="1546782"/>
            <a:ext cx="3492500" cy="2586291"/>
          </a:xfrm>
          <a:prstGeom prst="rect">
            <a:avLst/>
          </a:prstGeom>
        </p:spPr>
      </p:pic>
      <p:pic>
        <p:nvPicPr>
          <p:cNvPr id="6" name="Picture 5" descr="angry 3.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7612" y="4003929"/>
            <a:ext cx="3492500" cy="2324100"/>
          </a:xfrm>
          <a:prstGeom prst="rect">
            <a:avLst/>
          </a:prstGeom>
        </p:spPr>
      </p:pic>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532F5240-C25A-BD4D-877F-64B300E2BEF7}" type="slidenum">
              <a:rPr lang="en-US" smtClean="0"/>
              <a:t>26</a:t>
            </a:fld>
            <a:endParaRPr lang="en-US" dirty="0"/>
          </a:p>
        </p:txBody>
      </p:sp>
    </p:spTree>
    <p:extLst>
      <p:ext uri="{BB962C8B-B14F-4D97-AF65-F5344CB8AC3E}">
        <p14:creationId xmlns:p14="http://schemas.microsoft.com/office/powerpoint/2010/main" val="14659224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7490" y="1614488"/>
            <a:ext cx="6429020" cy="3616324"/>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532F5240-C25A-BD4D-877F-64B300E2BEF7}" type="slidenum">
              <a:rPr lang="en-US" smtClean="0"/>
              <a:t>27</a:t>
            </a:fld>
            <a:endParaRPr lang="en-US" dirty="0"/>
          </a:p>
        </p:txBody>
      </p:sp>
      <p:sp>
        <p:nvSpPr>
          <p:cNvPr id="8" name="Title 1"/>
          <p:cNvSpPr>
            <a:spLocks noGrp="1"/>
          </p:cNvSpPr>
          <p:nvPr>
            <p:ph type="title"/>
          </p:nvPr>
        </p:nvSpPr>
        <p:spPr>
          <a:xfrm>
            <a:off x="457200" y="274638"/>
            <a:ext cx="8229600" cy="1143000"/>
          </a:xfrm>
        </p:spPr>
        <p:txBody>
          <a:bodyPr/>
          <a:lstStyle/>
          <a:p>
            <a:r>
              <a:rPr lang="en-US" b="1" dirty="0"/>
              <a:t>Video Scenario</a:t>
            </a:r>
          </a:p>
        </p:txBody>
      </p:sp>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58184" y="4632040"/>
            <a:ext cx="464280" cy="436562"/>
          </a:xfrm>
          <a:prstGeom prst="rect">
            <a:avLst/>
          </a:prstGeom>
        </p:spPr>
      </p:pic>
    </p:spTree>
    <p:extLst>
      <p:ext uri="{BB962C8B-B14F-4D97-AF65-F5344CB8AC3E}">
        <p14:creationId xmlns:p14="http://schemas.microsoft.com/office/powerpoint/2010/main" val="13636272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Video Scenario Reflection</a:t>
            </a:r>
          </a:p>
        </p:txBody>
      </p:sp>
      <p:pic>
        <p:nvPicPr>
          <p:cNvPr id="4" name="Picture 3" descr="Vide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4073" y="1417638"/>
            <a:ext cx="7468745" cy="5440362"/>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3" name="Slide Number Placeholder 2"/>
          <p:cNvSpPr>
            <a:spLocks noGrp="1"/>
          </p:cNvSpPr>
          <p:nvPr>
            <p:ph type="sldNum" sz="quarter" idx="12"/>
          </p:nvPr>
        </p:nvSpPr>
        <p:spPr/>
        <p:txBody>
          <a:bodyPr/>
          <a:lstStyle/>
          <a:p>
            <a:fld id="{532F5240-C25A-BD4D-877F-64B300E2BEF7}" type="slidenum">
              <a:rPr lang="en-US" smtClean="0"/>
              <a:t>28</a:t>
            </a:fld>
            <a:endParaRPr lang="en-US" dirty="0"/>
          </a:p>
        </p:txBody>
      </p:sp>
    </p:spTree>
    <p:extLst>
      <p:ext uri="{BB962C8B-B14F-4D97-AF65-F5344CB8AC3E}">
        <p14:creationId xmlns:p14="http://schemas.microsoft.com/office/powerpoint/2010/main" val="21236467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2258"/>
            <a:ext cx="8229600" cy="1143000"/>
          </a:xfrm>
        </p:spPr>
        <p:txBody>
          <a:bodyPr/>
          <a:lstStyle/>
          <a:p>
            <a:r>
              <a:rPr lang="en-US" b="1" dirty="0"/>
              <a:t>Anger Management</a:t>
            </a:r>
          </a:p>
        </p:txBody>
      </p:sp>
      <p:sp>
        <p:nvSpPr>
          <p:cNvPr id="3" name="Content Placeholder 2"/>
          <p:cNvSpPr>
            <a:spLocks noGrp="1"/>
          </p:cNvSpPr>
          <p:nvPr>
            <p:ph idx="1"/>
          </p:nvPr>
        </p:nvSpPr>
        <p:spPr>
          <a:xfrm>
            <a:off x="521784" y="1535628"/>
            <a:ext cx="8229600" cy="4525963"/>
          </a:xfrm>
        </p:spPr>
        <p:txBody>
          <a:bodyPr>
            <a:normAutofit/>
          </a:bodyPr>
          <a:lstStyle/>
          <a:p>
            <a:pPr marL="0" indent="0">
              <a:spcBef>
                <a:spcPts val="0"/>
              </a:spcBef>
              <a:buNone/>
            </a:pPr>
            <a:r>
              <a:rPr lang="en-US" sz="3600" dirty="0"/>
              <a:t>The key is to control anger before anger</a:t>
            </a:r>
          </a:p>
          <a:p>
            <a:pPr marL="0" indent="0">
              <a:spcBef>
                <a:spcPts val="0"/>
              </a:spcBef>
              <a:buNone/>
            </a:pPr>
            <a:r>
              <a:rPr lang="en-US" sz="3600" dirty="0"/>
              <a:t>controls you. </a:t>
            </a:r>
          </a:p>
          <a:p>
            <a:pPr marL="0" indent="0">
              <a:buNone/>
            </a:pPr>
            <a:endParaRPr lang="en-US" sz="2000" dirty="0"/>
          </a:p>
          <a:p>
            <a:pPr marL="0" indent="0">
              <a:buNone/>
            </a:pPr>
            <a:endParaRPr lang="en-US" dirty="0"/>
          </a:p>
          <a:p>
            <a:endParaRPr lang="en-US" dirty="0"/>
          </a:p>
        </p:txBody>
      </p:sp>
      <p:pic>
        <p:nvPicPr>
          <p:cNvPr id="7" name="Picture 6" descr="angry teacher 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4075" y="3109481"/>
            <a:ext cx="4778178" cy="2862902"/>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532F5240-C25A-BD4D-877F-64B300E2BEF7}" type="slidenum">
              <a:rPr lang="en-US" smtClean="0"/>
              <a:t>29</a:t>
            </a:fld>
            <a:endParaRPr lang="en-US" dirty="0"/>
          </a:p>
        </p:txBody>
      </p:sp>
    </p:spTree>
    <p:extLst>
      <p:ext uri="{BB962C8B-B14F-4D97-AF65-F5344CB8AC3E}">
        <p14:creationId xmlns:p14="http://schemas.microsoft.com/office/powerpoint/2010/main" val="11436833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Anger Management </a:t>
            </a:r>
          </a:p>
        </p:txBody>
      </p:sp>
      <p:sp>
        <p:nvSpPr>
          <p:cNvPr id="3" name="Content Placeholder 2"/>
          <p:cNvSpPr>
            <a:spLocks noGrp="1"/>
          </p:cNvSpPr>
          <p:nvPr>
            <p:ph sz="half" idx="2"/>
          </p:nvPr>
        </p:nvSpPr>
        <p:spPr>
          <a:xfrm>
            <a:off x="457200" y="1980187"/>
            <a:ext cx="4040188" cy="4425788"/>
          </a:xfrm>
        </p:spPr>
        <p:txBody>
          <a:bodyPr>
            <a:normAutofit fontScale="85000" lnSpcReduction="20000"/>
          </a:bodyPr>
          <a:lstStyle/>
          <a:p>
            <a:r>
              <a:rPr lang="en-US" sz="3600" dirty="0"/>
              <a:t>Count to 20 before you respond.</a:t>
            </a:r>
          </a:p>
          <a:p>
            <a:endParaRPr lang="en-US" sz="3600" dirty="0"/>
          </a:p>
          <a:p>
            <a:r>
              <a:rPr lang="en-US" sz="3600" dirty="0"/>
              <a:t>Manage your thoughts.</a:t>
            </a:r>
          </a:p>
          <a:p>
            <a:endParaRPr lang="en-US" sz="2800" dirty="0"/>
          </a:p>
          <a:p>
            <a:r>
              <a:rPr lang="en-US" sz="3600" dirty="0"/>
              <a:t>Consider the facts of the situation. </a:t>
            </a:r>
          </a:p>
          <a:p>
            <a:pPr marL="0" indent="0">
              <a:buNone/>
            </a:pPr>
            <a:endParaRPr lang="en-US" sz="2800" dirty="0"/>
          </a:p>
          <a:p>
            <a:pPr marL="0" indent="0">
              <a:lnSpc>
                <a:spcPct val="120000"/>
              </a:lnSpc>
              <a:spcBef>
                <a:spcPts val="0"/>
              </a:spcBef>
              <a:buNone/>
            </a:pPr>
            <a:r>
              <a:rPr lang="en-US" sz="1600" dirty="0"/>
              <a:t>										</a:t>
            </a:r>
            <a:endParaRPr lang="en-US" sz="2800" dirty="0"/>
          </a:p>
          <a:p>
            <a:endParaRPr lang="en-US" sz="2800" dirty="0"/>
          </a:p>
          <a:p>
            <a:endParaRPr lang="en-US" sz="2800" dirty="0"/>
          </a:p>
          <a:p>
            <a:endParaRPr lang="en-US" sz="2800" dirty="0"/>
          </a:p>
          <a:p>
            <a:pPr marL="0" indent="0">
              <a:buNone/>
            </a:pPr>
            <a:endParaRPr lang="en-US" b="1" dirty="0"/>
          </a:p>
        </p:txBody>
      </p:sp>
      <p:sp>
        <p:nvSpPr>
          <p:cNvPr id="5" name="Text Placeholder 4"/>
          <p:cNvSpPr>
            <a:spLocks noGrp="1"/>
          </p:cNvSpPr>
          <p:nvPr>
            <p:ph type="body" sz="quarter" idx="3"/>
          </p:nvPr>
        </p:nvSpPr>
        <p:spPr/>
        <p:txBody>
          <a:bodyPr/>
          <a:lstStyle/>
          <a:p>
            <a:endParaRPr lang="en-US"/>
          </a:p>
        </p:txBody>
      </p:sp>
      <p:sp>
        <p:nvSpPr>
          <p:cNvPr id="6" name="Content Placeholder 5"/>
          <p:cNvSpPr>
            <a:spLocks noGrp="1"/>
          </p:cNvSpPr>
          <p:nvPr>
            <p:ph sz="quarter" idx="4"/>
          </p:nvPr>
        </p:nvSpPr>
        <p:spPr/>
        <p:txBody>
          <a:bodyPr/>
          <a:lstStyle/>
          <a:p>
            <a:endParaRPr lang="en-US"/>
          </a:p>
        </p:txBody>
      </p:sp>
      <p:pic>
        <p:nvPicPr>
          <p:cNvPr id="7" name="Picture 6" descr="respon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5025" y="1535113"/>
            <a:ext cx="4041775" cy="4878960"/>
          </a:xfrm>
          <a:prstGeom prst="rect">
            <a:avLst/>
          </a:prstGeom>
        </p:spPr>
      </p:pic>
      <p:sp>
        <p:nvSpPr>
          <p:cNvPr id="8" name="Rectangle 7"/>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532F5240-C25A-BD4D-877F-64B300E2BEF7}" type="slidenum">
              <a:rPr lang="en-US" smtClean="0"/>
              <a:t>30</a:t>
            </a:fld>
            <a:endParaRPr lang="en-US" dirty="0"/>
          </a:p>
        </p:txBody>
      </p:sp>
    </p:spTree>
    <p:extLst>
      <p:ext uri="{BB962C8B-B14F-4D97-AF65-F5344CB8AC3E}">
        <p14:creationId xmlns:p14="http://schemas.microsoft.com/office/powerpoint/2010/main" val="1785873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830"/>
            <a:ext cx="8229600" cy="1143000"/>
          </a:xfrm>
        </p:spPr>
        <p:txBody>
          <a:bodyPr/>
          <a:lstStyle/>
          <a:p>
            <a:r>
              <a:rPr lang="en-US" b="1" dirty="0"/>
              <a:t>Anger Management</a:t>
            </a:r>
          </a:p>
        </p:txBody>
      </p:sp>
      <p:sp>
        <p:nvSpPr>
          <p:cNvPr id="3" name="Content Placeholder 2"/>
          <p:cNvSpPr>
            <a:spLocks noGrp="1"/>
          </p:cNvSpPr>
          <p:nvPr>
            <p:ph sz="half" idx="4294967295"/>
          </p:nvPr>
        </p:nvSpPr>
        <p:spPr>
          <a:xfrm>
            <a:off x="457200" y="2540776"/>
            <a:ext cx="3482416" cy="2667968"/>
          </a:xfrm>
        </p:spPr>
        <p:txBody>
          <a:bodyPr>
            <a:normAutofit fontScale="25000" lnSpcReduction="20000"/>
          </a:bodyPr>
          <a:lstStyle/>
          <a:p>
            <a:r>
              <a:rPr lang="en-US" sz="14400" dirty="0"/>
              <a:t>Listen effectively.  </a:t>
            </a:r>
          </a:p>
          <a:p>
            <a:endParaRPr lang="en-US" sz="14400" dirty="0"/>
          </a:p>
          <a:p>
            <a:r>
              <a:rPr lang="en-US" sz="14400" dirty="0"/>
              <a:t>Be assertive, NOT aggressive. </a:t>
            </a:r>
          </a:p>
          <a:p>
            <a:endParaRPr lang="en-US" sz="12300" dirty="0"/>
          </a:p>
          <a:p>
            <a:endParaRPr lang="en-US" sz="2800" dirty="0"/>
          </a:p>
          <a:p>
            <a:pPr marL="0" indent="0">
              <a:buNone/>
            </a:pPr>
            <a:endParaRPr lang="en-US" sz="2800" dirty="0"/>
          </a:p>
          <a:p>
            <a:pPr marL="0" indent="0">
              <a:buNone/>
            </a:pPr>
            <a:endParaRPr lang="en-US" sz="2800" dirty="0"/>
          </a:p>
          <a:p>
            <a:pPr marL="1828800" lvl="4" indent="0">
              <a:buNone/>
            </a:pPr>
            <a:r>
              <a:rPr lang="en-US" sz="2800" dirty="0"/>
              <a:t>								</a:t>
            </a:r>
          </a:p>
          <a:p>
            <a:pPr marL="0" indent="0">
              <a:lnSpc>
                <a:spcPct val="120000"/>
              </a:lnSpc>
              <a:spcBef>
                <a:spcPts val="0"/>
              </a:spcBef>
              <a:buNone/>
            </a:pPr>
            <a:r>
              <a:rPr lang="en-US" sz="2600" dirty="0"/>
              <a:t>											                                        </a:t>
            </a:r>
          </a:p>
          <a:p>
            <a:pPr marL="0" indent="0">
              <a:lnSpc>
                <a:spcPct val="120000"/>
              </a:lnSpc>
              <a:spcBef>
                <a:spcPts val="0"/>
              </a:spcBef>
              <a:buNone/>
            </a:pPr>
            <a:r>
              <a:rPr lang="en-US" sz="2600" dirty="0"/>
              <a:t>													</a:t>
            </a:r>
            <a:endParaRPr lang="en-US" sz="2800" dirty="0"/>
          </a:p>
          <a:p>
            <a:pPr marL="0" indent="0">
              <a:buNone/>
            </a:pPr>
            <a:r>
              <a:rPr lang="en-US" sz="2800" dirty="0"/>
              <a:t>  </a:t>
            </a:r>
          </a:p>
          <a:p>
            <a:pPr marL="0" indent="0">
              <a:buNone/>
            </a:pPr>
            <a:endParaRPr lang="en-US" b="1" dirty="0"/>
          </a:p>
        </p:txBody>
      </p:sp>
      <p:pic>
        <p:nvPicPr>
          <p:cNvPr id="7" name="Picture 6" descr="effectivelistenin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0312" y="2045727"/>
            <a:ext cx="4596488" cy="3492500"/>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532F5240-C25A-BD4D-877F-64B300E2BEF7}" type="slidenum">
              <a:rPr lang="en-US" smtClean="0"/>
              <a:t>31</a:t>
            </a:fld>
            <a:endParaRPr lang="en-US" dirty="0"/>
          </a:p>
        </p:txBody>
      </p:sp>
    </p:spTree>
    <p:extLst>
      <p:ext uri="{BB962C8B-B14F-4D97-AF65-F5344CB8AC3E}">
        <p14:creationId xmlns:p14="http://schemas.microsoft.com/office/powerpoint/2010/main" val="4257960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7715" y="1148196"/>
            <a:ext cx="8654142" cy="4878450"/>
          </a:xfrm>
        </p:spPr>
        <p:txBody>
          <a:bodyPr/>
          <a:lstStyle/>
          <a:p>
            <a:pPr marL="0" indent="0" algn="ctr">
              <a:buNone/>
            </a:pPr>
            <a:r>
              <a:rPr lang="en-US" sz="4400" b="1" dirty="0"/>
              <a:t>Avoid the Power Struggle</a:t>
            </a:r>
          </a:p>
          <a:p>
            <a:pPr marL="0" indent="0" algn="ctr">
              <a:buNone/>
            </a:pPr>
            <a:endParaRPr lang="en-US" sz="2000" b="1" dirty="0"/>
          </a:p>
          <a:p>
            <a:pPr marL="0" indent="0" algn="ctr">
              <a:spcBef>
                <a:spcPts val="0"/>
              </a:spcBef>
              <a:buNone/>
            </a:pPr>
            <a:r>
              <a:rPr lang="en-US" sz="4400" b="1" dirty="0"/>
              <a:t> </a:t>
            </a:r>
            <a:endParaRPr lang="en-US" sz="4000" b="1" dirty="0"/>
          </a:p>
        </p:txBody>
      </p:sp>
      <p:pic>
        <p:nvPicPr>
          <p:cNvPr id="2" name="Picture 1" descr="tugofwar-600x399.jpg"/>
          <p:cNvPicPr>
            <a:picLocks noChangeAspect="1"/>
          </p:cNvPicPr>
          <p:nvPr/>
        </p:nvPicPr>
        <p:blipFill rotWithShape="1">
          <a:blip r:embed="rId3">
            <a:extLst>
              <a:ext uri="{28A0092B-C50C-407E-A947-70E740481C1C}">
                <a14:useLocalDpi xmlns:a14="http://schemas.microsoft.com/office/drawing/2010/main" val="0"/>
              </a:ext>
            </a:extLst>
          </a:blip>
          <a:srcRect t="14313"/>
          <a:stretch/>
        </p:blipFill>
        <p:spPr>
          <a:xfrm>
            <a:off x="-1" y="2109325"/>
            <a:ext cx="9142413" cy="4342021"/>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6" name="Slide Number Placeholder 5"/>
          <p:cNvSpPr>
            <a:spLocks noGrp="1"/>
          </p:cNvSpPr>
          <p:nvPr>
            <p:ph type="sldNum" sz="quarter" idx="12"/>
          </p:nvPr>
        </p:nvSpPr>
        <p:spPr/>
        <p:txBody>
          <a:bodyPr/>
          <a:lstStyle/>
          <a:p>
            <a:fld id="{532F5240-C25A-BD4D-877F-64B300E2BEF7}" type="slidenum">
              <a:rPr lang="en-US" smtClean="0"/>
              <a:t>32</a:t>
            </a:fld>
            <a:endParaRPr lang="en-US" dirty="0"/>
          </a:p>
        </p:txBody>
      </p:sp>
    </p:spTree>
    <p:extLst>
      <p:ext uri="{BB962C8B-B14F-4D97-AF65-F5344CB8AC3E}">
        <p14:creationId xmlns:p14="http://schemas.microsoft.com/office/powerpoint/2010/main" val="35144258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1402"/>
            <a:ext cx="8229600" cy="1143000"/>
          </a:xfrm>
        </p:spPr>
        <p:txBody>
          <a:bodyPr/>
          <a:lstStyle/>
          <a:p>
            <a:r>
              <a:rPr lang="en-US" b="1" dirty="0"/>
              <a:t>De-escalating Behavior</a:t>
            </a:r>
          </a:p>
        </p:txBody>
      </p:sp>
      <p:sp>
        <p:nvSpPr>
          <p:cNvPr id="3" name="Content Placeholder 2"/>
          <p:cNvSpPr>
            <a:spLocks noGrp="1"/>
          </p:cNvSpPr>
          <p:nvPr>
            <p:ph sz="half" idx="4294967295"/>
          </p:nvPr>
        </p:nvSpPr>
        <p:spPr>
          <a:xfrm>
            <a:off x="457200" y="2434129"/>
            <a:ext cx="4343633" cy="1914639"/>
          </a:xfrm>
        </p:spPr>
        <p:txBody>
          <a:bodyPr>
            <a:normAutofit lnSpcReduction="10000"/>
          </a:bodyPr>
          <a:lstStyle/>
          <a:p>
            <a:pPr marL="0" indent="0">
              <a:buNone/>
            </a:pPr>
            <a:r>
              <a:rPr lang="en-US" dirty="0"/>
              <a:t>The primary objective is to remain calm and quickly assess the situation.</a:t>
            </a:r>
            <a:endParaRPr lang="en-US" sz="1600" dirty="0"/>
          </a:p>
          <a:p>
            <a:pPr marL="0" indent="0">
              <a:buNone/>
            </a:pPr>
            <a:endParaRPr lang="en-US" sz="1600" dirty="0"/>
          </a:p>
        </p:txBody>
      </p:sp>
      <p:pic>
        <p:nvPicPr>
          <p:cNvPr id="5" name="Picture 4" descr="calm.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6151" y="2008334"/>
            <a:ext cx="3875032" cy="3652408"/>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532F5240-C25A-BD4D-877F-64B300E2BEF7}" type="slidenum">
              <a:rPr lang="en-US" smtClean="0"/>
              <a:t>33</a:t>
            </a:fld>
            <a:endParaRPr lang="en-US" dirty="0"/>
          </a:p>
        </p:txBody>
      </p:sp>
    </p:spTree>
    <p:extLst>
      <p:ext uri="{BB962C8B-B14F-4D97-AF65-F5344CB8AC3E}">
        <p14:creationId xmlns:p14="http://schemas.microsoft.com/office/powerpoint/2010/main" val="27875309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825499" y="2067255"/>
            <a:ext cx="4194243" cy="3951288"/>
          </a:xfrm>
        </p:spPr>
        <p:txBody>
          <a:bodyPr>
            <a:normAutofit/>
          </a:bodyPr>
          <a:lstStyle/>
          <a:p>
            <a:pPr marL="0" indent="0">
              <a:buNone/>
            </a:pPr>
            <a:r>
              <a:rPr lang="en-US" sz="3600" dirty="0"/>
              <a:t>Avoid questioning the student.</a:t>
            </a:r>
          </a:p>
          <a:p>
            <a:endParaRPr lang="en-US" dirty="0"/>
          </a:p>
          <a:p>
            <a:pPr marL="0" indent="0">
              <a:buNone/>
            </a:pPr>
            <a:r>
              <a:rPr lang="en-US" sz="3600" dirty="0"/>
              <a:t>Avoid arguing with the student.</a:t>
            </a:r>
          </a:p>
          <a:p>
            <a:pPr marL="0" indent="0">
              <a:buNone/>
            </a:pPr>
            <a:endParaRPr lang="en-US" dirty="0"/>
          </a:p>
          <a:p>
            <a:endParaRPr lang="en-US" dirty="0"/>
          </a:p>
          <a:p>
            <a:endParaRPr lang="en-US" dirty="0"/>
          </a:p>
        </p:txBody>
      </p:sp>
      <p:sp>
        <p:nvSpPr>
          <p:cNvPr id="8" name="Title 7"/>
          <p:cNvSpPr>
            <a:spLocks noGrp="1"/>
          </p:cNvSpPr>
          <p:nvPr>
            <p:ph type="title"/>
          </p:nvPr>
        </p:nvSpPr>
        <p:spPr/>
        <p:txBody>
          <a:bodyPr/>
          <a:lstStyle/>
          <a:p>
            <a:r>
              <a:rPr lang="en-US" b="1" dirty="0"/>
              <a:t>De-escalating Behavior</a:t>
            </a:r>
            <a:endParaRPr lang="en-US" dirty="0"/>
          </a:p>
        </p:txBody>
      </p:sp>
      <p:pic>
        <p:nvPicPr>
          <p:cNvPr id="5" name="Picture 4" descr="no question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9743" y="2001707"/>
            <a:ext cx="3440743" cy="3486845"/>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532F5240-C25A-BD4D-877F-64B300E2BEF7}" type="slidenum">
              <a:rPr lang="en-US" smtClean="0"/>
              <a:t>34</a:t>
            </a:fld>
            <a:endParaRPr lang="en-US" dirty="0"/>
          </a:p>
        </p:txBody>
      </p:sp>
    </p:spTree>
    <p:extLst>
      <p:ext uri="{BB962C8B-B14F-4D97-AF65-F5344CB8AC3E}">
        <p14:creationId xmlns:p14="http://schemas.microsoft.com/office/powerpoint/2010/main" val="1302663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770" y="274638"/>
            <a:ext cx="8541658" cy="801687"/>
          </a:xfrm>
        </p:spPr>
        <p:txBody>
          <a:bodyPr>
            <a:normAutofit/>
          </a:bodyPr>
          <a:lstStyle/>
          <a:p>
            <a:r>
              <a:rPr lang="en-US" b="1" dirty="0"/>
              <a:t>De-escalating Behavior</a:t>
            </a:r>
          </a:p>
        </p:txBody>
      </p:sp>
      <p:sp>
        <p:nvSpPr>
          <p:cNvPr id="3" name="Content Placeholder 2"/>
          <p:cNvSpPr>
            <a:spLocks noGrp="1"/>
          </p:cNvSpPr>
          <p:nvPr>
            <p:ph idx="1"/>
          </p:nvPr>
        </p:nvSpPr>
        <p:spPr>
          <a:xfrm>
            <a:off x="348342" y="1436913"/>
            <a:ext cx="8469086" cy="4967875"/>
          </a:xfrm>
        </p:spPr>
        <p:txBody>
          <a:bodyPr>
            <a:normAutofit/>
          </a:bodyPr>
          <a:lstStyle/>
          <a:p>
            <a:pPr marL="0" indent="0">
              <a:buNone/>
            </a:pPr>
            <a:r>
              <a:rPr lang="en-US" sz="3600" dirty="0"/>
              <a:t>Avoid raising your voice, intimidating the student, or using phrases that can escalate the problem. </a:t>
            </a:r>
          </a:p>
          <a:p>
            <a:pPr marL="0" indent="0">
              <a:buNone/>
            </a:pPr>
            <a:endParaRPr lang="en-US" sz="1600" dirty="0"/>
          </a:p>
          <a:p>
            <a:pPr marL="0" indent="0">
              <a:buNone/>
            </a:pPr>
            <a:endParaRPr lang="en-US" sz="1600" dirty="0"/>
          </a:p>
          <a:p>
            <a:pPr marL="0" indent="0">
              <a:buNone/>
            </a:pPr>
            <a:endParaRPr lang="en-US" sz="1600" dirty="0"/>
          </a:p>
          <a:p>
            <a:pPr marL="0" indent="0">
              <a:buNone/>
            </a:pPr>
            <a:r>
              <a:rPr lang="en-US" sz="1600" dirty="0"/>
              <a:t>					</a:t>
            </a:r>
          </a:p>
          <a:p>
            <a:pPr marL="0" indent="0">
              <a:buNone/>
            </a:pPr>
            <a:r>
              <a:rPr lang="en-US" sz="1600" dirty="0"/>
              <a:t>											</a:t>
            </a:r>
            <a:endParaRPr lang="en-US" sz="1700" dirty="0"/>
          </a:p>
        </p:txBody>
      </p:sp>
      <p:pic>
        <p:nvPicPr>
          <p:cNvPr id="4" name="Picture 3" descr="yellin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6741" y="2759501"/>
            <a:ext cx="4179747" cy="3343145"/>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532F5240-C25A-BD4D-877F-64B300E2BEF7}" type="slidenum">
              <a:rPr lang="en-US" smtClean="0"/>
              <a:t>35</a:t>
            </a:fld>
            <a:endParaRPr lang="en-US" dirty="0"/>
          </a:p>
        </p:txBody>
      </p:sp>
    </p:spTree>
    <p:extLst>
      <p:ext uri="{BB962C8B-B14F-4D97-AF65-F5344CB8AC3E}">
        <p14:creationId xmlns:p14="http://schemas.microsoft.com/office/powerpoint/2010/main" val="437302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De-escalating Behavior</a:t>
            </a:r>
          </a:p>
        </p:txBody>
      </p:sp>
      <p:sp>
        <p:nvSpPr>
          <p:cNvPr id="3" name="Content Placeholder 2"/>
          <p:cNvSpPr>
            <a:spLocks noGrp="1"/>
          </p:cNvSpPr>
          <p:nvPr>
            <p:ph idx="1"/>
          </p:nvPr>
        </p:nvSpPr>
        <p:spPr/>
        <p:txBody>
          <a:bodyPr>
            <a:normAutofit fontScale="92500"/>
          </a:bodyPr>
          <a:lstStyle/>
          <a:p>
            <a:pPr marL="0" indent="0">
              <a:buNone/>
            </a:pPr>
            <a:r>
              <a:rPr lang="en-US" dirty="0"/>
              <a:t>Do not block escape passages. Show accepting body language. Never place your hands on the student. </a:t>
            </a:r>
          </a:p>
          <a:p>
            <a:pPr marL="0" indent="0">
              <a:spcBef>
                <a:spcPts val="0"/>
              </a:spcBef>
              <a:buNone/>
            </a:pPr>
            <a:r>
              <a:rPr lang="en-US" sz="1800" dirty="0"/>
              <a:t>		</a:t>
            </a:r>
            <a:r>
              <a:rPr lang="en-US" sz="1600" dirty="0"/>
              <a:t>  				</a:t>
            </a:r>
            <a:endParaRPr lang="en-US" sz="1800" dirty="0"/>
          </a:p>
          <a:p>
            <a:pPr marL="0" indent="0">
              <a:buNone/>
            </a:pPr>
            <a:endParaRPr lang="en-US" sz="2800" dirty="0"/>
          </a:p>
          <a:p>
            <a:endParaRPr lang="en-US" sz="2800" dirty="0"/>
          </a:p>
          <a:p>
            <a:endParaRPr lang="en-US" sz="2800" dirty="0"/>
          </a:p>
          <a:p>
            <a:pPr marL="0" indent="0">
              <a:buNone/>
            </a:pPr>
            <a:endParaRPr lang="en-US" sz="1800" dirty="0"/>
          </a:p>
          <a:p>
            <a:pPr marL="0" indent="0">
              <a:buNone/>
            </a:pPr>
            <a:endParaRPr lang="en-US" sz="2800" dirty="0"/>
          </a:p>
          <a:p>
            <a:pPr marL="0" indent="0">
              <a:spcBef>
                <a:spcPts val="0"/>
              </a:spcBef>
              <a:buNone/>
            </a:pPr>
            <a:r>
              <a:rPr lang="en-US" sz="1400" dirty="0"/>
              <a:t> </a:t>
            </a:r>
          </a:p>
          <a:p>
            <a:pPr marL="0" indent="0">
              <a:spcBef>
                <a:spcPts val="0"/>
              </a:spcBef>
              <a:buNone/>
            </a:pPr>
            <a:endParaRPr lang="en-US" sz="1400" dirty="0"/>
          </a:p>
          <a:p>
            <a:pPr marL="0" indent="0">
              <a:spcBef>
                <a:spcPts val="0"/>
              </a:spcBef>
              <a:buNone/>
            </a:pPr>
            <a:endParaRPr lang="en-US" sz="1400" dirty="0"/>
          </a:p>
          <a:p>
            <a:pPr marL="0" indent="0">
              <a:spcBef>
                <a:spcPts val="0"/>
              </a:spcBef>
              <a:buNone/>
            </a:pPr>
            <a:r>
              <a:rPr lang="en-US" sz="1400" dirty="0"/>
              <a:t>                                                                                </a:t>
            </a:r>
            <a:endParaRPr lang="en-US" sz="1600" dirty="0"/>
          </a:p>
          <a:p>
            <a:endParaRPr lang="en-US" dirty="0"/>
          </a:p>
        </p:txBody>
      </p:sp>
      <p:pic>
        <p:nvPicPr>
          <p:cNvPr id="5" name="Picture 4" descr="body languag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0436" y="3013929"/>
            <a:ext cx="4736150" cy="3112233"/>
          </a:xfrm>
          <a:prstGeom prst="rect">
            <a:avLst/>
          </a:prstGeom>
        </p:spPr>
      </p:pic>
      <p:sp>
        <p:nvSpPr>
          <p:cNvPr id="4" name="TextBox 3"/>
          <p:cNvSpPr txBox="1"/>
          <p:nvPr/>
        </p:nvSpPr>
        <p:spPr>
          <a:xfrm>
            <a:off x="7338562" y="2678463"/>
            <a:ext cx="1803236" cy="369332"/>
          </a:xfrm>
          <a:prstGeom prst="rect">
            <a:avLst/>
          </a:prstGeom>
          <a:noFill/>
        </p:spPr>
        <p:txBody>
          <a:bodyPr wrap="square" rtlCol="0">
            <a:spAutoFit/>
          </a:bodyPr>
          <a:lstStyle/>
          <a:p>
            <a:r>
              <a:rPr lang="en-US" dirty="0"/>
              <a:t>(Wright, 2013)</a:t>
            </a:r>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Slide Number Placeholder 7"/>
          <p:cNvSpPr>
            <a:spLocks noGrp="1"/>
          </p:cNvSpPr>
          <p:nvPr>
            <p:ph type="sldNum" sz="quarter" idx="12"/>
          </p:nvPr>
        </p:nvSpPr>
        <p:spPr/>
        <p:txBody>
          <a:bodyPr/>
          <a:lstStyle/>
          <a:p>
            <a:fld id="{532F5240-C25A-BD4D-877F-64B300E2BEF7}" type="slidenum">
              <a:rPr lang="en-US" smtClean="0"/>
              <a:t>36</a:t>
            </a:fld>
            <a:endParaRPr lang="en-US" dirty="0"/>
          </a:p>
        </p:txBody>
      </p:sp>
    </p:spTree>
    <p:extLst>
      <p:ext uri="{BB962C8B-B14F-4D97-AF65-F5344CB8AC3E}">
        <p14:creationId xmlns:p14="http://schemas.microsoft.com/office/powerpoint/2010/main" val="36854542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44447" y="274638"/>
            <a:ext cx="8525071" cy="1143000"/>
          </a:xfrm>
        </p:spPr>
        <p:txBody>
          <a:bodyPr>
            <a:normAutofit/>
          </a:bodyPr>
          <a:lstStyle/>
          <a:p>
            <a:r>
              <a:rPr lang="en-US" b="1" dirty="0"/>
              <a:t>De-escalating Behavior</a:t>
            </a:r>
          </a:p>
        </p:txBody>
      </p:sp>
      <p:sp>
        <p:nvSpPr>
          <p:cNvPr id="3" name="Content Placeholder 2"/>
          <p:cNvSpPr>
            <a:spLocks noGrp="1"/>
          </p:cNvSpPr>
          <p:nvPr>
            <p:ph sz="half" idx="4294967295"/>
          </p:nvPr>
        </p:nvSpPr>
        <p:spPr>
          <a:xfrm>
            <a:off x="538198" y="1829515"/>
            <a:ext cx="5209765" cy="3745130"/>
          </a:xfrm>
        </p:spPr>
        <p:txBody>
          <a:bodyPr>
            <a:normAutofit fontScale="92500" lnSpcReduction="10000"/>
          </a:bodyPr>
          <a:lstStyle/>
          <a:p>
            <a:pPr marL="0" indent="0">
              <a:buNone/>
            </a:pPr>
            <a:r>
              <a:rPr lang="en-US" dirty="0"/>
              <a:t>Keep appropriate personal space.</a:t>
            </a:r>
            <a:endParaRPr lang="en-US" sz="2600" dirty="0"/>
          </a:p>
          <a:p>
            <a:pPr marL="0" indent="0">
              <a:buNone/>
            </a:pPr>
            <a:endParaRPr lang="en-US" sz="2200" dirty="0"/>
          </a:p>
          <a:p>
            <a:pPr marL="0" indent="0">
              <a:buNone/>
            </a:pPr>
            <a:r>
              <a:rPr lang="en-US" dirty="0"/>
              <a:t>Provide reassurance.</a:t>
            </a:r>
          </a:p>
          <a:p>
            <a:pPr marL="0" indent="0">
              <a:buNone/>
            </a:pPr>
            <a:endParaRPr lang="en-US" sz="2200" dirty="0"/>
          </a:p>
          <a:p>
            <a:pPr marL="0" indent="0">
              <a:buNone/>
            </a:pPr>
            <a:r>
              <a:rPr lang="en-US" dirty="0"/>
              <a:t>Be aware of cultural </a:t>
            </a:r>
          </a:p>
          <a:p>
            <a:pPr marL="0" indent="0">
              <a:buNone/>
            </a:pPr>
            <a:r>
              <a:rPr lang="en-US" dirty="0"/>
              <a:t>differences</a:t>
            </a:r>
            <a:r>
              <a:rPr lang="en-US" sz="2800" dirty="0"/>
              <a:t>. </a:t>
            </a:r>
          </a:p>
          <a:p>
            <a:pPr marL="0" indent="0">
              <a:spcBef>
                <a:spcPts val="0"/>
              </a:spcBef>
              <a:buNone/>
            </a:pPr>
            <a:endParaRPr lang="en-US" sz="1800" dirty="0"/>
          </a:p>
          <a:p>
            <a:pPr marL="0" indent="0" algn="ctr">
              <a:spcBef>
                <a:spcPts val="0"/>
              </a:spcBef>
              <a:buNone/>
            </a:pPr>
            <a:r>
              <a:rPr lang="en-US" sz="1600" dirty="0"/>
              <a:t>				</a:t>
            </a:r>
          </a:p>
          <a:p>
            <a:endParaRPr lang="en-US" sz="2800" dirty="0"/>
          </a:p>
          <a:p>
            <a:endParaRPr lang="en-US" sz="2800" dirty="0"/>
          </a:p>
          <a:p>
            <a:endParaRPr lang="en-US" sz="2800" dirty="0"/>
          </a:p>
          <a:p>
            <a:endParaRPr lang="en-US" sz="2800" dirty="0"/>
          </a:p>
          <a:p>
            <a:pPr marL="0" indent="0">
              <a:buNone/>
            </a:pPr>
            <a:endParaRPr lang="en-US" sz="2800" dirty="0"/>
          </a:p>
          <a:p>
            <a:endParaRPr lang="en-US" dirty="0"/>
          </a:p>
          <a:p>
            <a:endParaRPr lang="en-US" dirty="0"/>
          </a:p>
        </p:txBody>
      </p:sp>
      <p:pic>
        <p:nvPicPr>
          <p:cNvPr id="4" name="Picture 3" descr="personal-space.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9067" y="1807995"/>
            <a:ext cx="3293781" cy="3766650"/>
          </a:xfrm>
          <a:prstGeom prst="rect">
            <a:avLst/>
          </a:prstGeom>
        </p:spPr>
      </p:pic>
      <p:sp>
        <p:nvSpPr>
          <p:cNvPr id="5" name="TextBox 4"/>
          <p:cNvSpPr txBox="1"/>
          <p:nvPr/>
        </p:nvSpPr>
        <p:spPr>
          <a:xfrm>
            <a:off x="3352801" y="4775198"/>
            <a:ext cx="1845734" cy="369332"/>
          </a:xfrm>
          <a:prstGeom prst="rect">
            <a:avLst/>
          </a:prstGeom>
          <a:noFill/>
        </p:spPr>
        <p:txBody>
          <a:bodyPr wrap="square" rtlCol="0">
            <a:spAutoFit/>
          </a:bodyPr>
          <a:lstStyle/>
          <a:p>
            <a:r>
              <a:rPr lang="en-US" dirty="0"/>
              <a:t>(Wright, 2013)</a:t>
            </a:r>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Slide Number Placeholder 7"/>
          <p:cNvSpPr>
            <a:spLocks noGrp="1"/>
          </p:cNvSpPr>
          <p:nvPr>
            <p:ph type="sldNum" sz="quarter" idx="12"/>
          </p:nvPr>
        </p:nvSpPr>
        <p:spPr/>
        <p:txBody>
          <a:bodyPr/>
          <a:lstStyle/>
          <a:p>
            <a:fld id="{532F5240-C25A-BD4D-877F-64B300E2BEF7}" type="slidenum">
              <a:rPr lang="en-US" smtClean="0"/>
              <a:t>37</a:t>
            </a:fld>
            <a:endParaRPr lang="en-US" dirty="0"/>
          </a:p>
        </p:txBody>
      </p:sp>
    </p:spTree>
    <p:extLst>
      <p:ext uri="{BB962C8B-B14F-4D97-AF65-F5344CB8AC3E}">
        <p14:creationId xmlns:p14="http://schemas.microsoft.com/office/powerpoint/2010/main" val="172550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73100"/>
            <a:ext cx="8229600" cy="5453063"/>
          </a:xfrm>
        </p:spPr>
        <p:txBody>
          <a:bodyPr/>
          <a:lstStyle/>
          <a:p>
            <a:pPr marL="0" indent="0" algn="ctr">
              <a:buNone/>
            </a:pPr>
            <a:r>
              <a:rPr lang="en-US" sz="4400" b="1" dirty="0"/>
              <a:t>Disengaging Challenging Behaviors</a:t>
            </a:r>
          </a:p>
        </p:txBody>
      </p:sp>
      <p:pic>
        <p:nvPicPr>
          <p:cNvPr id="5" name="Picture 4" descr="challen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5578" y="2292174"/>
            <a:ext cx="3810450" cy="2784777"/>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532F5240-C25A-BD4D-877F-64B300E2BEF7}" type="slidenum">
              <a:rPr lang="en-US" smtClean="0"/>
              <a:t>38</a:t>
            </a:fld>
            <a:endParaRPr lang="en-US" dirty="0"/>
          </a:p>
        </p:txBody>
      </p:sp>
    </p:spTree>
    <p:extLst>
      <p:ext uri="{BB962C8B-B14F-4D97-AF65-F5344CB8AC3E}">
        <p14:creationId xmlns:p14="http://schemas.microsoft.com/office/powerpoint/2010/main" val="24934379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Disengaging</a:t>
            </a:r>
            <a:r>
              <a:rPr lang="en-US" dirty="0"/>
              <a:t> </a:t>
            </a:r>
            <a:r>
              <a:rPr lang="en-US" b="1" dirty="0"/>
              <a:t>Behavior</a:t>
            </a:r>
            <a:endParaRPr lang="en-US" dirty="0"/>
          </a:p>
        </p:txBody>
      </p:sp>
      <p:sp>
        <p:nvSpPr>
          <p:cNvPr id="3" name="Content Placeholder 2"/>
          <p:cNvSpPr>
            <a:spLocks noGrp="1"/>
          </p:cNvSpPr>
          <p:nvPr>
            <p:ph sz="half" idx="4294967295"/>
          </p:nvPr>
        </p:nvSpPr>
        <p:spPr>
          <a:xfrm>
            <a:off x="473616" y="1808967"/>
            <a:ext cx="4040188" cy="3951288"/>
          </a:xfrm>
        </p:spPr>
        <p:txBody>
          <a:bodyPr>
            <a:normAutofit/>
          </a:bodyPr>
          <a:lstStyle/>
          <a:p>
            <a:pPr marL="0" indent="0">
              <a:buNone/>
            </a:pPr>
            <a:r>
              <a:rPr lang="en-US" dirty="0"/>
              <a:t>Disengaging tactics allow the teacher to keep his or her cool in order to manage the conflict situation in an appropriate manner.</a:t>
            </a:r>
            <a:endParaRPr lang="en-US" sz="1600" dirty="0"/>
          </a:p>
        </p:txBody>
      </p:sp>
      <p:pic>
        <p:nvPicPr>
          <p:cNvPr id="4" name="Picture 3" descr="keep coo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0300" y="1535113"/>
            <a:ext cx="3746500" cy="4591050"/>
          </a:xfrm>
          <a:prstGeom prst="rect">
            <a:avLst/>
          </a:prstGeom>
        </p:spPr>
      </p:pic>
      <p:sp>
        <p:nvSpPr>
          <p:cNvPr id="5" name="TextBox 4"/>
          <p:cNvSpPr txBox="1"/>
          <p:nvPr/>
        </p:nvSpPr>
        <p:spPr>
          <a:xfrm>
            <a:off x="3009383" y="5132401"/>
            <a:ext cx="1930917" cy="369332"/>
          </a:xfrm>
          <a:prstGeom prst="rect">
            <a:avLst/>
          </a:prstGeom>
          <a:noFill/>
        </p:spPr>
        <p:txBody>
          <a:bodyPr wrap="square" rtlCol="0">
            <a:spAutoFit/>
          </a:bodyPr>
          <a:lstStyle/>
          <a:p>
            <a:r>
              <a:rPr lang="en-US" dirty="0"/>
              <a:t>(Wright, 2013)</a:t>
            </a:r>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Slide Number Placeholder 7"/>
          <p:cNvSpPr>
            <a:spLocks noGrp="1"/>
          </p:cNvSpPr>
          <p:nvPr>
            <p:ph type="sldNum" sz="quarter" idx="12"/>
          </p:nvPr>
        </p:nvSpPr>
        <p:spPr/>
        <p:txBody>
          <a:bodyPr/>
          <a:lstStyle/>
          <a:p>
            <a:fld id="{532F5240-C25A-BD4D-877F-64B300E2BEF7}" type="slidenum">
              <a:rPr lang="en-US" smtClean="0"/>
              <a:t>39</a:t>
            </a:fld>
            <a:endParaRPr lang="en-US" dirty="0"/>
          </a:p>
        </p:txBody>
      </p:sp>
    </p:spTree>
    <p:extLst>
      <p:ext uri="{BB962C8B-B14F-4D97-AF65-F5344CB8AC3E}">
        <p14:creationId xmlns:p14="http://schemas.microsoft.com/office/powerpoint/2010/main" val="5068488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Disengaging</a:t>
            </a:r>
            <a:r>
              <a:rPr lang="en-US" dirty="0"/>
              <a:t> </a:t>
            </a:r>
            <a:r>
              <a:rPr lang="en-US" b="1" dirty="0"/>
              <a:t>Behavior</a:t>
            </a:r>
          </a:p>
        </p:txBody>
      </p:sp>
      <p:sp>
        <p:nvSpPr>
          <p:cNvPr id="3" name="Content Placeholder 2"/>
          <p:cNvSpPr>
            <a:spLocks noGrp="1"/>
          </p:cNvSpPr>
          <p:nvPr>
            <p:ph sz="half" idx="2"/>
          </p:nvPr>
        </p:nvSpPr>
        <p:spPr>
          <a:xfrm>
            <a:off x="688895" y="1657328"/>
            <a:ext cx="4176423" cy="4189027"/>
          </a:xfrm>
        </p:spPr>
        <p:txBody>
          <a:bodyPr>
            <a:normAutofit fontScale="92500" lnSpcReduction="10000"/>
          </a:bodyPr>
          <a:lstStyle/>
          <a:p>
            <a:pPr marL="0" indent="0">
              <a:buNone/>
            </a:pPr>
            <a:r>
              <a:rPr lang="en-US" sz="3000" dirty="0"/>
              <a:t>Keep cool under pressure. </a:t>
            </a:r>
          </a:p>
          <a:p>
            <a:pPr marL="0" indent="0">
              <a:buNone/>
            </a:pPr>
            <a:endParaRPr lang="en-US" sz="2200" dirty="0"/>
          </a:p>
          <a:p>
            <a:pPr marL="0" indent="0">
              <a:buNone/>
            </a:pPr>
            <a:r>
              <a:rPr lang="en-US" sz="3000" dirty="0"/>
              <a:t>Respond in a neutral and calm tone. </a:t>
            </a:r>
          </a:p>
          <a:p>
            <a:pPr marL="0" indent="0">
              <a:buNone/>
            </a:pPr>
            <a:endParaRPr lang="en-US" sz="2200" dirty="0"/>
          </a:p>
          <a:p>
            <a:pPr marL="0" indent="0">
              <a:buNone/>
            </a:pPr>
            <a:r>
              <a:rPr lang="en-US" sz="3000" dirty="0"/>
              <a:t>Keep dialogue brief. </a:t>
            </a:r>
          </a:p>
          <a:p>
            <a:pPr marL="0" indent="0">
              <a:buNone/>
            </a:pPr>
            <a:endParaRPr lang="en-US" sz="2200" dirty="0"/>
          </a:p>
          <a:p>
            <a:pPr marL="0" indent="0">
              <a:buNone/>
            </a:pPr>
            <a:r>
              <a:rPr lang="en-US" sz="3000" dirty="0"/>
              <a:t>Use non-confrontational words.</a:t>
            </a:r>
          </a:p>
          <a:p>
            <a:pPr marL="0" indent="0" algn="ctr">
              <a:spcBef>
                <a:spcPts val="0"/>
              </a:spcBef>
              <a:buNone/>
            </a:pPr>
            <a:r>
              <a:rPr lang="en-US" sz="1600" dirty="0"/>
              <a:t>   </a:t>
            </a:r>
            <a:endParaRPr lang="en-US" sz="1700" dirty="0"/>
          </a:p>
          <a:p>
            <a:pPr marL="0" indent="0" algn="ctr">
              <a:spcBef>
                <a:spcPts val="0"/>
              </a:spcBef>
              <a:buNone/>
            </a:pPr>
            <a:r>
              <a:rPr lang="en-US" sz="1700" dirty="0"/>
              <a:t>                                                                    </a:t>
            </a:r>
            <a:endParaRPr lang="en-US" dirty="0"/>
          </a:p>
          <a:p>
            <a:endParaRPr lang="en-US" dirty="0"/>
          </a:p>
        </p:txBody>
      </p:sp>
      <p:pic>
        <p:nvPicPr>
          <p:cNvPr id="4" name="Picture 3" descr="keep coo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9609" y="1657328"/>
            <a:ext cx="3708400" cy="4261699"/>
          </a:xfrm>
          <a:prstGeom prst="rect">
            <a:avLst/>
          </a:prstGeom>
        </p:spPr>
      </p:pic>
      <p:sp>
        <p:nvSpPr>
          <p:cNvPr id="5" name="TextBox 4"/>
          <p:cNvSpPr txBox="1"/>
          <p:nvPr/>
        </p:nvSpPr>
        <p:spPr>
          <a:xfrm>
            <a:off x="2985718" y="5513359"/>
            <a:ext cx="1879600" cy="369332"/>
          </a:xfrm>
          <a:prstGeom prst="rect">
            <a:avLst/>
          </a:prstGeom>
          <a:noFill/>
        </p:spPr>
        <p:txBody>
          <a:bodyPr wrap="square" rtlCol="0">
            <a:spAutoFit/>
          </a:bodyPr>
          <a:lstStyle/>
          <a:p>
            <a:r>
              <a:rPr lang="en-US" dirty="0"/>
              <a:t>(Wright, 2013)</a:t>
            </a:r>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Slide Number Placeholder 7"/>
          <p:cNvSpPr>
            <a:spLocks noGrp="1"/>
          </p:cNvSpPr>
          <p:nvPr>
            <p:ph type="sldNum" sz="quarter" idx="12"/>
          </p:nvPr>
        </p:nvSpPr>
        <p:spPr/>
        <p:txBody>
          <a:bodyPr/>
          <a:lstStyle/>
          <a:p>
            <a:fld id="{532F5240-C25A-BD4D-877F-64B300E2BEF7}" type="slidenum">
              <a:rPr lang="en-US" smtClean="0"/>
              <a:t>40</a:t>
            </a:fld>
            <a:endParaRPr lang="en-US" dirty="0"/>
          </a:p>
        </p:txBody>
      </p:sp>
    </p:spTree>
    <p:extLst>
      <p:ext uri="{BB962C8B-B14F-4D97-AF65-F5344CB8AC3E}">
        <p14:creationId xmlns:p14="http://schemas.microsoft.com/office/powerpoint/2010/main" val="298017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616" y="377086"/>
            <a:ext cx="8229600" cy="1143000"/>
          </a:xfrm>
        </p:spPr>
        <p:txBody>
          <a:bodyPr>
            <a:noAutofit/>
          </a:bodyPr>
          <a:lstStyle/>
          <a:p>
            <a:r>
              <a:rPr lang="en-US" b="1" dirty="0"/>
              <a:t>Disengaging</a:t>
            </a:r>
            <a:r>
              <a:rPr lang="en-US" dirty="0"/>
              <a:t> </a:t>
            </a:r>
            <a:r>
              <a:rPr lang="en-US" b="1" dirty="0"/>
              <a:t>Behavior</a:t>
            </a:r>
          </a:p>
        </p:txBody>
      </p:sp>
      <p:sp>
        <p:nvSpPr>
          <p:cNvPr id="3" name="Content Placeholder 2"/>
          <p:cNvSpPr>
            <a:spLocks noGrp="1"/>
          </p:cNvSpPr>
          <p:nvPr>
            <p:ph sz="half" idx="4294967295"/>
          </p:nvPr>
        </p:nvSpPr>
        <p:spPr>
          <a:xfrm>
            <a:off x="473616" y="1743423"/>
            <a:ext cx="5016013" cy="4382740"/>
          </a:xfrm>
        </p:spPr>
        <p:txBody>
          <a:bodyPr>
            <a:normAutofit fontScale="25000" lnSpcReduction="20000"/>
          </a:bodyPr>
          <a:lstStyle/>
          <a:p>
            <a:pPr marL="0" indent="0">
              <a:buNone/>
            </a:pPr>
            <a:r>
              <a:rPr lang="en-US" sz="11200" dirty="0"/>
              <a:t>Divert the student’s attention.</a:t>
            </a:r>
          </a:p>
          <a:p>
            <a:pPr marL="0" indent="0">
              <a:buNone/>
            </a:pPr>
            <a:endParaRPr lang="en-US" sz="7200" dirty="0"/>
          </a:p>
          <a:p>
            <a:pPr marL="0" indent="0">
              <a:buNone/>
            </a:pPr>
            <a:r>
              <a:rPr lang="en-US" sz="11200" dirty="0"/>
              <a:t>Provide an opportunity to cool down.</a:t>
            </a:r>
          </a:p>
          <a:p>
            <a:pPr marL="0" indent="0">
              <a:buNone/>
            </a:pPr>
            <a:r>
              <a:rPr lang="en-US" sz="9600" dirty="0"/>
              <a:t> </a:t>
            </a:r>
          </a:p>
          <a:p>
            <a:pPr marL="0" indent="0">
              <a:buNone/>
            </a:pPr>
            <a:r>
              <a:rPr lang="en-US" sz="11200" dirty="0"/>
              <a:t>Offer the student a path to saving face.</a:t>
            </a:r>
          </a:p>
          <a:p>
            <a:pPr marL="0" indent="0">
              <a:buNone/>
            </a:pPr>
            <a:endParaRPr lang="en-US" sz="7200" dirty="0"/>
          </a:p>
          <a:p>
            <a:pPr marL="0" indent="0">
              <a:buNone/>
            </a:pPr>
            <a:r>
              <a:rPr lang="en-US" sz="11200" dirty="0"/>
              <a:t>Removal from the classroom    for a brief time may be needed. </a:t>
            </a:r>
          </a:p>
          <a:p>
            <a:pPr marL="0" indent="0" algn="ctr">
              <a:spcBef>
                <a:spcPts val="0"/>
              </a:spcBef>
              <a:buNone/>
            </a:pPr>
            <a:r>
              <a:rPr lang="en-US" sz="1800" dirty="0"/>
              <a:t>										</a:t>
            </a:r>
            <a:r>
              <a:rPr lang="en-US" sz="1600" dirty="0"/>
              <a:t>			</a:t>
            </a:r>
            <a:r>
              <a:rPr lang="en-US" sz="1800" dirty="0"/>
              <a:t> </a:t>
            </a:r>
          </a:p>
          <a:p>
            <a:pPr marL="0" indent="0" algn="ctr">
              <a:spcBef>
                <a:spcPts val="0"/>
              </a:spcBef>
              <a:buNone/>
            </a:pPr>
            <a:endParaRPr lang="en-US" sz="1800" dirty="0"/>
          </a:p>
          <a:p>
            <a:pPr marL="0" indent="0" algn="ctr">
              <a:spcBef>
                <a:spcPts val="0"/>
              </a:spcBef>
              <a:buNone/>
            </a:pPr>
            <a:endParaRPr lang="en-US" sz="1800" dirty="0"/>
          </a:p>
          <a:p>
            <a:pPr marL="0" indent="0" algn="ctr">
              <a:spcBef>
                <a:spcPts val="0"/>
              </a:spcBef>
              <a:buNone/>
            </a:pPr>
            <a:r>
              <a:rPr lang="en-US" sz="1800" dirty="0"/>
              <a:t>                                        </a:t>
            </a:r>
            <a:r>
              <a:rPr lang="en-US" sz="1700" dirty="0"/>
              <a:t>                                                  </a:t>
            </a:r>
          </a:p>
          <a:p>
            <a:pPr marL="0" indent="0" algn="ctr">
              <a:spcBef>
                <a:spcPts val="0"/>
              </a:spcBef>
              <a:buNone/>
            </a:pPr>
            <a:r>
              <a:rPr lang="en-US" sz="1700" dirty="0"/>
              <a:t>				  </a:t>
            </a:r>
          </a:p>
          <a:p>
            <a:pPr marL="0" indent="0" algn="ctr">
              <a:spcBef>
                <a:spcPts val="0"/>
              </a:spcBef>
              <a:buNone/>
            </a:pPr>
            <a:endParaRPr lang="en-US" sz="1700" dirty="0"/>
          </a:p>
          <a:p>
            <a:endParaRPr lang="en-US" sz="2800" dirty="0"/>
          </a:p>
          <a:p>
            <a:endParaRPr lang="en-US" sz="2800" dirty="0"/>
          </a:p>
          <a:p>
            <a:pPr marL="0" indent="0">
              <a:buNone/>
            </a:pPr>
            <a:endParaRPr lang="en-US" sz="2800" dirty="0"/>
          </a:p>
          <a:p>
            <a:endParaRPr lang="en-US" dirty="0"/>
          </a:p>
          <a:p>
            <a:endParaRPr lang="en-US" dirty="0"/>
          </a:p>
        </p:txBody>
      </p:sp>
      <p:pic>
        <p:nvPicPr>
          <p:cNvPr id="4" name="Picture 3" descr="disengage studen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2620" y="2087805"/>
            <a:ext cx="3330596" cy="3099417"/>
          </a:xfrm>
          <a:prstGeom prst="rect">
            <a:avLst/>
          </a:prstGeom>
        </p:spPr>
      </p:pic>
      <p:sp>
        <p:nvSpPr>
          <p:cNvPr id="5" name="TextBox 4"/>
          <p:cNvSpPr txBox="1"/>
          <p:nvPr/>
        </p:nvSpPr>
        <p:spPr>
          <a:xfrm>
            <a:off x="3921422" y="5738008"/>
            <a:ext cx="2116667" cy="369332"/>
          </a:xfrm>
          <a:prstGeom prst="rect">
            <a:avLst/>
          </a:prstGeom>
          <a:noFill/>
        </p:spPr>
        <p:txBody>
          <a:bodyPr wrap="square" rtlCol="0">
            <a:spAutoFit/>
          </a:bodyPr>
          <a:lstStyle/>
          <a:p>
            <a:r>
              <a:rPr lang="en-US" dirty="0"/>
              <a:t>(Wright, 2013)</a:t>
            </a:r>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Slide Number Placeholder 7"/>
          <p:cNvSpPr>
            <a:spLocks noGrp="1"/>
          </p:cNvSpPr>
          <p:nvPr>
            <p:ph type="sldNum" sz="quarter" idx="12"/>
          </p:nvPr>
        </p:nvSpPr>
        <p:spPr/>
        <p:txBody>
          <a:bodyPr/>
          <a:lstStyle/>
          <a:p>
            <a:fld id="{532F5240-C25A-BD4D-877F-64B300E2BEF7}" type="slidenum">
              <a:rPr lang="en-US" smtClean="0"/>
              <a:t>41</a:t>
            </a:fld>
            <a:endParaRPr lang="en-US" dirty="0"/>
          </a:p>
        </p:txBody>
      </p:sp>
    </p:spTree>
    <p:extLst>
      <p:ext uri="{BB962C8B-B14F-4D97-AF65-F5344CB8AC3E}">
        <p14:creationId xmlns:p14="http://schemas.microsoft.com/office/powerpoint/2010/main" val="1678028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0922"/>
            <a:ext cx="8229600" cy="1107234"/>
          </a:xfrm>
        </p:spPr>
        <p:txBody>
          <a:bodyPr/>
          <a:lstStyle/>
          <a:p>
            <a:r>
              <a:rPr lang="en-US" b="1" dirty="0">
                <a:solidFill>
                  <a:srgbClr val="FF0000"/>
                </a:solidFill>
              </a:rPr>
              <a:t>WARNING!</a:t>
            </a:r>
          </a:p>
        </p:txBody>
      </p:sp>
      <p:sp>
        <p:nvSpPr>
          <p:cNvPr id="3" name="Content Placeholder 2"/>
          <p:cNvSpPr>
            <a:spLocks noGrp="1"/>
          </p:cNvSpPr>
          <p:nvPr>
            <p:ph idx="1"/>
          </p:nvPr>
        </p:nvSpPr>
        <p:spPr>
          <a:xfrm>
            <a:off x="457200" y="1188156"/>
            <a:ext cx="8229600" cy="4627603"/>
          </a:xfrm>
        </p:spPr>
        <p:txBody>
          <a:bodyPr>
            <a:normAutofit/>
          </a:bodyPr>
          <a:lstStyle/>
          <a:p>
            <a:pPr marL="0" indent="0">
              <a:buNone/>
            </a:pPr>
            <a:r>
              <a:rPr lang="en-US" b="1" dirty="0"/>
              <a:t>These strategies should be used when the behavior: </a:t>
            </a:r>
          </a:p>
          <a:p>
            <a:pPr marL="0" indent="0">
              <a:buNone/>
            </a:pPr>
            <a:endParaRPr lang="en-US" sz="1000" dirty="0"/>
          </a:p>
          <a:p>
            <a:r>
              <a:rPr lang="en-US" sz="3000" dirty="0"/>
              <a:t>is primarily verbal;</a:t>
            </a:r>
          </a:p>
          <a:p>
            <a:r>
              <a:rPr lang="en-US" sz="3000" dirty="0"/>
              <a:t>shows no signs of escalating; and</a:t>
            </a:r>
          </a:p>
          <a:p>
            <a:r>
              <a:rPr lang="en-US" sz="3000" dirty="0"/>
              <a:t>does not represent a safety risk. </a:t>
            </a:r>
            <a:endParaRPr lang="en-US" dirty="0"/>
          </a:p>
          <a:p>
            <a:pPr marL="0" indent="0">
              <a:buNone/>
            </a:pPr>
            <a:endParaRPr lang="en-US" dirty="0"/>
          </a:p>
          <a:p>
            <a:pPr marL="0" indent="0">
              <a:spcBef>
                <a:spcPts val="0"/>
              </a:spcBef>
              <a:buNone/>
            </a:pPr>
            <a:r>
              <a:rPr lang="en-US" sz="1600" dirty="0"/>
              <a:t>							                                              							</a:t>
            </a:r>
          </a:p>
        </p:txBody>
      </p:sp>
      <p:pic>
        <p:nvPicPr>
          <p:cNvPr id="5" name="Picture 4" descr="Caution sig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5956" y="4240619"/>
            <a:ext cx="2854260" cy="1735892"/>
          </a:xfrm>
          <a:prstGeom prst="rect">
            <a:avLst/>
          </a:prstGeom>
        </p:spPr>
      </p:pic>
      <p:sp>
        <p:nvSpPr>
          <p:cNvPr id="4" name="TextBox 3"/>
          <p:cNvSpPr txBox="1"/>
          <p:nvPr/>
        </p:nvSpPr>
        <p:spPr>
          <a:xfrm>
            <a:off x="6718301" y="4240619"/>
            <a:ext cx="1968499" cy="369332"/>
          </a:xfrm>
          <a:prstGeom prst="rect">
            <a:avLst/>
          </a:prstGeom>
          <a:noFill/>
        </p:spPr>
        <p:txBody>
          <a:bodyPr wrap="square" rtlCol="0">
            <a:spAutoFit/>
          </a:bodyPr>
          <a:lstStyle/>
          <a:p>
            <a:r>
              <a:rPr lang="en-US" dirty="0"/>
              <a:t>(Wright, 2013)</a:t>
            </a:r>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Slide Number Placeholder 7"/>
          <p:cNvSpPr>
            <a:spLocks noGrp="1"/>
          </p:cNvSpPr>
          <p:nvPr>
            <p:ph type="sldNum" sz="quarter" idx="12"/>
          </p:nvPr>
        </p:nvSpPr>
        <p:spPr/>
        <p:txBody>
          <a:bodyPr/>
          <a:lstStyle/>
          <a:p>
            <a:fld id="{532F5240-C25A-BD4D-877F-64B300E2BEF7}" type="slidenum">
              <a:rPr lang="en-US" smtClean="0"/>
              <a:t>42</a:t>
            </a:fld>
            <a:endParaRPr lang="en-US" dirty="0"/>
          </a:p>
        </p:txBody>
      </p:sp>
    </p:spTree>
    <p:extLst>
      <p:ext uri="{BB962C8B-B14F-4D97-AF65-F5344CB8AC3E}">
        <p14:creationId xmlns:p14="http://schemas.microsoft.com/office/powerpoint/2010/main" val="32515285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5306"/>
            <a:ext cx="8229600" cy="808450"/>
          </a:xfrm>
        </p:spPr>
        <p:txBody>
          <a:bodyPr/>
          <a:lstStyle/>
          <a:p>
            <a:r>
              <a:rPr lang="en-US" b="1" dirty="0">
                <a:solidFill>
                  <a:srgbClr val="FF0000"/>
                </a:solidFill>
              </a:rPr>
              <a:t>CAUTION!</a:t>
            </a:r>
          </a:p>
        </p:txBody>
      </p:sp>
      <p:sp>
        <p:nvSpPr>
          <p:cNvPr id="3" name="Content Placeholder 2"/>
          <p:cNvSpPr>
            <a:spLocks noGrp="1"/>
          </p:cNvSpPr>
          <p:nvPr>
            <p:ph idx="1"/>
          </p:nvPr>
        </p:nvSpPr>
        <p:spPr>
          <a:xfrm>
            <a:off x="457201" y="1436320"/>
            <a:ext cx="8229600" cy="4875010"/>
          </a:xfrm>
        </p:spPr>
        <p:txBody>
          <a:bodyPr>
            <a:normAutofit/>
          </a:bodyPr>
          <a:lstStyle/>
          <a:p>
            <a:pPr marL="0" indent="0">
              <a:buNone/>
            </a:pPr>
            <a:r>
              <a:rPr lang="en-US" dirty="0"/>
              <a:t>If the student is suspected of presenting a safety risk to self or others, the teacher should call for immediate assistance.</a:t>
            </a:r>
          </a:p>
          <a:p>
            <a:pPr marL="0" indent="0">
              <a:spcBef>
                <a:spcPts val="0"/>
              </a:spcBef>
              <a:buNone/>
            </a:pPr>
            <a:r>
              <a:rPr lang="en-US" sz="1800" dirty="0"/>
              <a:t>									</a:t>
            </a:r>
          </a:p>
          <a:p>
            <a:pPr marL="0" indent="0">
              <a:buNone/>
            </a:pPr>
            <a:endParaRPr lang="en-US" sz="1600" dirty="0"/>
          </a:p>
          <a:p>
            <a:pPr marL="0" indent="0">
              <a:spcBef>
                <a:spcPts val="0"/>
              </a:spcBef>
              <a:buNone/>
            </a:pPr>
            <a:r>
              <a:rPr lang="en-US" sz="1600" dirty="0"/>
              <a:t>                                                                                 </a:t>
            </a:r>
          </a:p>
          <a:p>
            <a:pPr marL="0" indent="0" algn="ctr">
              <a:spcBef>
                <a:spcPts val="0"/>
              </a:spcBef>
              <a:buNone/>
            </a:pPr>
            <a:r>
              <a:rPr lang="en-US" sz="1600" dirty="0"/>
              <a:t>                                                                                 </a:t>
            </a:r>
          </a:p>
          <a:p>
            <a:pPr marL="0" indent="0" algn="ctr">
              <a:spcBef>
                <a:spcPts val="0"/>
              </a:spcBef>
              <a:buNone/>
            </a:pPr>
            <a:endParaRPr lang="en-US" sz="1600" dirty="0"/>
          </a:p>
        </p:txBody>
      </p:sp>
      <p:pic>
        <p:nvPicPr>
          <p:cNvPr id="4" name="Picture 3" descr="AskingForHelp.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352800"/>
            <a:ext cx="9142412" cy="3505200"/>
          </a:xfrm>
          <a:prstGeom prst="rect">
            <a:avLst/>
          </a:prstGeom>
        </p:spPr>
      </p:pic>
      <p:sp>
        <p:nvSpPr>
          <p:cNvPr id="5" name="TextBox 4"/>
          <p:cNvSpPr txBox="1"/>
          <p:nvPr/>
        </p:nvSpPr>
        <p:spPr>
          <a:xfrm>
            <a:off x="7390607" y="2882186"/>
            <a:ext cx="3048000" cy="369332"/>
          </a:xfrm>
          <a:prstGeom prst="rect">
            <a:avLst/>
          </a:prstGeom>
          <a:noFill/>
        </p:spPr>
        <p:txBody>
          <a:bodyPr wrap="square" rtlCol="0">
            <a:spAutoFit/>
          </a:bodyPr>
          <a:lstStyle/>
          <a:p>
            <a:r>
              <a:rPr lang="en-US" dirty="0"/>
              <a:t>(Wright, 2013)</a:t>
            </a:r>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Slide Number Placeholder 7"/>
          <p:cNvSpPr>
            <a:spLocks noGrp="1"/>
          </p:cNvSpPr>
          <p:nvPr>
            <p:ph type="sldNum" sz="quarter" idx="12"/>
          </p:nvPr>
        </p:nvSpPr>
        <p:spPr/>
        <p:txBody>
          <a:bodyPr/>
          <a:lstStyle/>
          <a:p>
            <a:fld id="{532F5240-C25A-BD4D-877F-64B300E2BEF7}" type="slidenum">
              <a:rPr lang="en-US" smtClean="0"/>
              <a:t>43</a:t>
            </a:fld>
            <a:endParaRPr lang="en-US" dirty="0"/>
          </a:p>
        </p:txBody>
      </p:sp>
    </p:spTree>
    <p:extLst>
      <p:ext uri="{BB962C8B-B14F-4D97-AF65-F5344CB8AC3E}">
        <p14:creationId xmlns:p14="http://schemas.microsoft.com/office/powerpoint/2010/main" val="4104616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endParaRPr lang="en-US" sz="4400" b="1" dirty="0"/>
          </a:p>
          <a:p>
            <a:pPr marL="0" indent="0" algn="ctr">
              <a:buNone/>
            </a:pPr>
            <a:endParaRPr lang="en-US" sz="4400" b="1" dirty="0"/>
          </a:p>
          <a:p>
            <a:pPr marL="0" indent="0" algn="ctr">
              <a:buNone/>
            </a:pPr>
            <a:endParaRPr lang="en-US" sz="4400" b="1" dirty="0"/>
          </a:p>
          <a:p>
            <a:pPr marL="0" indent="0" algn="ctr">
              <a:buNone/>
            </a:pPr>
            <a:endParaRPr lang="en-US" sz="4400" b="1" dirty="0"/>
          </a:p>
          <a:p>
            <a:pPr marL="0" indent="0" algn="ctr">
              <a:buNone/>
            </a:pPr>
            <a:r>
              <a:rPr lang="en-US" sz="4400" b="1" dirty="0">
                <a:solidFill>
                  <a:srgbClr val="0000FF"/>
                </a:solidFill>
              </a:rPr>
              <a:t>?</a:t>
            </a:r>
          </a:p>
        </p:txBody>
      </p:sp>
      <p:pic>
        <p:nvPicPr>
          <p:cNvPr id="4" name="Picture 3" descr="consequenc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5988" y="2847268"/>
            <a:ext cx="5295878" cy="1841500"/>
          </a:xfrm>
          <a:prstGeom prst="rect">
            <a:avLst/>
          </a:prstGeom>
        </p:spPr>
      </p:pic>
      <p:sp>
        <p:nvSpPr>
          <p:cNvPr id="5" name="Rectangle 4"/>
          <p:cNvSpPr/>
          <p:nvPr/>
        </p:nvSpPr>
        <p:spPr>
          <a:xfrm>
            <a:off x="1676400" y="368300"/>
            <a:ext cx="5750745" cy="923330"/>
          </a:xfrm>
          <a:prstGeom prst="rect">
            <a:avLst/>
          </a:prstGeom>
        </p:spPr>
        <p:txBody>
          <a:bodyPr wrap="square">
            <a:spAutoFit/>
          </a:bodyPr>
          <a:lstStyle/>
          <a:p>
            <a:pPr algn="ctr"/>
            <a:r>
              <a:rPr lang="en-US" sz="5400" b="1" dirty="0"/>
              <a:t>Losing Control</a:t>
            </a:r>
          </a:p>
        </p:txBody>
      </p:sp>
      <p:sp>
        <p:nvSpPr>
          <p:cNvPr id="6" name="TextBox 5"/>
          <p:cNvSpPr txBox="1"/>
          <p:nvPr/>
        </p:nvSpPr>
        <p:spPr>
          <a:xfrm>
            <a:off x="2374900" y="2139382"/>
            <a:ext cx="4557103" cy="707886"/>
          </a:xfrm>
          <a:prstGeom prst="rect">
            <a:avLst/>
          </a:prstGeom>
          <a:noFill/>
        </p:spPr>
        <p:txBody>
          <a:bodyPr wrap="square" rtlCol="0">
            <a:spAutoFit/>
          </a:bodyPr>
          <a:lstStyle/>
          <a:p>
            <a:pPr algn="ctr"/>
            <a:r>
              <a:rPr lang="en-US" sz="4000" b="1" dirty="0">
                <a:solidFill>
                  <a:srgbClr val="0000FF"/>
                </a:solidFill>
              </a:rPr>
              <a:t>What are the</a:t>
            </a:r>
          </a:p>
        </p:txBody>
      </p:sp>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532F5240-C25A-BD4D-877F-64B300E2BEF7}" type="slidenum">
              <a:rPr lang="en-US" smtClean="0"/>
              <a:t>44</a:t>
            </a:fld>
            <a:endParaRPr lang="en-US" dirty="0"/>
          </a:p>
        </p:txBody>
      </p:sp>
    </p:spTree>
    <p:extLst>
      <p:ext uri="{BB962C8B-B14F-4D97-AF65-F5344CB8AC3E}">
        <p14:creationId xmlns:p14="http://schemas.microsoft.com/office/powerpoint/2010/main" val="1645838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5841"/>
            <a:ext cx="8229600" cy="696406"/>
          </a:xfrm>
        </p:spPr>
        <p:txBody>
          <a:bodyPr>
            <a:noAutofit/>
          </a:bodyPr>
          <a:lstStyle/>
          <a:p>
            <a:r>
              <a:rPr lang="en-US" b="1" dirty="0"/>
              <a:t>Chapter 249.3 </a:t>
            </a:r>
          </a:p>
        </p:txBody>
      </p:sp>
      <p:sp>
        <p:nvSpPr>
          <p:cNvPr id="3" name="Content Placeholder 2"/>
          <p:cNvSpPr>
            <a:spLocks noGrp="1"/>
          </p:cNvSpPr>
          <p:nvPr>
            <p:ph idx="1"/>
          </p:nvPr>
        </p:nvSpPr>
        <p:spPr>
          <a:xfrm>
            <a:off x="224105" y="1083088"/>
            <a:ext cx="8702791" cy="5284721"/>
          </a:xfrm>
        </p:spPr>
        <p:txBody>
          <a:bodyPr>
            <a:normAutofit/>
          </a:bodyPr>
          <a:lstStyle/>
          <a:p>
            <a:pPr marL="742950" indent="-742950">
              <a:buAutoNum type="arabicParenBoth"/>
            </a:pPr>
            <a:r>
              <a:rPr lang="en-US" b="1" dirty="0"/>
              <a:t>Abuse—Includes the following acts or omissions:    </a:t>
            </a:r>
          </a:p>
          <a:p>
            <a:pPr marL="0" indent="0">
              <a:lnSpc>
                <a:spcPct val="50000"/>
              </a:lnSpc>
              <a:buNone/>
            </a:pPr>
            <a:endParaRPr lang="en-US" sz="1400" dirty="0"/>
          </a:p>
          <a:p>
            <a:pPr marL="514350" indent="-169863">
              <a:buAutoNum type="alphaUcParenBoth"/>
            </a:pPr>
            <a:r>
              <a:rPr lang="en-US" sz="2800" dirty="0"/>
              <a:t>  Mental or emotional injury to a student</a:t>
            </a:r>
          </a:p>
          <a:p>
            <a:pPr marL="0" indent="0">
              <a:lnSpc>
                <a:spcPct val="60000"/>
              </a:lnSpc>
              <a:buNone/>
            </a:pPr>
            <a:endParaRPr lang="en-US" sz="1900" dirty="0"/>
          </a:p>
          <a:p>
            <a:pPr marL="514350" indent="-169863">
              <a:spcBef>
                <a:spcPts val="0"/>
              </a:spcBef>
              <a:buAutoNum type="alphaUcParenBoth" startAt="2"/>
            </a:pPr>
            <a:r>
              <a:rPr lang="en-US" sz="2800" dirty="0"/>
              <a:t>  Causing a situation in which the student sustains a    </a:t>
            </a:r>
          </a:p>
          <a:p>
            <a:pPr marL="344487" indent="0">
              <a:spcBef>
                <a:spcPts val="0"/>
              </a:spcBef>
              <a:buNone/>
            </a:pPr>
            <a:r>
              <a:rPr lang="en-US" sz="2800" dirty="0"/>
              <a:t>       mental or emotional injury</a:t>
            </a:r>
          </a:p>
          <a:p>
            <a:pPr marL="0" indent="0">
              <a:lnSpc>
                <a:spcPct val="60000"/>
              </a:lnSpc>
              <a:buNone/>
            </a:pPr>
            <a:endParaRPr lang="en-US" sz="1900" dirty="0"/>
          </a:p>
          <a:p>
            <a:pPr marL="514350" indent="-169863">
              <a:buAutoNum type="alphaUcParenBoth" startAt="3"/>
            </a:pPr>
            <a:r>
              <a:rPr lang="en-US" sz="2800" dirty="0"/>
              <a:t>  Physical injury </a:t>
            </a:r>
          </a:p>
          <a:p>
            <a:pPr marL="0" indent="0">
              <a:lnSpc>
                <a:spcPct val="60000"/>
              </a:lnSpc>
              <a:buNone/>
            </a:pPr>
            <a:endParaRPr lang="en-US" sz="1900" dirty="0"/>
          </a:p>
          <a:p>
            <a:pPr marL="0" indent="344488">
              <a:buNone/>
            </a:pPr>
            <a:r>
              <a:rPr lang="en-US" sz="2800" dirty="0"/>
              <a:t>(D)  Sexual conduct</a:t>
            </a:r>
          </a:p>
          <a:p>
            <a:pPr marL="0" indent="171450">
              <a:buNone/>
            </a:pPr>
            <a:endParaRPr lang="en-US" sz="2800" dirty="0"/>
          </a:p>
          <a:p>
            <a:pPr marL="0" indent="171450">
              <a:buNone/>
            </a:pPr>
            <a:r>
              <a:rPr lang="en-US" sz="1400" dirty="0"/>
              <a:t>						19 Tex. Admin. Code §249.3</a:t>
            </a:r>
          </a:p>
        </p:txBody>
      </p:sp>
      <p:pic>
        <p:nvPicPr>
          <p:cNvPr id="4" name="Picture 3" descr="abus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7801" y="3797300"/>
            <a:ext cx="3429000" cy="2454191"/>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532F5240-C25A-BD4D-877F-64B300E2BEF7}" type="slidenum">
              <a:rPr lang="en-US" smtClean="0"/>
              <a:t>45</a:t>
            </a:fld>
            <a:endParaRPr lang="en-US" dirty="0"/>
          </a:p>
        </p:txBody>
      </p:sp>
    </p:spTree>
    <p:extLst>
      <p:ext uri="{BB962C8B-B14F-4D97-AF65-F5344CB8AC3E}">
        <p14:creationId xmlns:p14="http://schemas.microsoft.com/office/powerpoint/2010/main" val="2742732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State Board for Educator Certification </a:t>
            </a:r>
            <a:r>
              <a:rPr lang="en-US" b="1" dirty="0">
                <a:solidFill>
                  <a:srgbClr val="000000"/>
                </a:solidFill>
              </a:rPr>
              <a:t>(SBEC) Sanctions</a:t>
            </a:r>
          </a:p>
        </p:txBody>
      </p:sp>
      <p:sp>
        <p:nvSpPr>
          <p:cNvPr id="3" name="Content Placeholder 2"/>
          <p:cNvSpPr>
            <a:spLocks noGrp="1"/>
          </p:cNvSpPr>
          <p:nvPr>
            <p:ph idx="1"/>
          </p:nvPr>
        </p:nvSpPr>
        <p:spPr>
          <a:xfrm>
            <a:off x="711200" y="1417638"/>
            <a:ext cx="8178346" cy="4846418"/>
          </a:xfrm>
        </p:spPr>
        <p:txBody>
          <a:bodyPr>
            <a:normAutofit/>
          </a:bodyPr>
          <a:lstStyle/>
          <a:p>
            <a:pPr marL="0" indent="0">
              <a:spcBef>
                <a:spcPts val="0"/>
              </a:spcBef>
              <a:buNone/>
            </a:pPr>
            <a:endParaRPr lang="en-US" sz="1200" b="1" dirty="0"/>
          </a:p>
          <a:p>
            <a:pPr marL="0" indent="0">
              <a:spcBef>
                <a:spcPts val="0"/>
              </a:spcBef>
              <a:buNone/>
            </a:pPr>
            <a:r>
              <a:rPr lang="en-US" b="1" dirty="0"/>
              <a:t>Disciplinary action can include</a:t>
            </a:r>
            <a:endParaRPr lang="en-US" sz="800" b="1" dirty="0"/>
          </a:p>
          <a:p>
            <a:r>
              <a:rPr lang="en-US" dirty="0"/>
              <a:t>restriction, </a:t>
            </a:r>
          </a:p>
          <a:p>
            <a:r>
              <a:rPr lang="en-US" dirty="0"/>
              <a:t>reprimand, </a:t>
            </a:r>
          </a:p>
          <a:p>
            <a:r>
              <a:rPr lang="en-US" dirty="0"/>
              <a:t>suspension, and </a:t>
            </a:r>
          </a:p>
          <a:p>
            <a:r>
              <a:rPr lang="en-US" dirty="0"/>
              <a:t>revocation or surrender of certificate.</a:t>
            </a:r>
          </a:p>
        </p:txBody>
      </p:sp>
      <p:pic>
        <p:nvPicPr>
          <p:cNvPr id="6" name="Picture 5" descr="sanction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9044" y="4677369"/>
            <a:ext cx="3306502" cy="1570198"/>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532F5240-C25A-BD4D-877F-64B300E2BEF7}" type="slidenum">
              <a:rPr lang="en-US" smtClean="0"/>
              <a:t>46</a:t>
            </a:fld>
            <a:endParaRPr lang="en-US" dirty="0"/>
          </a:p>
        </p:txBody>
      </p:sp>
    </p:spTree>
    <p:extLst>
      <p:ext uri="{BB962C8B-B14F-4D97-AF65-F5344CB8AC3E}">
        <p14:creationId xmlns:p14="http://schemas.microsoft.com/office/powerpoint/2010/main" val="12373110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pact of Action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2411131" y="5122655"/>
            <a:ext cx="4305592" cy="1015663"/>
          </a:xfrm>
          <a:prstGeom prst="rect">
            <a:avLst/>
          </a:prstGeom>
          <a:noFill/>
        </p:spPr>
        <p:txBody>
          <a:bodyPr wrap="square" rtlCol="0">
            <a:spAutoFit/>
          </a:bodyPr>
          <a:lstStyle/>
          <a:p>
            <a:pPr algn="ctr"/>
            <a:r>
              <a:rPr lang="en-US" sz="6000" b="1" dirty="0">
                <a:solidFill>
                  <a:srgbClr val="FF0000"/>
                </a:solidFill>
              </a:rPr>
              <a:t>ACTIONS</a:t>
            </a:r>
          </a:p>
        </p:txBody>
      </p:sp>
      <p:sp>
        <p:nvSpPr>
          <p:cNvPr id="6" name="TextBox 5"/>
          <p:cNvSpPr txBox="1"/>
          <p:nvPr/>
        </p:nvSpPr>
        <p:spPr>
          <a:xfrm>
            <a:off x="2005796" y="4240174"/>
            <a:ext cx="4197951" cy="923330"/>
          </a:xfrm>
          <a:prstGeom prst="rect">
            <a:avLst/>
          </a:prstGeom>
          <a:noFill/>
        </p:spPr>
        <p:txBody>
          <a:bodyPr wrap="square" rtlCol="0">
            <a:spAutoFit/>
          </a:bodyPr>
          <a:lstStyle/>
          <a:p>
            <a:pPr algn="ctr"/>
            <a:r>
              <a:rPr lang="en-US" sz="5400" dirty="0">
                <a:solidFill>
                  <a:schemeClr val="bg1"/>
                </a:solidFill>
              </a:rPr>
              <a:t>     of</a:t>
            </a:r>
            <a:endParaRPr lang="en-US" sz="5400" dirty="0"/>
          </a:p>
        </p:txBody>
      </p:sp>
      <p:sp>
        <p:nvSpPr>
          <p:cNvPr id="7" name="TextBox 6"/>
          <p:cNvSpPr txBox="1"/>
          <p:nvPr/>
        </p:nvSpPr>
        <p:spPr>
          <a:xfrm>
            <a:off x="11086898" y="4907412"/>
            <a:ext cx="184666" cy="369332"/>
          </a:xfrm>
          <a:prstGeom prst="rect">
            <a:avLst/>
          </a:prstGeom>
          <a:noFill/>
        </p:spPr>
        <p:txBody>
          <a:bodyPr wrap="none" rtlCol="0">
            <a:spAutoFit/>
          </a:bodyPr>
          <a:lstStyle/>
          <a:p>
            <a:endParaRPr lang="en-US" dirty="0"/>
          </a:p>
        </p:txBody>
      </p:sp>
      <p:sp>
        <p:nvSpPr>
          <p:cNvPr id="8" name="Rectangle 7"/>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3" name="Slide Number Placeholder 2"/>
          <p:cNvSpPr>
            <a:spLocks noGrp="1"/>
          </p:cNvSpPr>
          <p:nvPr>
            <p:ph type="sldNum" sz="quarter" idx="12"/>
          </p:nvPr>
        </p:nvSpPr>
        <p:spPr/>
        <p:txBody>
          <a:bodyPr/>
          <a:lstStyle/>
          <a:p>
            <a:fld id="{532F5240-C25A-BD4D-877F-64B300E2BEF7}" type="slidenum">
              <a:rPr lang="en-US" smtClean="0"/>
              <a:t>47</a:t>
            </a:fld>
            <a:endParaRPr lang="en-US" dirty="0"/>
          </a:p>
        </p:txBody>
      </p:sp>
    </p:spTree>
    <p:extLst>
      <p:ext uri="{BB962C8B-B14F-4D97-AF65-F5344CB8AC3E}">
        <p14:creationId xmlns:p14="http://schemas.microsoft.com/office/powerpoint/2010/main" val="2062574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5629"/>
            <a:ext cx="8229600" cy="5620657"/>
          </a:xfrm>
        </p:spPr>
        <p:txBody>
          <a:bodyPr>
            <a:normAutofit/>
          </a:bodyPr>
          <a:lstStyle/>
          <a:p>
            <a:pPr marL="0" indent="0">
              <a:buNone/>
            </a:pPr>
            <a:r>
              <a:rPr lang="en-US" dirty="0"/>
              <a:t>"I've come to the frightening conclusion that I am the decisive element in the classroom.”</a:t>
            </a:r>
          </a:p>
          <a:p>
            <a:pPr marL="0" indent="0">
              <a:buNone/>
            </a:pPr>
            <a:endParaRPr lang="en-US" sz="1600" dirty="0"/>
          </a:p>
          <a:p>
            <a:pPr marL="0" indent="0" algn="ctr">
              <a:spcBef>
                <a:spcPts val="0"/>
              </a:spcBef>
              <a:buNone/>
            </a:pPr>
            <a:r>
              <a:rPr lang="en-US" sz="1600" dirty="0"/>
              <a:t>                                                                                  </a:t>
            </a:r>
            <a:r>
              <a:rPr lang="en-US" sz="1900" dirty="0"/>
              <a:t>   </a:t>
            </a:r>
            <a:r>
              <a:rPr lang="en-US" sz="1900" dirty="0" err="1"/>
              <a:t>Haim</a:t>
            </a:r>
            <a:r>
              <a:rPr lang="en-US" sz="1900" dirty="0"/>
              <a:t> </a:t>
            </a:r>
            <a:r>
              <a:rPr lang="en-US" sz="1900" dirty="0" err="1"/>
              <a:t>Ginott</a:t>
            </a:r>
            <a:r>
              <a:rPr lang="en-US" sz="1900" dirty="0"/>
              <a:t> (1965) </a:t>
            </a:r>
          </a:p>
          <a:p>
            <a:pPr marL="0" indent="0" algn="ctr">
              <a:spcBef>
                <a:spcPts val="0"/>
              </a:spcBef>
              <a:buNone/>
            </a:pPr>
            <a:r>
              <a:rPr lang="en-US" sz="1900" dirty="0"/>
              <a:t>                                                                                    </a:t>
            </a:r>
            <a:r>
              <a:rPr lang="en-US" sz="1900" i="1" dirty="0"/>
              <a:t>Between Parent and Child</a:t>
            </a:r>
          </a:p>
        </p:txBody>
      </p:sp>
      <p:pic>
        <p:nvPicPr>
          <p:cNvPr id="2" name="Picture 1" descr="decisive elemen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7516" y="2927228"/>
            <a:ext cx="5489630" cy="3723606"/>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6" name="Slide Number Placeholder 5"/>
          <p:cNvSpPr>
            <a:spLocks noGrp="1"/>
          </p:cNvSpPr>
          <p:nvPr>
            <p:ph type="sldNum" sz="quarter" idx="12"/>
          </p:nvPr>
        </p:nvSpPr>
        <p:spPr/>
        <p:txBody>
          <a:bodyPr/>
          <a:lstStyle/>
          <a:p>
            <a:fld id="{532F5240-C25A-BD4D-877F-64B300E2BEF7}" type="slidenum">
              <a:rPr lang="en-US" smtClean="0"/>
              <a:t>48</a:t>
            </a:fld>
            <a:endParaRPr lang="en-US" dirty="0"/>
          </a:p>
        </p:txBody>
      </p:sp>
    </p:spTree>
    <p:extLst>
      <p:ext uri="{BB962C8B-B14F-4D97-AF65-F5344CB8AC3E}">
        <p14:creationId xmlns:p14="http://schemas.microsoft.com/office/powerpoint/2010/main" val="29633440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erformance-task.jpg"/>
          <p:cNvPicPr>
            <a:picLocks noChangeAspect="1"/>
          </p:cNvPicPr>
          <p:nvPr/>
        </p:nvPicPr>
        <p:blipFill rotWithShape="1">
          <a:blip r:embed="rId3">
            <a:extLst>
              <a:ext uri="{28A0092B-C50C-407E-A947-70E740481C1C}">
                <a14:useLocalDpi xmlns:a14="http://schemas.microsoft.com/office/drawing/2010/main" val="0"/>
              </a:ext>
            </a:extLst>
          </a:blip>
          <a:srcRect l="6048" r="1552"/>
          <a:stretch/>
        </p:blipFill>
        <p:spPr>
          <a:xfrm>
            <a:off x="0" y="0"/>
            <a:ext cx="9142413" cy="6858000"/>
          </a:xfrm>
          <a:prstGeom prst="rect">
            <a:avLst/>
          </a:prstGeom>
        </p:spPr>
      </p:pic>
      <p:sp>
        <p:nvSpPr>
          <p:cNvPr id="3" name="Rectangle 2"/>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532F5240-C25A-BD4D-877F-64B300E2BEF7}" type="slidenum">
              <a:rPr lang="en-US" smtClean="0"/>
              <a:t>49</a:t>
            </a:fld>
            <a:endParaRPr lang="en-US" dirty="0"/>
          </a:p>
        </p:txBody>
      </p:sp>
    </p:spTree>
    <p:extLst>
      <p:ext uri="{BB962C8B-B14F-4D97-AF65-F5344CB8AC3E}">
        <p14:creationId xmlns:p14="http://schemas.microsoft.com/office/powerpoint/2010/main" val="18500619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descr="Reflecti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2863"/>
            <a:ext cx="9142413" cy="6815137"/>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6" name="Slide Number Placeholder 5"/>
          <p:cNvSpPr>
            <a:spLocks noGrp="1"/>
          </p:cNvSpPr>
          <p:nvPr>
            <p:ph type="sldNum" sz="quarter" idx="12"/>
          </p:nvPr>
        </p:nvSpPr>
        <p:spPr/>
        <p:txBody>
          <a:bodyPr/>
          <a:lstStyle/>
          <a:p>
            <a:fld id="{532F5240-C25A-BD4D-877F-64B300E2BEF7}" type="slidenum">
              <a:rPr lang="en-US" smtClean="0"/>
              <a:t>50</a:t>
            </a:fld>
            <a:endParaRPr lang="en-US" dirty="0"/>
          </a:p>
        </p:txBody>
      </p:sp>
    </p:spTree>
    <p:extLst>
      <p:ext uri="{BB962C8B-B14F-4D97-AF65-F5344CB8AC3E}">
        <p14:creationId xmlns:p14="http://schemas.microsoft.com/office/powerpoint/2010/main" val="21354474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endParaRPr lang="en-US" dirty="0"/>
          </a:p>
          <a:p>
            <a:pPr marL="0" indent="0">
              <a:buNone/>
            </a:pPr>
            <a:endParaRPr lang="en-US" dirty="0"/>
          </a:p>
        </p:txBody>
      </p:sp>
      <p:pic>
        <p:nvPicPr>
          <p:cNvPr id="6" name="Picture 5" descr="Puzzle-Assessmen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5844" y="-65701"/>
            <a:ext cx="6512312" cy="6111824"/>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532F5240-C25A-BD4D-877F-64B300E2BEF7}" type="slidenum">
              <a:rPr lang="en-US" smtClean="0"/>
              <a:t>51</a:t>
            </a:fld>
            <a:endParaRPr lang="en-US" dirty="0"/>
          </a:p>
        </p:txBody>
      </p:sp>
    </p:spTree>
    <p:extLst>
      <p:ext uri="{BB962C8B-B14F-4D97-AF65-F5344CB8AC3E}">
        <p14:creationId xmlns:p14="http://schemas.microsoft.com/office/powerpoint/2010/main" val="9232879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questions chalkboard.jpg"/>
          <p:cNvPicPr>
            <a:picLocks noGrp="1" noChangeAspect="1"/>
          </p:cNvPicPr>
          <p:nvPr>
            <p:ph idx="1"/>
          </p:nvPr>
        </p:nvPicPr>
        <p:blipFill rotWithShape="1">
          <a:blip r:embed="rId3">
            <a:extLst>
              <a:ext uri="{28A0092B-C50C-407E-A947-70E740481C1C}">
                <a14:useLocalDpi xmlns:a14="http://schemas.microsoft.com/office/drawing/2010/main" val="0"/>
              </a:ext>
            </a:extLst>
          </a:blip>
          <a:srcRect b="2393"/>
          <a:stretch/>
        </p:blipFill>
        <p:spPr>
          <a:xfrm>
            <a:off x="0" y="0"/>
            <a:ext cx="9144000" cy="6219825"/>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3" name="Slide Number Placeholder 2"/>
          <p:cNvSpPr>
            <a:spLocks noGrp="1"/>
          </p:cNvSpPr>
          <p:nvPr>
            <p:ph type="sldNum" sz="quarter" idx="12"/>
          </p:nvPr>
        </p:nvSpPr>
        <p:spPr/>
        <p:txBody>
          <a:bodyPr/>
          <a:lstStyle/>
          <a:p>
            <a:fld id="{532F5240-C25A-BD4D-877F-64B300E2BEF7}" type="slidenum">
              <a:rPr lang="en-US" smtClean="0"/>
              <a:t>52</a:t>
            </a:fld>
            <a:endParaRPr lang="en-US" dirty="0"/>
          </a:p>
        </p:txBody>
      </p:sp>
    </p:spTree>
    <p:extLst>
      <p:ext uri="{BB962C8B-B14F-4D97-AF65-F5344CB8AC3E}">
        <p14:creationId xmlns:p14="http://schemas.microsoft.com/office/powerpoint/2010/main" val="22168215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45798"/>
          </a:xfrm>
        </p:spPr>
        <p:txBody>
          <a:bodyPr/>
          <a:lstStyle/>
          <a:p>
            <a:r>
              <a:rPr lang="en-US" b="1" dirty="0"/>
              <a:t>References</a:t>
            </a:r>
          </a:p>
        </p:txBody>
      </p:sp>
      <p:sp>
        <p:nvSpPr>
          <p:cNvPr id="3" name="Content Placeholder 2"/>
          <p:cNvSpPr>
            <a:spLocks noGrp="1"/>
          </p:cNvSpPr>
          <p:nvPr>
            <p:ph idx="1"/>
          </p:nvPr>
        </p:nvSpPr>
        <p:spPr>
          <a:xfrm>
            <a:off x="272143" y="1188410"/>
            <a:ext cx="8617857" cy="5031416"/>
          </a:xfrm>
        </p:spPr>
        <p:txBody>
          <a:bodyPr>
            <a:normAutofit lnSpcReduction="10000"/>
          </a:bodyPr>
          <a:lstStyle/>
          <a:p>
            <a:r>
              <a:rPr lang="en-US" sz="1300" dirty="0"/>
              <a:t>Conflict Resolution Education Connection. (</a:t>
            </a:r>
            <a:r>
              <a:rPr lang="en-US" sz="1300" dirty="0" err="1"/>
              <a:t>n.d.</a:t>
            </a:r>
            <a:r>
              <a:rPr lang="en-US" sz="1300" dirty="0"/>
              <a:t>). </a:t>
            </a:r>
            <a:r>
              <a:rPr lang="en-US" sz="1300" i="1" dirty="0"/>
              <a:t>Teaching Anger Management Skills. </a:t>
            </a:r>
            <a:r>
              <a:rPr lang="en-US" sz="1300" dirty="0"/>
              <a:t>Retrieved from </a:t>
            </a:r>
            <a:r>
              <a:rPr lang="en-US" sz="1300" u="sng" dirty="0">
                <a:hlinkClick r:id="rId3"/>
              </a:rPr>
              <a:t>http://www.creducation.org/resources/anger_management/teaching_anger_management_skills.html</a:t>
            </a:r>
            <a:endParaRPr lang="en-US" sz="1300" u="sng" dirty="0"/>
          </a:p>
          <a:p>
            <a:pPr marL="0" indent="0">
              <a:buNone/>
            </a:pPr>
            <a:endParaRPr lang="en-US" sz="1300" u="sng" dirty="0"/>
          </a:p>
          <a:p>
            <a:r>
              <a:rPr lang="en-US" sz="1300" dirty="0"/>
              <a:t>Dixon, K. (2016, April). Viral video leads to teacher assault charge. </a:t>
            </a:r>
            <a:r>
              <a:rPr lang="en-US" sz="1300" i="1" dirty="0" err="1"/>
              <a:t>KFDM.com</a:t>
            </a:r>
            <a:r>
              <a:rPr lang="en-US" sz="1300" i="1" dirty="0"/>
              <a:t>. </a:t>
            </a:r>
            <a:r>
              <a:rPr lang="en-US" sz="1300" dirty="0"/>
              <a:t>Retrieved from </a:t>
            </a:r>
            <a:r>
              <a:rPr lang="en-US" sz="1300" dirty="0">
                <a:hlinkClick r:id="rId4"/>
              </a:rPr>
              <a:t>http://kfdm.com/news/local/viral-video-leads-to-teacher-assault-charge</a:t>
            </a:r>
            <a:endParaRPr lang="en-US" sz="1300" dirty="0"/>
          </a:p>
          <a:p>
            <a:endParaRPr lang="en-US" sz="1300" dirty="0"/>
          </a:p>
          <a:p>
            <a:r>
              <a:rPr lang="en-US" sz="1300" dirty="0"/>
              <a:t>Hopkins, G. (2004, August). Has the threat of lawsuits changed our schools? </a:t>
            </a:r>
            <a:r>
              <a:rPr lang="en-US" sz="1300" i="1" dirty="0"/>
              <a:t>Education World. </a:t>
            </a:r>
            <a:r>
              <a:rPr lang="en-US" sz="1300" dirty="0"/>
              <a:t>Retrieved from </a:t>
            </a:r>
            <a:r>
              <a:rPr lang="en-US" sz="1300" dirty="0">
                <a:hlinkClick r:id="rId5"/>
              </a:rPr>
              <a:t>http://www.educationworld.com/a_admin/admin/admin371.shtml</a:t>
            </a:r>
            <a:endParaRPr lang="en-US" sz="1300" dirty="0"/>
          </a:p>
          <a:p>
            <a:pPr marL="0" indent="0">
              <a:buNone/>
            </a:pPr>
            <a:endParaRPr lang="en-US" sz="1300" dirty="0"/>
          </a:p>
          <a:p>
            <a:r>
              <a:rPr lang="en-US" sz="1300" dirty="0"/>
              <a:t>Koenig, D. (2011). Bully at the blackboard. </a:t>
            </a:r>
            <a:r>
              <a:rPr lang="en-US" sz="1300" i="1" dirty="0"/>
              <a:t>Teaching Tolerance, 40. </a:t>
            </a:r>
            <a:r>
              <a:rPr lang="en-US" sz="1300" dirty="0"/>
              <a:t>Retrieved from </a:t>
            </a:r>
            <a:r>
              <a:rPr lang="en-US" sz="1300" dirty="0">
                <a:hlinkClick r:id="rId6"/>
              </a:rPr>
              <a:t>http://www.tolerance.org/bully-at-blackboard</a:t>
            </a:r>
            <a:endParaRPr lang="en-US" sz="1300" dirty="0"/>
          </a:p>
          <a:p>
            <a:pPr marL="0" indent="0">
              <a:buNone/>
            </a:pPr>
            <a:endParaRPr lang="en-US" sz="1300" dirty="0"/>
          </a:p>
          <a:p>
            <a:r>
              <a:rPr lang="en-US" sz="1300" dirty="0"/>
              <a:t>McEvoy, A. (2014). Abuse of power. </a:t>
            </a:r>
            <a:r>
              <a:rPr lang="en-US" sz="1300" i="1" dirty="0"/>
              <a:t>Teaching Tolerance, 48. </a:t>
            </a:r>
            <a:r>
              <a:rPr lang="en-US" sz="1300" dirty="0"/>
              <a:t>Retrieved from </a:t>
            </a:r>
            <a:r>
              <a:rPr lang="en-US" sz="1300" u="sng" dirty="0">
                <a:hlinkClick r:id="rId7"/>
              </a:rPr>
              <a:t>http://www.tolerance.org/magazine/number-48-fall-2014/abuse-of-power</a:t>
            </a:r>
            <a:endParaRPr lang="en-US" sz="1300" dirty="0"/>
          </a:p>
          <a:p>
            <a:pPr marL="0" indent="0">
              <a:buNone/>
            </a:pPr>
            <a:endParaRPr lang="en-US" sz="1300" dirty="0"/>
          </a:p>
          <a:p>
            <a:r>
              <a:rPr lang="en-US" sz="1300" dirty="0"/>
              <a:t>MindTools. (</a:t>
            </a:r>
            <a:r>
              <a:rPr lang="en-US" sz="1300" dirty="0" err="1"/>
              <a:t>n.d.</a:t>
            </a:r>
            <a:r>
              <a:rPr lang="en-US" sz="1300" dirty="0"/>
              <a:t>). </a:t>
            </a:r>
            <a:r>
              <a:rPr lang="en-US" sz="1300" i="1" dirty="0"/>
              <a:t>Anger Management: Williams’ 12 Strategies for Controlling Aggression. </a:t>
            </a:r>
            <a:r>
              <a:rPr lang="en-US" sz="1300" dirty="0"/>
              <a:t>Retrieved from </a:t>
            </a:r>
            <a:r>
              <a:rPr lang="en-US" sz="1300" u="sng" dirty="0">
                <a:hlinkClick r:id="rId8"/>
              </a:rPr>
              <a:t>https://www.mindtools.com/pages/article/newTCS_97.htm</a:t>
            </a:r>
            <a:endParaRPr lang="en-US" sz="1300" dirty="0"/>
          </a:p>
          <a:p>
            <a:pPr marL="0" indent="0">
              <a:buNone/>
            </a:pPr>
            <a:endParaRPr lang="en-US" sz="1300" dirty="0"/>
          </a:p>
          <a:p>
            <a:r>
              <a:rPr lang="en-US" sz="1300" dirty="0"/>
              <a:t>Kohl, S. (</a:t>
            </a:r>
            <a:r>
              <a:rPr lang="en-US" sz="1300" dirty="0" err="1"/>
              <a:t>n.d.</a:t>
            </a:r>
            <a:r>
              <a:rPr lang="en-US" sz="1300" dirty="0"/>
              <a:t>). Modeling positive behavior in the classroom. </a:t>
            </a:r>
            <a:r>
              <a:rPr lang="en-US" sz="1300" i="1" dirty="0"/>
              <a:t>National Education Association. </a:t>
            </a:r>
            <a:r>
              <a:rPr lang="en-US" sz="1300" dirty="0"/>
              <a:t>Retrieved from </a:t>
            </a:r>
            <a:r>
              <a:rPr lang="en-US" sz="1300" dirty="0">
                <a:hlinkClick r:id="rId9"/>
              </a:rPr>
              <a:t>http://www.nea.org/tools/52062.htm</a:t>
            </a:r>
            <a:endParaRPr lang="en-US" sz="1300" dirty="0"/>
          </a:p>
          <a:p>
            <a:pPr marL="0" indent="0">
              <a:buNone/>
            </a:pPr>
            <a:endParaRPr lang="en-US" sz="1300" dirty="0"/>
          </a:p>
          <a:p>
            <a:r>
              <a:rPr lang="en-US" sz="1300" dirty="0"/>
              <a:t>Texas Education Agency. (2013)</a:t>
            </a:r>
            <a:r>
              <a:rPr lang="en-US" sz="1300" i="1" dirty="0"/>
              <a:t>. Texas Administrative Code: Chapter 37.083. </a:t>
            </a:r>
            <a:r>
              <a:rPr lang="en-US" sz="1300" dirty="0"/>
              <a:t>Retrieved from </a:t>
            </a:r>
            <a:r>
              <a:rPr lang="en-US" sz="1300" dirty="0">
                <a:hlinkClick r:id="rId10"/>
              </a:rPr>
              <a:t>http://codes.findlaw.com/tx/education-code/educ-sect-37-083.html</a:t>
            </a:r>
            <a:endParaRPr lang="en-US" sz="1300" dirty="0"/>
          </a:p>
          <a:p>
            <a:endParaRPr lang="en-US" sz="1300" dirty="0"/>
          </a:p>
          <a:p>
            <a:pPr marL="0" indent="0">
              <a:buNone/>
            </a:pPr>
            <a:endParaRPr lang="en-US" sz="1300" dirty="0"/>
          </a:p>
          <a:p>
            <a:endParaRPr lang="en-US" sz="1300" dirty="0"/>
          </a:p>
          <a:p>
            <a:endParaRPr lang="en-US" sz="1300" dirty="0"/>
          </a:p>
          <a:p>
            <a:endParaRPr lang="en-US" sz="1300" dirty="0"/>
          </a:p>
          <a:p>
            <a:endParaRPr lang="en-US" sz="1300" dirty="0"/>
          </a:p>
          <a:p>
            <a:endParaRPr lang="en-US" sz="1300" dirty="0"/>
          </a:p>
          <a:p>
            <a:endParaRPr lang="en-US" sz="1300" dirty="0"/>
          </a:p>
          <a:p>
            <a:endParaRPr lang="en-US" sz="1300" dirty="0"/>
          </a:p>
        </p:txBody>
      </p:sp>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6" name="Slide Number Placeholder 5"/>
          <p:cNvSpPr>
            <a:spLocks noGrp="1"/>
          </p:cNvSpPr>
          <p:nvPr>
            <p:ph type="sldNum" sz="quarter" idx="12"/>
          </p:nvPr>
        </p:nvSpPr>
        <p:spPr/>
        <p:txBody>
          <a:bodyPr/>
          <a:lstStyle/>
          <a:p>
            <a:fld id="{532F5240-C25A-BD4D-877F-64B300E2BEF7}" type="slidenum">
              <a:rPr lang="en-US" smtClean="0"/>
              <a:t>53</a:t>
            </a:fld>
            <a:endParaRPr lang="en-US" dirty="0"/>
          </a:p>
        </p:txBody>
      </p:sp>
    </p:spTree>
    <p:extLst>
      <p:ext uri="{BB962C8B-B14F-4D97-AF65-F5344CB8AC3E}">
        <p14:creationId xmlns:p14="http://schemas.microsoft.com/office/powerpoint/2010/main" val="19632346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392"/>
          </a:xfrm>
        </p:spPr>
        <p:txBody>
          <a:bodyPr/>
          <a:lstStyle/>
          <a:p>
            <a:r>
              <a:rPr lang="en-US" b="1" dirty="0"/>
              <a:t>References</a:t>
            </a:r>
          </a:p>
        </p:txBody>
      </p:sp>
      <p:sp>
        <p:nvSpPr>
          <p:cNvPr id="3" name="Content Placeholder 2"/>
          <p:cNvSpPr>
            <a:spLocks noGrp="1"/>
          </p:cNvSpPr>
          <p:nvPr>
            <p:ph idx="1"/>
          </p:nvPr>
        </p:nvSpPr>
        <p:spPr>
          <a:xfrm>
            <a:off x="274320" y="1344168"/>
            <a:ext cx="8229600" cy="5393542"/>
          </a:xfrm>
        </p:spPr>
        <p:txBody>
          <a:bodyPr>
            <a:normAutofit/>
          </a:bodyPr>
          <a:lstStyle/>
          <a:p>
            <a:r>
              <a:rPr lang="en-US" sz="1300" dirty="0"/>
              <a:t>Texas Education Agency. (2014, February). </a:t>
            </a:r>
            <a:r>
              <a:rPr lang="en-US" sz="1300" i="1" dirty="0"/>
              <a:t>Texas Administrative Code: Chapter 247.1. </a:t>
            </a:r>
            <a:r>
              <a:rPr lang="en-US" sz="1300" dirty="0"/>
              <a:t>Retrieved from </a:t>
            </a:r>
            <a:r>
              <a:rPr lang="en-US" sz="1300" dirty="0">
                <a:hlinkClick r:id="rId3"/>
              </a:rPr>
              <a:t>https://texreg.sos.state.tx.us/public/readtac$ext.TacPage?sl=R&amp;app=9&amp;p_dir=&amp;p_rloc=&amp;p_tloc=&amp;p_ploc=&amp;pg=1&amp;p_tac=&amp;ti=19&amp;pt=7&amp;ch=247&amp;rl=1</a:t>
            </a:r>
            <a:endParaRPr lang="en-US" sz="1300" dirty="0"/>
          </a:p>
          <a:p>
            <a:endParaRPr lang="en-US" sz="1300" dirty="0"/>
          </a:p>
          <a:p>
            <a:r>
              <a:rPr lang="en-US" sz="1300" dirty="0"/>
              <a:t>Texas Education Agency. (2013). </a:t>
            </a:r>
            <a:r>
              <a:rPr lang="en-US" sz="1300" i="1" dirty="0"/>
              <a:t>Texas Administrative Code: Chapter 249.3. </a:t>
            </a:r>
            <a:r>
              <a:rPr lang="en-US" sz="1300" dirty="0"/>
              <a:t>Retrieved from </a:t>
            </a:r>
            <a:r>
              <a:rPr lang="en-US" sz="1300" dirty="0">
                <a:hlinkClick r:id="rId4"/>
              </a:rPr>
              <a:t>https://texreg.sos.state.tx.us/public/readtac$ext.TacPage?sl=R&amp;app=9&amp;p_dir=&amp;p_rloc=&amp;p_tloc=&amp;p_ploc=&amp;pg=1&amp;p_tac=&amp;ti=19&amp;pt=7&amp;ch=249&amp;rl=3</a:t>
            </a:r>
            <a:endParaRPr lang="en-US" sz="1300" dirty="0"/>
          </a:p>
          <a:p>
            <a:endParaRPr lang="en-US" sz="1300" dirty="0"/>
          </a:p>
          <a:p>
            <a:r>
              <a:rPr lang="en-US" sz="1300" dirty="0"/>
              <a:t>Wright, J. (2013). </a:t>
            </a:r>
            <a:r>
              <a:rPr lang="en-US" sz="1300" i="1" dirty="0"/>
              <a:t>Dodging the Power-Struggle Trap: Ideas for Teachers. </a:t>
            </a:r>
            <a:r>
              <a:rPr lang="en-US" sz="1300" dirty="0"/>
              <a:t>Retrieved from </a:t>
            </a:r>
            <a:r>
              <a:rPr lang="en-US" sz="1300" u="sng" dirty="0">
                <a:hlinkClick r:id="rId5"/>
              </a:rPr>
              <a:t>http://www.interventioncentral.org/behavioral-interventions/challenging-students/dodging-power-struggle-trap-ideas-teachers</a:t>
            </a:r>
            <a:endParaRPr lang="en-US" sz="1300" dirty="0"/>
          </a:p>
          <a:p>
            <a:pPr marL="0" indent="0">
              <a:buNone/>
            </a:pPr>
            <a:endParaRPr lang="en-US" sz="1300" dirty="0"/>
          </a:p>
          <a:p>
            <a:r>
              <a:rPr lang="en-US" sz="1300" dirty="0"/>
              <a:t>Wright, J. (2013). </a:t>
            </a:r>
            <a:r>
              <a:rPr lang="en-US" sz="1300" i="1" dirty="0"/>
              <a:t>How to Calm the Agitated Student: Tools for Effective Behavior Management. </a:t>
            </a:r>
            <a:r>
              <a:rPr lang="en-US" sz="1300" dirty="0"/>
              <a:t>Retrieved from </a:t>
            </a:r>
            <a:r>
              <a:rPr lang="en-US" sz="1300" dirty="0">
                <a:hlinkClick r:id="rId6"/>
              </a:rPr>
              <a:t>http://www.interventioncentral.org/sites/default/files/pdfs/pdfs_blog/behavior_calm_agitated_student_Wright_16_April_2013.pdf</a:t>
            </a:r>
            <a:endParaRPr lang="en-US" sz="1300" dirty="0"/>
          </a:p>
          <a:p>
            <a:endParaRPr lang="en-US" sz="1300" dirty="0"/>
          </a:p>
          <a:p>
            <a:endParaRPr lang="en-US" sz="1300" dirty="0"/>
          </a:p>
          <a:p>
            <a:pPr marL="0" indent="0">
              <a:buNone/>
            </a:pPr>
            <a:endParaRPr lang="en-US" sz="1300" dirty="0"/>
          </a:p>
        </p:txBody>
      </p:sp>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6" name="Slide Number Placeholder 5"/>
          <p:cNvSpPr>
            <a:spLocks noGrp="1"/>
          </p:cNvSpPr>
          <p:nvPr>
            <p:ph type="sldNum" sz="quarter" idx="12"/>
          </p:nvPr>
        </p:nvSpPr>
        <p:spPr/>
        <p:txBody>
          <a:bodyPr/>
          <a:lstStyle/>
          <a:p>
            <a:fld id="{532F5240-C25A-BD4D-877F-64B300E2BEF7}" type="slidenum">
              <a:rPr lang="en-US" smtClean="0"/>
              <a:t>54</a:t>
            </a:fld>
            <a:endParaRPr lang="en-US" dirty="0"/>
          </a:p>
        </p:txBody>
      </p:sp>
    </p:spTree>
    <p:extLst>
      <p:ext uri="{BB962C8B-B14F-4D97-AF65-F5344CB8AC3E}">
        <p14:creationId xmlns:p14="http://schemas.microsoft.com/office/powerpoint/2010/main" val="1608754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10959</TotalTime>
  <Words>7576</Words>
  <Application>Microsoft Office PowerPoint</Application>
  <PresentationFormat>On-screen Show (4:3)</PresentationFormat>
  <Paragraphs>1102</Paragraphs>
  <Slides>54</Slides>
  <Notes>54</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54</vt:i4>
      </vt:variant>
    </vt:vector>
  </HeadingPairs>
  <TitlesOfParts>
    <vt:vector size="58" baseType="lpstr">
      <vt:lpstr>Arial</vt:lpstr>
      <vt:lpstr>Calibri</vt:lpstr>
      <vt:lpstr>Lucida Grande</vt:lpstr>
      <vt:lpstr>Office Theme</vt:lpstr>
      <vt:lpstr>PowerPoint Presentation</vt:lpstr>
      <vt:lpstr>Purpose</vt:lpstr>
      <vt:lpstr> Stimulating Thinking</vt:lpstr>
      <vt:lpstr>PowerPoint Presentation</vt:lpstr>
      <vt:lpstr>Goal of the Educators’ Code of Ethics</vt:lpstr>
      <vt:lpstr>PowerPoint Presentation</vt:lpstr>
      <vt:lpstr>PowerPoint Presentation</vt:lpstr>
      <vt:lpstr>PowerPoint Presentation</vt:lpstr>
      <vt:lpstr>Our Responsibility</vt:lpstr>
      <vt:lpstr>What We Know</vt:lpstr>
      <vt:lpstr>Compassionate Teachers Transform Lives</vt:lpstr>
      <vt:lpstr>PowerPoint Presentation</vt:lpstr>
      <vt:lpstr>Texas Education Code § 37.083 </vt:lpstr>
      <vt:lpstr>PowerPoint Presentation</vt:lpstr>
      <vt:lpstr>Student Discipline Management</vt:lpstr>
      <vt:lpstr>A classroom without a management plan is a classroom on the verge of chaos. </vt:lpstr>
      <vt:lpstr>PowerPoint Presentation</vt:lpstr>
      <vt:lpstr>2nd Strategy: Engage Students</vt:lpstr>
      <vt:lpstr>3rd Strategy: Model  Positive Behavior</vt:lpstr>
      <vt:lpstr>As a Reminder</vt:lpstr>
      <vt:lpstr>PowerPoint Presentation</vt:lpstr>
      <vt:lpstr>PowerPoint Presentation</vt:lpstr>
      <vt:lpstr>PowerPoint Presentation</vt:lpstr>
      <vt:lpstr>Loss of Control </vt:lpstr>
      <vt:lpstr>Loss of Control </vt:lpstr>
      <vt:lpstr>Loss of Control</vt:lpstr>
      <vt:lpstr>Video Scenario</vt:lpstr>
      <vt:lpstr>Video Scenario Reflection</vt:lpstr>
      <vt:lpstr>Anger Management</vt:lpstr>
      <vt:lpstr>Anger Management </vt:lpstr>
      <vt:lpstr>Anger Management</vt:lpstr>
      <vt:lpstr>PowerPoint Presentation</vt:lpstr>
      <vt:lpstr>De-escalating Behavior</vt:lpstr>
      <vt:lpstr>De-escalating Behavior</vt:lpstr>
      <vt:lpstr>De-escalating Behavior</vt:lpstr>
      <vt:lpstr>De-escalating Behavior</vt:lpstr>
      <vt:lpstr>De-escalating Behavior</vt:lpstr>
      <vt:lpstr>PowerPoint Presentation</vt:lpstr>
      <vt:lpstr>Disengaging Behavior</vt:lpstr>
      <vt:lpstr>Disengaging Behavior</vt:lpstr>
      <vt:lpstr>Disengaging Behavior</vt:lpstr>
      <vt:lpstr>WARNING!</vt:lpstr>
      <vt:lpstr>CAUTION!</vt:lpstr>
      <vt:lpstr>PowerPoint Presentation</vt:lpstr>
      <vt:lpstr>Chapter 249.3 </vt:lpstr>
      <vt:lpstr>State Board for Educator Certification (SBEC) Sanctions</vt:lpstr>
      <vt:lpstr>PowerPoint Presentation</vt:lpstr>
      <vt:lpstr>PowerPoint Presentation</vt:lpstr>
      <vt:lpstr>PowerPoint Presentation</vt:lpstr>
      <vt:lpstr>PowerPoint Presentation</vt:lpstr>
      <vt:lpstr>PowerPoint Presentation</vt:lpstr>
      <vt:lpstr>PowerPoint Presentation</vt:lpstr>
      <vt:lpstr>References</vt:lpstr>
      <vt:lpstr>References</vt:lpstr>
    </vt:vector>
  </TitlesOfParts>
  <Company>Ed-Point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Sonia Perez</dc:creator>
  <cp:lastModifiedBy>Jimmy Hyde</cp:lastModifiedBy>
  <cp:revision>698</cp:revision>
  <cp:lastPrinted>2017-02-28T14:54:00Z</cp:lastPrinted>
  <dcterms:created xsi:type="dcterms:W3CDTF">2016-05-17T14:31:01Z</dcterms:created>
  <dcterms:modified xsi:type="dcterms:W3CDTF">2022-07-27T14:15:56Z</dcterms:modified>
</cp:coreProperties>
</file>