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handoutMasterIdLst>
    <p:handoutMasterId r:id="rId48"/>
  </p:handoutMasterIdLst>
  <p:sldIdLst>
    <p:sldId id="256" r:id="rId2"/>
    <p:sldId id="347" r:id="rId3"/>
    <p:sldId id="345" r:id="rId4"/>
    <p:sldId id="324" r:id="rId5"/>
    <p:sldId id="323" r:id="rId6"/>
    <p:sldId id="366" r:id="rId7"/>
    <p:sldId id="361" r:id="rId8"/>
    <p:sldId id="358" r:id="rId9"/>
    <p:sldId id="356" r:id="rId10"/>
    <p:sldId id="372" r:id="rId11"/>
    <p:sldId id="346" r:id="rId12"/>
    <p:sldId id="357" r:id="rId13"/>
    <p:sldId id="286" r:id="rId14"/>
    <p:sldId id="328" r:id="rId15"/>
    <p:sldId id="326" r:id="rId16"/>
    <p:sldId id="292" r:id="rId17"/>
    <p:sldId id="291" r:id="rId18"/>
    <p:sldId id="363" r:id="rId19"/>
    <p:sldId id="289" r:id="rId20"/>
    <p:sldId id="364" r:id="rId21"/>
    <p:sldId id="344" r:id="rId22"/>
    <p:sldId id="315" r:id="rId23"/>
    <p:sldId id="336" r:id="rId24"/>
    <p:sldId id="337" r:id="rId25"/>
    <p:sldId id="338" r:id="rId26"/>
    <p:sldId id="339" r:id="rId27"/>
    <p:sldId id="369" r:id="rId28"/>
    <p:sldId id="370" r:id="rId29"/>
    <p:sldId id="371" r:id="rId30"/>
    <p:sldId id="340" r:id="rId31"/>
    <p:sldId id="343" r:id="rId32"/>
    <p:sldId id="365" r:id="rId33"/>
    <p:sldId id="306" r:id="rId34"/>
    <p:sldId id="304" r:id="rId35"/>
    <p:sldId id="348" r:id="rId36"/>
    <p:sldId id="333" r:id="rId37"/>
    <p:sldId id="362" r:id="rId38"/>
    <p:sldId id="327" r:id="rId39"/>
    <p:sldId id="331" r:id="rId40"/>
    <p:sldId id="332" r:id="rId41"/>
    <p:sldId id="329" r:id="rId42"/>
    <p:sldId id="330" r:id="rId43"/>
    <p:sldId id="317" r:id="rId44"/>
    <p:sldId id="360" r:id="rId45"/>
    <p:sldId id="373" r:id="rId46"/>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0">
          <p15:clr>
            <a:srgbClr val="A4A3A4"/>
          </p15:clr>
        </p15:guide>
        <p15:guide id="3" orient="horz" pos="777">
          <p15:clr>
            <a:srgbClr val="A4A3A4"/>
          </p15:clr>
        </p15:guide>
        <p15:guide id="4" orient="horz" pos="4319">
          <p15:clr>
            <a:srgbClr val="A4A3A4"/>
          </p15:clr>
        </p15:guide>
      </p15:sldGuideLst>
    </p:ext>
    <p:ext uri="{2D200454-40CA-4A62-9FC3-DE9A4176ACB9}">
      <p15:notesGuideLst xmlns:p15="http://schemas.microsoft.com/office/powerpoint/2012/main">
        <p15:guide id="1" orient="horz" pos="3024" userDrawn="1">
          <p15:clr>
            <a:srgbClr val="A4A3A4"/>
          </p15:clr>
        </p15:guide>
        <p15:guide id="2" pos="67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n Midgley" initials="EM"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9"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B6"/>
    <a:srgbClr val="0069D0"/>
    <a:srgbClr val="172C56"/>
    <a:srgbClr val="2120FF"/>
    <a:srgbClr val="E6F1FF"/>
    <a:srgbClr val="236377"/>
    <a:srgbClr val="2A7388"/>
    <a:srgbClr val="0E7FB2"/>
    <a:srgbClr val="0000CD"/>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72" autoAdjust="0"/>
    <p:restoredTop sz="48498" autoAdjust="0"/>
  </p:normalViewPr>
  <p:slideViewPr>
    <p:cSldViewPr snapToGrid="0" snapToObjects="1" showGuides="1">
      <p:cViewPr varScale="1">
        <p:scale>
          <a:sx n="33" d="100"/>
          <a:sy n="33" d="100"/>
        </p:scale>
        <p:origin x="2052" y="36"/>
      </p:cViewPr>
      <p:guideLst>
        <p:guide orient="horz"/>
        <p:guide pos="30"/>
        <p:guide orient="horz" pos="777"/>
        <p:guide orient="horz" pos="4319"/>
      </p:guideLst>
    </p:cSldViewPr>
  </p:slideViewPr>
  <p:outlineViewPr>
    <p:cViewPr>
      <p:scale>
        <a:sx n="33" d="100"/>
        <a:sy n="33" d="100"/>
      </p:scale>
      <p:origin x="0" y="-5368"/>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p:scale>
          <a:sx n="76" d="100"/>
          <a:sy n="76" d="100"/>
        </p:scale>
        <p:origin x="4086" y="432"/>
      </p:cViewPr>
      <p:guideLst>
        <p:guide orient="horz" pos="3024"/>
        <p:guide pos="67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62" tIns="48331" rIns="96662" bIns="48331" rtlCol="0"/>
          <a:lstStyle>
            <a:lvl1pPr algn="l">
              <a:defRPr sz="1300"/>
            </a:lvl1pPr>
          </a:lstStyle>
          <a:p>
            <a:endParaRPr lang="en-US" dirty="0"/>
          </a:p>
        </p:txBody>
      </p:sp>
      <p:sp>
        <p:nvSpPr>
          <p:cNvPr id="4" name="Footer Placeholder 3"/>
          <p:cNvSpPr>
            <a:spLocks noGrp="1"/>
          </p:cNvSpPr>
          <p:nvPr>
            <p:ph type="ftr" sz="quarter" idx="2"/>
          </p:nvPr>
        </p:nvSpPr>
        <p:spPr>
          <a:xfrm>
            <a:off x="1" y="9119474"/>
            <a:ext cx="3169920" cy="480060"/>
          </a:xfrm>
          <a:prstGeom prst="rect">
            <a:avLst/>
          </a:prstGeom>
        </p:spPr>
        <p:txBody>
          <a:bodyPr vert="horz" lIns="96662" tIns="48331" rIns="96662" bIns="48331"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8" y="9119474"/>
            <a:ext cx="3169920" cy="480060"/>
          </a:xfrm>
          <a:prstGeom prst="rect">
            <a:avLst/>
          </a:prstGeom>
        </p:spPr>
        <p:txBody>
          <a:bodyPr vert="horz" lIns="96662" tIns="48331" rIns="96662" bIns="48331" rtlCol="0" anchor="b"/>
          <a:lstStyle>
            <a:lvl1pPr algn="r">
              <a:defRPr sz="1300"/>
            </a:lvl1pPr>
          </a:lstStyle>
          <a:p>
            <a:fld id="{FF47F2DF-2555-9541-BD4F-947CBFDE175F}" type="slidenum">
              <a:rPr lang="en-US" smtClean="0"/>
              <a:t>‹#›</a:t>
            </a:fld>
            <a:endParaRPr lang="en-US" dirty="0"/>
          </a:p>
        </p:txBody>
      </p:sp>
    </p:spTree>
    <p:extLst>
      <p:ext uri="{BB962C8B-B14F-4D97-AF65-F5344CB8AC3E}">
        <p14:creationId xmlns:p14="http://schemas.microsoft.com/office/powerpoint/2010/main" val="5382920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62" tIns="48331" rIns="96662" bIns="48331" rtlCol="0"/>
          <a:lstStyle>
            <a:lvl1pPr algn="l">
              <a:defRPr sz="1300"/>
            </a:lvl1pPr>
          </a:lstStyle>
          <a:p>
            <a:endParaRPr lang="en-US" dirty="0"/>
          </a:p>
        </p:txBody>
      </p:sp>
      <p:sp>
        <p:nvSpPr>
          <p:cNvPr id="3" name="Date Placeholder 2"/>
          <p:cNvSpPr>
            <a:spLocks noGrp="1"/>
          </p:cNvSpPr>
          <p:nvPr>
            <p:ph type="dt" idx="1"/>
          </p:nvPr>
        </p:nvSpPr>
        <p:spPr>
          <a:xfrm>
            <a:off x="4143588" y="0"/>
            <a:ext cx="3169920" cy="480060"/>
          </a:xfrm>
          <a:prstGeom prst="rect">
            <a:avLst/>
          </a:prstGeom>
        </p:spPr>
        <p:txBody>
          <a:bodyPr vert="horz" lIns="96662" tIns="48331" rIns="96662" bIns="48331" rtlCol="0"/>
          <a:lstStyle>
            <a:lvl1pPr algn="r">
              <a:defRPr sz="1300"/>
            </a:lvl1pPr>
          </a:lstStyle>
          <a:p>
            <a:fld id="{7F5C4416-FCA0-3945-AA44-49274107A375}" type="datetimeFigureOut">
              <a:rPr lang="en-US" smtClean="0"/>
              <a:t>7/27/2022</a:t>
            </a:fld>
            <a:endParaRPr lang="en-US" dirty="0"/>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6662" tIns="48331" rIns="96662" bIns="48331" rtlCol="0" anchor="ctr"/>
          <a:lstStyle/>
          <a:p>
            <a:endParaRPr lang="en-US" dirty="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62" tIns="48331" rIns="96662"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474"/>
            <a:ext cx="3169920" cy="480060"/>
          </a:xfrm>
          <a:prstGeom prst="rect">
            <a:avLst/>
          </a:prstGeom>
        </p:spPr>
        <p:txBody>
          <a:bodyPr vert="horz" lIns="96662" tIns="48331" rIns="96662"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6662" tIns="48331" rIns="96662" bIns="48331" rtlCol="0" anchor="b"/>
          <a:lstStyle>
            <a:lvl1pPr algn="r">
              <a:defRPr sz="1300"/>
            </a:lvl1pPr>
          </a:lstStyle>
          <a:p>
            <a:fld id="{151ED775-E727-4543-9240-78CCB10EC033}" type="slidenum">
              <a:rPr lang="en-US" smtClean="0"/>
              <a:t>‹#›</a:t>
            </a:fld>
            <a:endParaRPr lang="en-US" dirty="0"/>
          </a:p>
        </p:txBody>
      </p:sp>
    </p:spTree>
    <p:extLst>
      <p:ext uri="{BB962C8B-B14F-4D97-AF65-F5344CB8AC3E}">
        <p14:creationId xmlns:p14="http://schemas.microsoft.com/office/powerpoint/2010/main" val="39707648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granthaalayah.com/Articles/Vol1Iss1/02_IJRG14_A07_03.pd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a:t>
            </a:r>
            <a:r>
              <a:rPr lang="en-US" u="none" baseline="0" dirty="0"/>
              <a:t> (Time: 1 Minute)</a:t>
            </a:r>
            <a:endParaRPr lang="en-US" u="sng" dirty="0"/>
          </a:p>
          <a:p>
            <a:endParaRPr lang="en-US" sz="800" dirty="0"/>
          </a:p>
          <a:p>
            <a:pPr defTabSz="483307">
              <a:defRPr/>
            </a:pPr>
            <a:r>
              <a:rPr lang="en-US" i="1" dirty="0"/>
              <a:t>Welcome</a:t>
            </a:r>
            <a:r>
              <a:rPr lang="en-US" i="1" baseline="0" dirty="0"/>
              <a:t> participants. If this is a NEW group of participants, the presenter(s) should introduce themselves to the group.</a:t>
            </a:r>
          </a:p>
          <a:p>
            <a:pPr defTabSz="483307">
              <a:defRPr/>
            </a:pPr>
            <a:endParaRPr lang="en-US" sz="800" dirty="0"/>
          </a:p>
          <a:p>
            <a:pPr defTabSz="483307">
              <a:defRPr/>
            </a:pPr>
            <a:r>
              <a:rPr lang="en-US" b="1" i="0" baseline="0" dirty="0"/>
              <a:t>SAY:</a:t>
            </a:r>
            <a:r>
              <a:rPr lang="en-US" b="1" dirty="0"/>
              <a:t> </a:t>
            </a:r>
            <a:r>
              <a:rPr lang="en-US" b="1" i="0" dirty="0"/>
              <a:t>This is the fourth of six </a:t>
            </a:r>
            <a:r>
              <a:rPr lang="en-US" b="1" i="0" baseline="0" dirty="0"/>
              <a:t>ethics training modules for Texas educators. Module 4 will focus on Teachers as Role Models: Conduct Outside of the School.</a:t>
            </a:r>
            <a:endParaRPr lang="en-US" i="0" baseline="0" dirty="0"/>
          </a:p>
          <a:p>
            <a:pPr defTabSz="483307">
              <a:defRPr/>
            </a:pPr>
            <a:r>
              <a:rPr lang="en-US" i="1" baseline="0" dirty="0"/>
              <a:t>It is advisable to have participants seated at tables to encourage group dialogue. Participants will also be provided with a reflection journal. </a:t>
            </a:r>
          </a:p>
          <a:p>
            <a:endParaRPr lang="en-US" sz="800" dirty="0"/>
          </a:p>
          <a:p>
            <a:r>
              <a:rPr lang="en-US" u="sng" baseline="0" dirty="0"/>
              <a:t>Materials for Participants:</a:t>
            </a:r>
          </a:p>
          <a:p>
            <a:pPr marL="181240" indent="-181240">
              <a:buFont typeface="Arial"/>
              <a:buChar char="•"/>
            </a:pPr>
            <a:r>
              <a:rPr lang="en-US" u="none" dirty="0"/>
              <a:t>Journal</a:t>
            </a:r>
          </a:p>
          <a:p>
            <a:endParaRPr lang="en-US" sz="800" dirty="0"/>
          </a:p>
          <a:p>
            <a:r>
              <a:rPr lang="en-US" b="0" u="sng" baseline="0" dirty="0"/>
              <a:t>Materials for Presenter:</a:t>
            </a:r>
          </a:p>
          <a:p>
            <a:pPr marL="181240" indent="-181240">
              <a:buFont typeface="Arial"/>
              <a:buChar char="•"/>
            </a:pPr>
            <a:r>
              <a:rPr lang="en-US" b="0" u="none" baseline="0" dirty="0"/>
              <a:t>PowerPoint for Module 4</a:t>
            </a:r>
          </a:p>
          <a:p>
            <a:pPr marL="181240" indent="-181240">
              <a:buFont typeface="Arial"/>
              <a:buChar char="•"/>
            </a:pPr>
            <a:r>
              <a:rPr lang="en-US" b="0" u="none" baseline="0" dirty="0"/>
              <a:t>LCD</a:t>
            </a:r>
            <a:r>
              <a:rPr lang="en-US" b="0" u="none" dirty="0"/>
              <a:t> Projector, </a:t>
            </a:r>
            <a:r>
              <a:rPr lang="en-US" b="0" u="none" baseline="0" dirty="0"/>
              <a:t>Screen, Speakers, and Computer</a:t>
            </a:r>
          </a:p>
          <a:p>
            <a:pPr marL="181240" indent="-181240">
              <a:buFont typeface="Arial"/>
              <a:buChar char="•"/>
            </a:pPr>
            <a:r>
              <a:rPr lang="en-US" b="0" u="none" baseline="0" dirty="0"/>
              <a:t>Slide Advancer</a:t>
            </a:r>
          </a:p>
          <a:p>
            <a:pPr marL="181240" indent="-181240">
              <a:buFont typeface="Arial"/>
              <a:buChar char="•"/>
            </a:pPr>
            <a:r>
              <a:rPr lang="en-US" b="0" u="none" baseline="0" dirty="0"/>
              <a:t>Participant Toolbox is recommended (index cards, sticky notes, markers, pencils/pens, etc.)</a:t>
            </a:r>
          </a:p>
          <a:p>
            <a:pPr marL="181240" indent="-181240">
              <a:buFont typeface="Arial"/>
              <a:buChar char="•"/>
            </a:pPr>
            <a:r>
              <a:rPr lang="en-US" b="0" u="none" baseline="0" dirty="0"/>
              <a:t>Copies of Module Assessment</a:t>
            </a:r>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a:t>
            </a:fld>
            <a:endParaRPr lang="en-US" dirty="0"/>
          </a:p>
        </p:txBody>
      </p:sp>
    </p:spTree>
    <p:extLst>
      <p:ext uri="{BB962C8B-B14F-4D97-AF65-F5344CB8AC3E}">
        <p14:creationId xmlns:p14="http://schemas.microsoft.com/office/powerpoint/2010/main" val="14864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1 Minute)</a:t>
            </a:r>
            <a:r>
              <a:rPr lang="en-US" u="sng" dirty="0"/>
              <a:t>  </a:t>
            </a:r>
          </a:p>
          <a:p>
            <a:endParaRPr lang="en-US" i="1" dirty="0"/>
          </a:p>
          <a:p>
            <a:pPr defTabSz="483307">
              <a:defRPr/>
            </a:pPr>
            <a:r>
              <a:rPr lang="en-US" b="1" i="0" dirty="0"/>
              <a:t>SAY: The focus of this module will be to </a:t>
            </a:r>
            <a:r>
              <a:rPr lang="en-US" b="1" dirty="0"/>
              <a:t>understand the influence teachers can have on students when modeling behavior, values, and skills outside of the classroom. </a:t>
            </a:r>
          </a:p>
          <a:p>
            <a:pPr defTabSz="483307">
              <a:defRPr/>
            </a:pPr>
            <a:endParaRPr lang="en-US" b="1" dirty="0"/>
          </a:p>
          <a:p>
            <a:pPr defTabSz="483307">
              <a:defRPr/>
            </a:pPr>
            <a:r>
              <a:rPr lang="en-US" i="1" dirty="0"/>
              <a:t>Advance to the next slide.</a:t>
            </a:r>
          </a:p>
          <a:p>
            <a:pPr defTabSz="483307">
              <a:defRPr/>
            </a:pPr>
            <a:r>
              <a:rPr lang="en-US" b="0" i="1" baseline="0" dirty="0"/>
              <a:t> </a:t>
            </a:r>
            <a:endParaRPr lang="en-US" b="0" i="1" dirty="0"/>
          </a:p>
        </p:txBody>
      </p:sp>
      <p:sp>
        <p:nvSpPr>
          <p:cNvPr id="4" name="Slide Number Placeholder 3"/>
          <p:cNvSpPr>
            <a:spLocks noGrp="1"/>
          </p:cNvSpPr>
          <p:nvPr>
            <p:ph type="sldNum" sz="quarter" idx="10"/>
          </p:nvPr>
        </p:nvSpPr>
        <p:spPr/>
        <p:txBody>
          <a:bodyPr/>
          <a:lstStyle/>
          <a:p>
            <a:fld id="{151ED775-E727-4543-9240-78CCB10EC033}" type="slidenum">
              <a:rPr lang="en-US" smtClean="0"/>
              <a:t>2</a:t>
            </a:fld>
            <a:endParaRPr lang="en-US" dirty="0"/>
          </a:p>
        </p:txBody>
      </p:sp>
    </p:spTree>
    <p:extLst>
      <p:ext uri="{BB962C8B-B14F-4D97-AF65-F5344CB8AC3E}">
        <p14:creationId xmlns:p14="http://schemas.microsoft.com/office/powerpoint/2010/main" val="226964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7">
              <a:defRPr/>
            </a:pPr>
            <a:r>
              <a:rPr lang="en-US" u="sng" dirty="0"/>
              <a:t>Presenter’s Notes</a:t>
            </a:r>
            <a:r>
              <a:rPr lang="en-US" u="none" dirty="0"/>
              <a:t>:</a:t>
            </a:r>
            <a:r>
              <a:rPr lang="en-US" u="none" baseline="0" dirty="0"/>
              <a:t> (Time: 2 Minutes)</a:t>
            </a:r>
            <a:endParaRPr lang="en-US" u="sng" dirty="0"/>
          </a:p>
          <a:p>
            <a:endParaRPr lang="en-US" dirty="0"/>
          </a:p>
          <a:p>
            <a:r>
              <a:rPr lang="en-US" b="1" dirty="0"/>
              <a:t>SAY: As we</a:t>
            </a:r>
            <a:r>
              <a:rPr lang="en-US" b="1" baseline="0" dirty="0"/>
              <a:t> prepare to begin our training session, these are the overarching essential questions that we will conceptualize today. </a:t>
            </a:r>
          </a:p>
          <a:p>
            <a:endParaRPr lang="en-US" b="1" baseline="0" dirty="0"/>
          </a:p>
          <a:p>
            <a:pPr defTabSz="478048">
              <a:defRPr/>
            </a:pPr>
            <a:r>
              <a:rPr lang="en-US" sz="1300" i="1" dirty="0"/>
              <a:t>Ask participants to popcorn out some possible answers for 20-30 seconds.  This will ensure that participants realize that they will be answering questions throughout the training and will also give the presenter an opportunity to hear some of their thinking which may be help determine what to emphasize later in the training.</a:t>
            </a:r>
          </a:p>
          <a:p>
            <a:pPr defTabSz="483307">
              <a:defRPr/>
            </a:pPr>
            <a:endParaRPr lang="en-US" i="1" baseline="0" dirty="0"/>
          </a:p>
          <a:p>
            <a:pPr defTabSz="483307">
              <a:defRPr/>
            </a:pPr>
            <a:r>
              <a:rPr lang="en-US" i="1" baseline="0" dirty="0"/>
              <a:t>Note-Taking Strategy: </a:t>
            </a:r>
            <a:r>
              <a:rPr lang="en-US" dirty="0"/>
              <a:t>Ask participants to use the Module 4 note-taking section of their journal to record their responses to both essential questions. They can respond to the essential questions while they are waiting for the session to begin. </a:t>
            </a:r>
          </a:p>
          <a:p>
            <a:pPr defTabSz="483307">
              <a:defRPr/>
            </a:pPr>
            <a:endParaRPr lang="en-US" i="1" baseline="0" dirty="0"/>
          </a:p>
          <a:p>
            <a:endParaRPr lang="en-US" b="1" baseline="0" dirty="0"/>
          </a:p>
          <a:p>
            <a:pPr defTabSz="483307">
              <a:defRPr/>
            </a:pPr>
            <a:endParaRPr lang="en-US" i="1" baseline="0" dirty="0"/>
          </a:p>
          <a:p>
            <a:endParaRPr lang="en-US" b="1" baseline="0" dirty="0"/>
          </a:p>
          <a:p>
            <a:endParaRPr lang="en-US" b="1"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3</a:t>
            </a:fld>
            <a:endParaRPr lang="en-US" dirty="0"/>
          </a:p>
        </p:txBody>
      </p:sp>
    </p:spTree>
    <p:extLst>
      <p:ext uri="{BB962C8B-B14F-4D97-AF65-F5344CB8AC3E}">
        <p14:creationId xmlns:p14="http://schemas.microsoft.com/office/powerpoint/2010/main" val="66065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1 Minute)</a:t>
            </a:r>
            <a:endParaRPr lang="en-US" u="sng" dirty="0"/>
          </a:p>
          <a:p>
            <a:endParaRPr lang="en-US" dirty="0"/>
          </a:p>
          <a:p>
            <a:pPr defTabSz="483307">
              <a:defRPr/>
            </a:pPr>
            <a:r>
              <a:rPr lang="en-US" b="1" dirty="0"/>
              <a:t>SAY:</a:t>
            </a:r>
            <a:r>
              <a:rPr lang="en-US" b="1" baseline="0" dirty="0"/>
              <a:t> Our learning objectives for this module include:  </a:t>
            </a:r>
            <a:r>
              <a:rPr lang="en-US" i="1" baseline="0" dirty="0"/>
              <a:t>(Read the slide bullets.)</a:t>
            </a:r>
            <a:endParaRPr lang="en-US" b="1" u="none" baseline="0" dirty="0"/>
          </a:p>
          <a:p>
            <a:endParaRPr lang="en-US" dirty="0"/>
          </a:p>
          <a:p>
            <a:r>
              <a:rPr lang="en-US" i="1" dirty="0"/>
              <a:t>Advance</a:t>
            </a:r>
            <a:r>
              <a:rPr lang="en-US" i="1" baseline="0" dirty="0"/>
              <a:t> to the next slide. </a:t>
            </a:r>
            <a:endParaRPr lang="en-US" i="1" dirty="0"/>
          </a:p>
        </p:txBody>
      </p:sp>
      <p:sp>
        <p:nvSpPr>
          <p:cNvPr id="4" name="Slide Number Placeholder 3"/>
          <p:cNvSpPr>
            <a:spLocks noGrp="1"/>
          </p:cNvSpPr>
          <p:nvPr>
            <p:ph type="sldNum" sz="quarter" idx="10"/>
          </p:nvPr>
        </p:nvSpPr>
        <p:spPr/>
        <p:txBody>
          <a:bodyPr/>
          <a:lstStyle/>
          <a:p>
            <a:fld id="{151ED775-E727-4543-9240-78CCB10EC033}" type="slidenum">
              <a:rPr lang="en-US" smtClean="0"/>
              <a:t>4</a:t>
            </a:fld>
            <a:endParaRPr lang="en-US" dirty="0"/>
          </a:p>
        </p:txBody>
      </p:sp>
    </p:spTree>
    <p:extLst>
      <p:ext uri="{BB962C8B-B14F-4D97-AF65-F5344CB8AC3E}">
        <p14:creationId xmlns:p14="http://schemas.microsoft.com/office/powerpoint/2010/main" val="357532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30 Seconds)</a:t>
            </a:r>
            <a:endParaRPr lang="en-US" dirty="0"/>
          </a:p>
          <a:p>
            <a:endParaRPr lang="en-US" dirty="0"/>
          </a:p>
          <a:p>
            <a:r>
              <a:rPr lang="en-US" i="1" dirty="0"/>
              <a:t>Read</a:t>
            </a:r>
            <a:r>
              <a:rPr lang="en-US" i="1" baseline="0" dirty="0"/>
              <a:t> the quote on the slide. </a:t>
            </a:r>
            <a:r>
              <a:rPr lang="en-US" i="1" dirty="0"/>
              <a:t>The</a:t>
            </a:r>
            <a:r>
              <a:rPr lang="en-US" i="1" baseline="0" dirty="0"/>
              <a:t> notes section below can be read verbatim or summarized verbally for participants. </a:t>
            </a:r>
          </a:p>
          <a:p>
            <a:endParaRPr lang="en-US" dirty="0"/>
          </a:p>
          <a:p>
            <a:pPr defTabSz="483307">
              <a:defRPr/>
            </a:pPr>
            <a:r>
              <a:rPr lang="en-US" b="1" dirty="0"/>
              <a:t>SAY: As</a:t>
            </a:r>
            <a:r>
              <a:rPr lang="en-US" b="1" baseline="0" dirty="0"/>
              <a:t> e</a:t>
            </a:r>
            <a:r>
              <a:rPr lang="en-US" b="1" dirty="0"/>
              <a:t>ducators, we are important role models for students.</a:t>
            </a:r>
            <a:r>
              <a:rPr lang="en-US" b="1" baseline="0" dirty="0"/>
              <a:t> </a:t>
            </a:r>
            <a:r>
              <a:rPr lang="en-US" b="1" dirty="0"/>
              <a:t>They model themselves after us</a:t>
            </a:r>
            <a:r>
              <a:rPr lang="en-US" b="1" baseline="0" dirty="0"/>
              <a:t> by imitating our actions and attitudes. This quote emphasizes this view. </a:t>
            </a:r>
          </a:p>
          <a:p>
            <a:pPr defTabSz="483307">
              <a:defRPr/>
            </a:pPr>
            <a:endParaRPr lang="en-US" b="1" baseline="0" dirty="0"/>
          </a:p>
          <a:p>
            <a:pPr marL="181240" indent="-181240">
              <a:buFontTx/>
              <a:buChar char="-"/>
            </a:pPr>
            <a:r>
              <a:rPr lang="en-US" b="1" baseline="0" dirty="0"/>
              <a:t>There is great assurance that the majority of educators bring an abundance of dedication, dignity, and expertise </a:t>
            </a:r>
            <a:r>
              <a:rPr lang="en-US" b="1" dirty="0"/>
              <a:t>to</a:t>
            </a:r>
            <a:r>
              <a:rPr lang="en-US" b="1" baseline="0" dirty="0"/>
              <a:t> the profession</a:t>
            </a:r>
            <a:r>
              <a:rPr lang="en-US" b="1" dirty="0"/>
              <a:t>.</a:t>
            </a:r>
            <a:r>
              <a:rPr lang="en-US" b="1" baseline="0" dirty="0"/>
              <a:t> </a:t>
            </a:r>
          </a:p>
          <a:p>
            <a:endParaRPr lang="en-US" b="1" baseline="0" dirty="0"/>
          </a:p>
          <a:p>
            <a:endParaRPr lang="en-US" dirty="0"/>
          </a:p>
          <a:p>
            <a:endParaRPr lang="en-US" b="1"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5</a:t>
            </a:fld>
            <a:endParaRPr lang="en-US" dirty="0"/>
          </a:p>
        </p:txBody>
      </p:sp>
    </p:spTree>
    <p:extLst>
      <p:ext uri="{BB962C8B-B14F-4D97-AF65-F5344CB8AC3E}">
        <p14:creationId xmlns:p14="http://schemas.microsoft.com/office/powerpoint/2010/main" val="2300606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2 Minutes)</a:t>
            </a:r>
            <a:endParaRPr lang="en-US" u="none" dirty="0"/>
          </a:p>
          <a:p>
            <a:endParaRPr lang="en-US" dirty="0"/>
          </a:p>
          <a:p>
            <a:r>
              <a:rPr lang="en-US" i="1" dirty="0"/>
              <a:t>Paired</a:t>
            </a:r>
            <a:r>
              <a:rPr lang="en-US" i="1" baseline="0" dirty="0"/>
              <a:t> Group Activity</a:t>
            </a:r>
            <a:endParaRPr lang="en-US" i="1" dirty="0"/>
          </a:p>
          <a:p>
            <a:endParaRPr lang="en-US" b="0" dirty="0"/>
          </a:p>
          <a:p>
            <a:pPr defTabSz="483307">
              <a:defRPr/>
            </a:pPr>
            <a:r>
              <a:rPr lang="en-US" b="1" dirty="0"/>
              <a:t>SAY: Knowing</a:t>
            </a:r>
            <a:r>
              <a:rPr lang="en-US" b="1" baseline="0" dirty="0"/>
              <a:t> that the dialogue during today’s session will focus on the influence that educator role models have on students, </a:t>
            </a:r>
            <a:r>
              <a:rPr lang="en-US" b="1" dirty="0"/>
              <a:t>it’s equally</a:t>
            </a:r>
            <a:r>
              <a:rPr lang="en-US" b="1" baseline="0" dirty="0"/>
              <a:t> important to understand the perspective of our students and how they view the impact of educators on their lives. </a:t>
            </a:r>
          </a:p>
          <a:p>
            <a:pPr defTabSz="483307">
              <a:defRPr/>
            </a:pPr>
            <a:endParaRPr lang="en-US" b="1" baseline="0" dirty="0"/>
          </a:p>
          <a:p>
            <a:pPr defTabSz="483307">
              <a:defRPr/>
            </a:pPr>
            <a:r>
              <a:rPr lang="en-US" b="1" baseline="0" dirty="0"/>
              <a:t>SAY: Turn to your elbow partner and share what you believe students perceive as attributes of a positive role model. Jot your responses on a Post-It note so that we can review your information in a few minutes. </a:t>
            </a:r>
            <a:r>
              <a:rPr lang="en-US" b="0" i="1" baseline="0" dirty="0"/>
              <a:t>Provide about 30 seconds for partners to share perceived attributes.</a:t>
            </a:r>
          </a:p>
          <a:p>
            <a:endParaRPr lang="en-US" dirty="0"/>
          </a:p>
          <a:p>
            <a:r>
              <a:rPr lang="en-US" i="1" dirty="0"/>
              <a:t>Advance</a:t>
            </a:r>
            <a:r>
              <a:rPr lang="en-US" i="1" baseline="0" dirty="0"/>
              <a:t> slide. </a:t>
            </a:r>
            <a:endParaRPr lang="en-US" i="1" dirty="0"/>
          </a:p>
        </p:txBody>
      </p:sp>
      <p:sp>
        <p:nvSpPr>
          <p:cNvPr id="4" name="Slide Number Placeholder 3"/>
          <p:cNvSpPr>
            <a:spLocks noGrp="1"/>
          </p:cNvSpPr>
          <p:nvPr>
            <p:ph type="sldNum" sz="quarter" idx="10"/>
          </p:nvPr>
        </p:nvSpPr>
        <p:spPr/>
        <p:txBody>
          <a:bodyPr/>
          <a:lstStyle/>
          <a:p>
            <a:fld id="{151ED775-E727-4543-9240-78CCB10EC033}" type="slidenum">
              <a:rPr lang="en-US" smtClean="0"/>
              <a:t>6</a:t>
            </a:fld>
            <a:endParaRPr lang="en-US" dirty="0"/>
          </a:p>
        </p:txBody>
      </p:sp>
    </p:spTree>
    <p:extLst>
      <p:ext uri="{BB962C8B-B14F-4D97-AF65-F5344CB8AC3E}">
        <p14:creationId xmlns:p14="http://schemas.microsoft.com/office/powerpoint/2010/main" val="515848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u="sng" dirty="0"/>
              <a:t>Directions for Presenter: </a:t>
            </a:r>
            <a:r>
              <a:rPr lang="en-US" sz="900" i="1" u="sng" dirty="0"/>
              <a:t>Italics</a:t>
            </a:r>
          </a:p>
          <a:p>
            <a:r>
              <a:rPr lang="en-US" sz="900" u="sng" dirty="0"/>
              <a:t>Information for Presenter to Convey: </a:t>
            </a:r>
            <a:r>
              <a:rPr lang="en-US" sz="900" b="1" u="sng" dirty="0"/>
              <a:t>Bold</a:t>
            </a:r>
            <a:endParaRPr lang="en-US" sz="900" dirty="0"/>
          </a:p>
          <a:p>
            <a:endParaRPr lang="en-US" sz="900" dirty="0"/>
          </a:p>
          <a:p>
            <a:r>
              <a:rPr lang="en-US" sz="900" u="sng" dirty="0"/>
              <a:t>Presenter’s Notes</a:t>
            </a:r>
            <a:r>
              <a:rPr lang="en-US" sz="900" dirty="0"/>
              <a:t>: (Time: 2½ Minutes)</a:t>
            </a:r>
          </a:p>
          <a:p>
            <a:endParaRPr lang="en-US" sz="800" dirty="0"/>
          </a:p>
          <a:p>
            <a:r>
              <a:rPr lang="en-US" sz="1000" dirty="0"/>
              <a:t>The notes below can be read verbatim or summarized verbally for participants.</a:t>
            </a:r>
          </a:p>
          <a:p>
            <a:endParaRPr lang="en-US" sz="1000" dirty="0"/>
          </a:p>
          <a:p>
            <a:r>
              <a:rPr lang="en-US" sz="1000" b="1" dirty="0"/>
              <a:t>SAY: Marilyn Price-Mitchell conducted a research study of students that described how the attributes of their role models influenced and inspired them to strive to be their best selves in school and in the community. </a:t>
            </a:r>
            <a:r>
              <a:rPr lang="en-US" sz="1000" i="1" dirty="0"/>
              <a:t>This is an important point of the study.</a:t>
            </a:r>
          </a:p>
          <a:p>
            <a:endParaRPr lang="en-US" sz="1000" b="1" dirty="0"/>
          </a:p>
          <a:p>
            <a:pPr marL="181240" indent="-181240">
              <a:buFontTx/>
              <a:buChar char="-"/>
            </a:pPr>
            <a:r>
              <a:rPr lang="en-US" sz="1000" b="1" dirty="0"/>
              <a:t>From this study, the top five qualities of role models described by students were identified. </a:t>
            </a:r>
            <a:r>
              <a:rPr lang="en-US" sz="1000" i="1" dirty="0"/>
              <a:t>Briefly read the bulleted list from the slide. </a:t>
            </a:r>
          </a:p>
          <a:p>
            <a:endParaRPr lang="en-US" sz="1000" b="1" dirty="0"/>
          </a:p>
          <a:p>
            <a:pPr marL="181240" indent="-181240">
              <a:buFontTx/>
              <a:buChar char="-"/>
            </a:pPr>
            <a:r>
              <a:rPr lang="en-US" sz="1000" b="1" dirty="0"/>
              <a:t>What</a:t>
            </a:r>
            <a:r>
              <a:rPr lang="fr-FR" sz="1000" b="1" dirty="0"/>
              <a:t> is</a:t>
            </a:r>
            <a:r>
              <a:rPr lang="en-US" sz="1000" b="1" dirty="0"/>
              <a:t> interesting is that in a poll of 50 adult Facebook readers of this study, these same qualities were mentioned as adults reflected on their own role models. </a:t>
            </a:r>
          </a:p>
          <a:p>
            <a:endParaRPr lang="en-US" sz="1000" b="1" dirty="0"/>
          </a:p>
          <a:p>
            <a:pPr marL="181240" indent="-181240">
              <a:buFontTx/>
              <a:buChar char="-"/>
            </a:pPr>
            <a:r>
              <a:rPr lang="en-US" sz="1000" b="1" dirty="0"/>
              <a:t>The biggest difference was that adults did not rank “commitment to community” as high as the students. </a:t>
            </a:r>
          </a:p>
          <a:p>
            <a:pPr marL="181240" indent="-181240">
              <a:buFontTx/>
              <a:buChar char="-"/>
            </a:pPr>
            <a:endParaRPr lang="en-US" sz="1000" b="1" dirty="0"/>
          </a:p>
          <a:p>
            <a:pPr marL="181240" indent="-181240">
              <a:buFontTx/>
              <a:buChar char="-"/>
            </a:pPr>
            <a:r>
              <a:rPr lang="en-US" sz="1000" b="1" dirty="0"/>
              <a:t>However, the students stated that their number one attribute of a role model was the ability to inspire others. This is an interesting finding.</a:t>
            </a:r>
          </a:p>
          <a:p>
            <a:endParaRPr lang="en-US" b="1" dirty="0"/>
          </a:p>
          <a:p>
            <a:pPr defTabSz="478048">
              <a:defRPr/>
            </a:pPr>
            <a:r>
              <a:rPr lang="en-US" sz="800" i="1" dirty="0"/>
              <a:t>After sharing the attributes from the study, have participants connect their answers and voice any that they feel were missing.</a:t>
            </a:r>
          </a:p>
          <a:p>
            <a:endParaRPr lang="en-US" sz="800" b="1" dirty="0"/>
          </a:p>
          <a:p>
            <a:r>
              <a:rPr lang="en-US" sz="800" dirty="0"/>
              <a:t>Sources Cited for Notes: Price-Mitchell, M. (2011). What is a role model? Five qualities that matter to teens. </a:t>
            </a:r>
            <a:r>
              <a:rPr lang="en-US" sz="800" i="1" dirty="0"/>
              <a:t>Roots of Action. </a:t>
            </a:r>
            <a:r>
              <a:rPr lang="en-US" sz="800" dirty="0"/>
              <a:t>Retrieved from http://www.rootsofaction.com/what-is-a-role-model-five-qualities-that-matter-for-role-models</a:t>
            </a:r>
          </a:p>
        </p:txBody>
      </p:sp>
      <p:sp>
        <p:nvSpPr>
          <p:cNvPr id="4" name="Slide Number Placeholder 3"/>
          <p:cNvSpPr>
            <a:spLocks noGrp="1"/>
          </p:cNvSpPr>
          <p:nvPr>
            <p:ph type="sldNum" sz="quarter" idx="10"/>
          </p:nvPr>
        </p:nvSpPr>
        <p:spPr/>
        <p:txBody>
          <a:bodyPr/>
          <a:lstStyle/>
          <a:p>
            <a:fld id="{151ED775-E727-4543-9240-78CCB10EC033}" type="slidenum">
              <a:rPr lang="en-US" smtClean="0"/>
              <a:t>7</a:t>
            </a:fld>
            <a:endParaRPr lang="en-US" dirty="0"/>
          </a:p>
        </p:txBody>
      </p:sp>
    </p:spTree>
    <p:extLst>
      <p:ext uri="{BB962C8B-B14F-4D97-AF65-F5344CB8AC3E}">
        <p14:creationId xmlns:p14="http://schemas.microsoft.com/office/powerpoint/2010/main" val="3155193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74286"/>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a:t>
            </a:r>
            <a:r>
              <a:rPr lang="en-US" u="none" baseline="0" dirty="0"/>
              <a:t> </a:t>
            </a:r>
            <a:r>
              <a:rPr lang="en-US" u="none" dirty="0"/>
              <a:t>(Time: 1½ </a:t>
            </a:r>
            <a:r>
              <a:rPr lang="en-US" u="none" baseline="0" dirty="0"/>
              <a:t> Minute</a:t>
            </a:r>
            <a:r>
              <a:rPr lang="en-US" u="none" dirty="0"/>
              <a:t>)  </a:t>
            </a:r>
          </a:p>
          <a:p>
            <a:endParaRPr lang="en-US" sz="1000" dirty="0"/>
          </a:p>
          <a:p>
            <a:r>
              <a:rPr lang="en-US" sz="1000" b="1" dirty="0"/>
              <a:t>SAY: Based on the results of this study, the impact of a positive role model has a tremendous impact on how students evolve as learners and engaged citizens. </a:t>
            </a:r>
          </a:p>
          <a:p>
            <a:endParaRPr lang="en-US" sz="1000" b="1" dirty="0"/>
          </a:p>
          <a:p>
            <a:pPr marL="181240" indent="-181240">
              <a:buFontTx/>
              <a:buChar char="-"/>
            </a:pPr>
            <a:r>
              <a:rPr lang="en-US" sz="1000" b="1" dirty="0"/>
              <a:t>What we do as educators matters both inside and outside of school. </a:t>
            </a:r>
          </a:p>
          <a:p>
            <a:endParaRPr lang="en-US" sz="1000" b="1" dirty="0"/>
          </a:p>
          <a:p>
            <a:pPr marL="181240" indent="-181240">
              <a:buFontTx/>
              <a:buChar char="-"/>
            </a:pPr>
            <a:r>
              <a:rPr lang="en-US" sz="1000" b="1" dirty="0"/>
              <a:t>How many of you remember these two famous educator role models?</a:t>
            </a:r>
          </a:p>
          <a:p>
            <a:endParaRPr lang="en-US" sz="1000" b="1" dirty="0"/>
          </a:p>
          <a:p>
            <a:pPr marL="181240" indent="-181240">
              <a:buFontTx/>
              <a:buChar char="-"/>
            </a:pPr>
            <a:r>
              <a:rPr lang="en-US" sz="1000" b="1" dirty="0"/>
              <a:t>Jaime Escalante was a high school teacher who successfully inspired his dropout prone students to learn calculus. His story was portrayed in the movie “Stand and  Deliver.”</a:t>
            </a:r>
          </a:p>
          <a:p>
            <a:endParaRPr lang="en-US" sz="1000" b="1" dirty="0"/>
          </a:p>
          <a:p>
            <a:pPr marL="181240" indent="-181240" defTabSz="478048">
              <a:buFontTx/>
              <a:buChar char="-"/>
              <a:defRPr/>
            </a:pPr>
            <a:r>
              <a:rPr lang="en-US" sz="1000" b="1" dirty="0"/>
              <a:t>Rita Pierson spent 40 years of her life as an educator and anti-poverty advocate. She was well-known for her mantra, </a:t>
            </a:r>
            <a:r>
              <a:rPr lang="en-US" sz="1000" b="1" i="1" dirty="0"/>
              <a:t>Every Child Deserves a Champion</a:t>
            </a:r>
            <a:r>
              <a:rPr lang="en-US" sz="1000" b="1" dirty="0"/>
              <a:t>. </a:t>
            </a:r>
          </a:p>
          <a:p>
            <a:pPr defTabSz="478048">
              <a:defRPr/>
            </a:pPr>
            <a:endParaRPr lang="en-US" sz="1000" b="1" dirty="0"/>
          </a:p>
          <a:p>
            <a:pPr marL="181240" indent="-181240" defTabSz="478048">
              <a:buFontTx/>
              <a:buChar char="-"/>
              <a:defRPr/>
            </a:pPr>
            <a:r>
              <a:rPr lang="en-US" sz="1000" b="1" dirty="0"/>
              <a:t>Both Escalante and Pierson have significantly impacted the lives of both students and educators. </a:t>
            </a:r>
          </a:p>
          <a:p>
            <a:pPr defTabSz="478048">
              <a:defRPr/>
            </a:pPr>
            <a:endParaRPr lang="en-US" sz="1000" b="1" dirty="0"/>
          </a:p>
          <a:p>
            <a:pPr marL="181240" indent="-181240">
              <a:buFontTx/>
              <a:buChar char="-"/>
            </a:pPr>
            <a:r>
              <a:rPr lang="en-US" sz="1000" b="1" dirty="0"/>
              <a:t>Unfortunately, we must also remember that students can be impacted by negative role models as much as they are impacted by positive role models.</a:t>
            </a:r>
          </a:p>
          <a:p>
            <a:endParaRPr lang="en-US" sz="800" b="1" dirty="0"/>
          </a:p>
          <a:p>
            <a:r>
              <a:rPr lang="en-US" sz="800" dirty="0"/>
              <a:t>Sources Cited: Internet Movie Database (IMDb). (2016). Stand and Deliver Plot Summary. </a:t>
            </a:r>
            <a:r>
              <a:rPr lang="en-US" sz="800" i="1" dirty="0"/>
              <a:t>http://www.imdb.com/title/tt0094027/plotsummary; </a:t>
            </a:r>
            <a:r>
              <a:rPr lang="en-US" sz="800" dirty="0"/>
              <a:t>PBS Educational Media. (2013. ) Rita Pierson’s Funny and Inspiring TED Talks.</a:t>
            </a:r>
            <a:r>
              <a:rPr lang="en-US" sz="800" i="1" dirty="0"/>
              <a:t> http://www.pbs.org/wnet/ted-talks-education/speaker/rita-pierson/</a:t>
            </a:r>
          </a:p>
          <a:p>
            <a:endParaRPr lang="en-US" b="0" i="1" baseline="0" dirty="0"/>
          </a:p>
          <a:p>
            <a:endParaRPr lang="en-US" b="0" i="1" baseline="0" dirty="0"/>
          </a:p>
          <a:p>
            <a:endParaRPr lang="en-US" b="0" i="1"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8</a:t>
            </a:fld>
            <a:endParaRPr lang="en-US" dirty="0"/>
          </a:p>
        </p:txBody>
      </p:sp>
    </p:spTree>
    <p:extLst>
      <p:ext uri="{BB962C8B-B14F-4D97-AF65-F5344CB8AC3E}">
        <p14:creationId xmlns:p14="http://schemas.microsoft.com/office/powerpoint/2010/main" val="157629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endParaRPr lang="en-US" u="sng" dirty="0"/>
          </a:p>
          <a:p>
            <a:endParaRPr lang="en-US" dirty="0"/>
          </a:p>
          <a:p>
            <a:r>
              <a:rPr lang="en-US" i="1" dirty="0"/>
              <a:t>Large Group</a:t>
            </a:r>
            <a:r>
              <a:rPr lang="en-US" i="1" baseline="0" dirty="0"/>
              <a:t> Participation </a:t>
            </a:r>
            <a:endParaRPr lang="en-US" i="1" dirty="0"/>
          </a:p>
          <a:p>
            <a:endParaRPr lang="en-US" i="1" dirty="0"/>
          </a:p>
          <a:p>
            <a:r>
              <a:rPr lang="en-US" b="1" i="0" dirty="0"/>
              <a:t>SAY:</a:t>
            </a:r>
            <a:r>
              <a:rPr lang="en-US" b="1" i="0" baseline="0" dirty="0"/>
              <a:t> Now it time for Headline News of the day. </a:t>
            </a:r>
          </a:p>
          <a:p>
            <a:endParaRPr lang="en-US" b="1" i="0" baseline="0" dirty="0"/>
          </a:p>
          <a:p>
            <a:pPr marL="179268" indent="-179268">
              <a:buFontTx/>
              <a:buChar char="-"/>
            </a:pPr>
            <a:r>
              <a:rPr lang="en-US" b="1" baseline="0" dirty="0"/>
              <a:t>I’m going to review a few news headlines. As each headline is displayed, you will need to determine which headlines are true and which might be false.</a:t>
            </a:r>
          </a:p>
          <a:p>
            <a:endParaRPr lang="en-US" b="1" baseline="0" dirty="0"/>
          </a:p>
          <a:p>
            <a:pPr marL="181240" indent="-181240">
              <a:buFontTx/>
              <a:buChar char="-"/>
            </a:pPr>
            <a:r>
              <a:rPr lang="en-US" b="1" baseline="0" dirty="0"/>
              <a:t>Please use a “thumbs-up” for TRUE and a “thumbs-down” for FALSE for each headline reviewed.  </a:t>
            </a:r>
            <a:r>
              <a:rPr lang="en-US" b="0" i="1" baseline="0" dirty="0"/>
              <a:t>Click on slide advancer to show the “thumbs up and thumbs down” images. </a:t>
            </a:r>
          </a:p>
          <a:p>
            <a:endParaRPr lang="en-US" b="1" i="1" baseline="0" dirty="0"/>
          </a:p>
          <a:p>
            <a:r>
              <a:rPr lang="en-US" i="1" dirty="0"/>
              <a:t>Advance the slide. </a:t>
            </a:r>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9</a:t>
            </a:fld>
            <a:endParaRPr lang="en-US" dirty="0"/>
          </a:p>
        </p:txBody>
      </p:sp>
    </p:spTree>
    <p:extLst>
      <p:ext uri="{BB962C8B-B14F-4D97-AF65-F5344CB8AC3E}">
        <p14:creationId xmlns:p14="http://schemas.microsoft.com/office/powerpoint/2010/main" val="2512949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05258"/>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a:t>
            </a:r>
            <a:r>
              <a:rPr lang="en-US" u="none" baseline="0" dirty="0"/>
              <a:t> (Time: 2 Minutes)</a:t>
            </a:r>
            <a:endParaRPr lang="en-US" u="sng" dirty="0"/>
          </a:p>
          <a:p>
            <a:endParaRPr lang="en-US" sz="800" dirty="0"/>
          </a:p>
          <a:p>
            <a:pPr defTabSz="483307">
              <a:defRPr/>
            </a:pPr>
            <a:r>
              <a:rPr lang="en-US" b="0" i="1" dirty="0"/>
              <a:t>Click on the slide advancer to display the first headline.</a:t>
            </a:r>
          </a:p>
          <a:p>
            <a:pPr defTabSz="483307">
              <a:defRPr/>
            </a:pPr>
            <a:endParaRPr lang="en-US" b="1" dirty="0"/>
          </a:p>
          <a:p>
            <a:pPr defTabSz="483307">
              <a:defRPr/>
            </a:pPr>
            <a:r>
              <a:rPr lang="en-US" b="1" dirty="0"/>
              <a:t>SAY: Is this headline</a:t>
            </a:r>
            <a:r>
              <a:rPr lang="en-US" b="1" baseline="0" dirty="0"/>
              <a:t> true or false? </a:t>
            </a:r>
            <a:r>
              <a:rPr lang="en-US" b="0" i="1" baseline="0" dirty="0"/>
              <a:t>Read</a:t>
            </a:r>
            <a:r>
              <a:rPr lang="en-US" i="1" baseline="0" dirty="0"/>
              <a:t> the headline on the slide. </a:t>
            </a:r>
            <a:r>
              <a:rPr lang="en-US" b="0" i="1" baseline="0" dirty="0"/>
              <a:t>Participants should indicate a thumbs-up or thumbs-down response. </a:t>
            </a:r>
          </a:p>
          <a:p>
            <a:endParaRPr lang="en-US" sz="800" i="1" dirty="0"/>
          </a:p>
          <a:p>
            <a:r>
              <a:rPr lang="en-US" i="1" baseline="0" dirty="0"/>
              <a:t>C</a:t>
            </a:r>
            <a:r>
              <a:rPr lang="en-US" i="1" dirty="0"/>
              <a:t>lick</a:t>
            </a:r>
            <a:r>
              <a:rPr lang="en-US" i="1" baseline="0" dirty="0"/>
              <a:t> on the slide advancer a SECOND time to display the correct answer. Continue to click on slide advancer until all headlines and “thumbs up” images have been displayed. </a:t>
            </a:r>
          </a:p>
          <a:p>
            <a:endParaRPr lang="en-US" sz="800" i="1" dirty="0"/>
          </a:p>
          <a:p>
            <a:pPr defTabSz="478048">
              <a:defRPr/>
            </a:pPr>
            <a:r>
              <a:rPr lang="en-US" b="1" dirty="0"/>
              <a:t>SAY: </a:t>
            </a:r>
            <a:r>
              <a:rPr lang="en-US" b="1" baseline="0" dirty="0"/>
              <a:t>Given that all of these headlines are “true”,  the actions of these educators do not model behavior that reflect what we perceive as positive role models. </a:t>
            </a:r>
          </a:p>
          <a:p>
            <a:pPr defTabSz="478048">
              <a:defRPr/>
            </a:pPr>
            <a:endParaRPr lang="en-US" b="1" i="1" baseline="0" dirty="0"/>
          </a:p>
          <a:p>
            <a:pPr defTabSz="478048">
              <a:defRPr/>
            </a:pPr>
            <a:r>
              <a:rPr lang="en-US" b="0" i="1" baseline="0" dirty="0"/>
              <a:t>Advance the slide. </a:t>
            </a:r>
          </a:p>
          <a:p>
            <a:endParaRPr lang="en-US" sz="800" dirty="0"/>
          </a:p>
          <a:p>
            <a:pPr defTabSz="478048">
              <a:defRPr/>
            </a:pPr>
            <a:r>
              <a:rPr lang="en-US" i="0" dirty="0"/>
              <a:t>Sources Cited for Headlines:</a:t>
            </a:r>
            <a:r>
              <a:rPr lang="en-US" i="0" baseline="0" dirty="0"/>
              <a:t> See Reference Page</a:t>
            </a:r>
            <a:endParaRPr lang="en-US" sz="1300" dirty="0"/>
          </a:p>
          <a:p>
            <a:endParaRPr lang="en-US" i="0" dirty="0"/>
          </a:p>
          <a:p>
            <a:endParaRPr lang="en-US" dirty="0"/>
          </a:p>
          <a:p>
            <a:pPr defTabSz="483307">
              <a:defRPr/>
            </a:pPr>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10</a:t>
            </a:fld>
            <a:endParaRPr lang="en-US" dirty="0"/>
          </a:p>
        </p:txBody>
      </p:sp>
    </p:spTree>
    <p:extLst>
      <p:ext uri="{BB962C8B-B14F-4D97-AF65-F5344CB8AC3E}">
        <p14:creationId xmlns:p14="http://schemas.microsoft.com/office/powerpoint/2010/main" val="3745907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r>
              <a:rPr lang="en-US" u="sng" dirty="0"/>
              <a:t>  </a:t>
            </a:r>
          </a:p>
          <a:p>
            <a:endParaRPr lang="en-US" dirty="0"/>
          </a:p>
          <a:p>
            <a:r>
              <a:rPr lang="en-US" b="1" i="0" baseline="0" dirty="0"/>
              <a:t>SAY: The good news is that there are many positive news stories about educator role models that DO make headlines. </a:t>
            </a:r>
          </a:p>
          <a:p>
            <a:endParaRPr lang="en-US" b="1" dirty="0"/>
          </a:p>
          <a:p>
            <a:pPr marL="181240" indent="-181240">
              <a:buFontTx/>
              <a:buChar char="-"/>
            </a:pPr>
            <a:r>
              <a:rPr lang="en-US" b="1" i="0" baseline="0" dirty="0"/>
              <a:t>Here are a some awe-inspiring headlines that capture the essence and heart of great educators. </a:t>
            </a:r>
          </a:p>
          <a:p>
            <a:endParaRPr lang="en-US" b="1" i="0" baseline="0" dirty="0"/>
          </a:p>
          <a:p>
            <a:endParaRPr lang="en-US" b="1" i="0" baseline="0" dirty="0"/>
          </a:p>
          <a:p>
            <a:endParaRPr lang="en-US" b="1" i="0"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11</a:t>
            </a:fld>
            <a:endParaRPr lang="en-US" dirty="0"/>
          </a:p>
        </p:txBody>
      </p:sp>
    </p:spTree>
    <p:extLst>
      <p:ext uri="{BB962C8B-B14F-4D97-AF65-F5344CB8AC3E}">
        <p14:creationId xmlns:p14="http://schemas.microsoft.com/office/powerpoint/2010/main" val="874671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560570"/>
            <a:ext cx="5852160" cy="4320540"/>
          </a:xfrm>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r>
              <a:rPr lang="en-US" sz="1000" u="sng" dirty="0"/>
              <a:t>Presenter’s Notes</a:t>
            </a:r>
            <a:r>
              <a:rPr lang="en-US" sz="1000" dirty="0"/>
              <a:t>: (Time: 1 Minute)</a:t>
            </a:r>
            <a:endParaRPr lang="en-US" sz="1000" u="sng" dirty="0"/>
          </a:p>
          <a:p>
            <a:endParaRPr lang="en-US" u="sng" dirty="0"/>
          </a:p>
          <a:p>
            <a:r>
              <a:rPr lang="en-US" i="1" dirty="0"/>
              <a:t>Click on the slide advancer to display each headline.</a:t>
            </a:r>
            <a:r>
              <a:rPr lang="en-US" i="1" baseline="0" dirty="0"/>
              <a:t> </a:t>
            </a:r>
          </a:p>
          <a:p>
            <a:endParaRPr lang="en-US" i="1" baseline="0" dirty="0"/>
          </a:p>
          <a:p>
            <a:r>
              <a:rPr lang="en-US" i="1" baseline="0" dirty="0"/>
              <a:t>Read each one as headlines are displayed on the screen. Then state the following:</a:t>
            </a:r>
          </a:p>
          <a:p>
            <a:endParaRPr lang="en-US" dirty="0"/>
          </a:p>
          <a:p>
            <a:r>
              <a:rPr lang="en-US" sz="1000" b="1" dirty="0"/>
              <a:t>SAY: These are real-life examples of where the media spotlight should continue to be for the education profession both inside and outside of school.</a:t>
            </a:r>
          </a:p>
          <a:p>
            <a:endParaRPr lang="en-US" sz="1000" b="1" dirty="0"/>
          </a:p>
          <a:p>
            <a:pPr marL="181240" indent="-181240">
              <a:buFontTx/>
              <a:buChar char="-"/>
            </a:pPr>
            <a:r>
              <a:rPr lang="en-US" sz="1000" b="1" dirty="0"/>
              <a:t>Now that we have reviewed both positive and challenging aspects of being a role model, let’s take a few minutes to view a video scenario that demonstrates the negative impact of a teacher’s actions outside of school. </a:t>
            </a:r>
          </a:p>
          <a:p>
            <a:endParaRPr lang="en-US" dirty="0"/>
          </a:p>
          <a:p>
            <a:r>
              <a:rPr lang="en-US" sz="900" dirty="0"/>
              <a:t>Sources Cited: Baker, K. (2014, May). Making waves [Web log post]. Retrieved from http://www.huffingtonpost.com/kamrin-baker/making-waves_1_b_5980324.html</a:t>
            </a:r>
          </a:p>
          <a:p>
            <a:endParaRPr lang="en-US" sz="900" dirty="0"/>
          </a:p>
          <a:p>
            <a:r>
              <a:rPr lang="en-US" sz="900" dirty="0"/>
              <a:t>Colangelo, L. (2016, July). Manhattan assistant principal organized fundraiser for students, prepares them for college. </a:t>
            </a:r>
            <a:r>
              <a:rPr lang="en-US" sz="900" i="1" dirty="0"/>
              <a:t>New York Daily News</a:t>
            </a:r>
            <a:r>
              <a:rPr lang="en-US" sz="900" dirty="0"/>
              <a:t>. Retrieved from http://www.nydailynews.com/new-york/education/hometown-heroes/manhattan-assistant-principal-organizes-fundraisers-students-article-1.2719835</a:t>
            </a:r>
          </a:p>
          <a:p>
            <a:endParaRPr lang="en-US" sz="900" dirty="0"/>
          </a:p>
          <a:p>
            <a:pPr defTabSz="483307">
              <a:defRPr/>
            </a:pPr>
            <a:r>
              <a:rPr lang="en-US" sz="900" dirty="0"/>
              <a:t>Klein, R. (2014, May). These 11 education leaders had their lives changed by amazing teachers. </a:t>
            </a:r>
            <a:r>
              <a:rPr lang="en-US" sz="900" i="1" dirty="0"/>
              <a:t>The Huffington Post</a:t>
            </a:r>
            <a:r>
              <a:rPr lang="en-US" sz="900" dirty="0"/>
              <a:t>. Retrieved from http://www.huffingtonpost.com/2014/05/06/education-leaders-inspiringteachers_n_5273743.html</a:t>
            </a:r>
          </a:p>
          <a:p>
            <a:endParaRPr lang="en-US"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12</a:t>
            </a:fld>
            <a:endParaRPr lang="en-US" dirty="0"/>
          </a:p>
        </p:txBody>
      </p:sp>
    </p:spTree>
    <p:extLst>
      <p:ext uri="{BB962C8B-B14F-4D97-AF65-F5344CB8AC3E}">
        <p14:creationId xmlns:p14="http://schemas.microsoft.com/office/powerpoint/2010/main" val="4136209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5 Minutes)</a:t>
            </a:r>
            <a:r>
              <a:rPr lang="en-US" u="none" dirty="0"/>
              <a:t>  </a:t>
            </a:r>
          </a:p>
          <a:p>
            <a:endParaRPr lang="en-US" b="1" dirty="0"/>
          </a:p>
          <a:p>
            <a:r>
              <a:rPr lang="en-US" i="1" dirty="0"/>
              <a:t>The video</a:t>
            </a:r>
            <a:r>
              <a:rPr lang="en-US" i="1" baseline="0" dirty="0"/>
              <a:t> will be embedded here. </a:t>
            </a:r>
          </a:p>
          <a:p>
            <a:endParaRPr lang="en-US" i="1" baseline="0" dirty="0"/>
          </a:p>
          <a:p>
            <a:r>
              <a:rPr lang="en-US" i="1" u="sng" baseline="0" dirty="0"/>
              <a:t>Video Scenario for Presenter’s Reference:</a:t>
            </a:r>
          </a:p>
          <a:p>
            <a:pPr defTabSz="483307">
              <a:defRPr/>
            </a:pPr>
            <a:r>
              <a:rPr lang="en-US" b="0" dirty="0"/>
              <a:t>Teacher as</a:t>
            </a:r>
            <a:r>
              <a:rPr lang="en-US" b="0" baseline="0" dirty="0"/>
              <a:t> a Role Model: Outside of School Module 4 Video Script:</a:t>
            </a:r>
            <a:r>
              <a:rPr lang="en-US" b="1" baseline="0" dirty="0"/>
              <a:t> </a:t>
            </a:r>
            <a:r>
              <a:rPr lang="en-US" i="1" dirty="0"/>
              <a:t>The high school girl’s basketball team wins a district title. The girls are celebrating after the game at the coach’s house with dancing and singing. The coach walks into the living room of her house and joins the girls by singing and dancing. During the course of the celebration, the coach decides to teach the girls how to twerk. The twerking lesson is sexually suggestive. One of the students captures the twerking lesson on her phone video and posts it to several social media sites. </a:t>
            </a:r>
            <a:endParaRPr lang="en-US" dirty="0"/>
          </a:p>
          <a:p>
            <a:endParaRPr lang="en-US" b="1" dirty="0"/>
          </a:p>
          <a:p>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13</a:t>
            </a:fld>
            <a:endParaRPr lang="en-US" dirty="0"/>
          </a:p>
        </p:txBody>
      </p:sp>
    </p:spTree>
    <p:extLst>
      <p:ext uri="{BB962C8B-B14F-4D97-AF65-F5344CB8AC3E}">
        <p14:creationId xmlns:p14="http://schemas.microsoft.com/office/powerpoint/2010/main" val="77850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72848"/>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sz="1000" u="sng" dirty="0"/>
              <a:t>Presenter’s Notes</a:t>
            </a:r>
            <a:r>
              <a:rPr lang="en-US" sz="1000" dirty="0"/>
              <a:t>: (Time: 5 Minutes)</a:t>
            </a:r>
            <a:r>
              <a:rPr lang="en-US" sz="1000" u="sng" dirty="0"/>
              <a:t> </a:t>
            </a:r>
          </a:p>
          <a:p>
            <a:r>
              <a:rPr lang="en-US" sz="1000" b="1" dirty="0"/>
              <a:t>SAY: How could this scenario have had a different outcome? Discuss with your table group and identify two or three different ways this situation could have been avoided. Please be ready to share your solution for a different outcome.</a:t>
            </a:r>
          </a:p>
          <a:p>
            <a:endParaRPr lang="en-US" sz="1000" b="1" dirty="0"/>
          </a:p>
          <a:p>
            <a:r>
              <a:rPr lang="en-US" sz="1000" i="1" dirty="0"/>
              <a:t>Allow two or three minutes for the participants to dialogue with each other in their groups. Call on two or three table groups to share what they discussed. </a:t>
            </a:r>
          </a:p>
          <a:p>
            <a:r>
              <a:rPr lang="en-US" sz="1000" i="1" dirty="0"/>
              <a:t>Presenter Feedback: If participants do not state it, share the possible different outcomes included below:</a:t>
            </a:r>
          </a:p>
          <a:p>
            <a:pPr marL="181240" indent="-181240" defTabSz="483307">
              <a:buFontTx/>
              <a:buChar char="-"/>
              <a:defRPr/>
            </a:pPr>
            <a:r>
              <a:rPr lang="en-US" sz="1000" i="1" dirty="0"/>
              <a:t>The teacher should not have conducted a twerking demonstration. Her actions did not reflect behavior of a positive teacher role model. </a:t>
            </a:r>
          </a:p>
          <a:p>
            <a:pPr marL="181240" indent="-181240" defTabSz="483307">
              <a:buFontTx/>
              <a:buChar char="-"/>
              <a:defRPr/>
            </a:pPr>
            <a:r>
              <a:rPr lang="en-US" sz="1000" i="1" dirty="0"/>
              <a:t>The teacher should have been aware that her actions could possibly be shared on social media. </a:t>
            </a:r>
          </a:p>
          <a:p>
            <a:pPr marL="181240" indent="-181240" defTabSz="483307">
              <a:buFontTx/>
              <a:buChar char="-"/>
              <a:defRPr/>
            </a:pPr>
            <a:r>
              <a:rPr lang="en-US" sz="1000" i="1" dirty="0"/>
              <a:t>The celebration should not have been held at the teacher’s home, especially since no other adults were present to supervise.</a:t>
            </a:r>
          </a:p>
          <a:p>
            <a:pPr marL="181240" indent="-181240" defTabSz="483307">
              <a:buFontTx/>
              <a:buChar char="-"/>
              <a:defRPr/>
            </a:pPr>
            <a:r>
              <a:rPr lang="en-US" sz="1000" i="1" dirty="0"/>
              <a:t>Parent chaperones and/or other school personnel should have been in attendance. </a:t>
            </a:r>
          </a:p>
          <a:p>
            <a:pPr defTabSz="483307">
              <a:defRPr/>
            </a:pPr>
            <a:endParaRPr lang="en-US" sz="1000" i="1" dirty="0"/>
          </a:p>
          <a:p>
            <a:pPr defTabSz="483307">
              <a:defRPr/>
            </a:pPr>
            <a:r>
              <a:rPr lang="en-US" sz="1000" b="1" dirty="0"/>
              <a:t>SAY:  Every community is different and has a culture that is more accepting or more lax regarding certain actions. However, as educators, we are bound to district policies and state law. This is a clear expectation that we must adhere to at all times</a:t>
            </a:r>
            <a:r>
              <a:rPr lang="en-US" sz="1000" b="1"/>
              <a:t>. Now</a:t>
            </a:r>
            <a:r>
              <a:rPr lang="en-US" sz="1000" b="1" dirty="0"/>
              <a:t>, let’s take a few minutes to focus on how equally important it is to be a positive role model outside of school as it is inside of school. </a:t>
            </a:r>
          </a:p>
          <a:p>
            <a:pPr defTabSz="483307">
              <a:defRPr/>
            </a:pPr>
            <a:endParaRPr lang="en-US" sz="1000" i="1" dirty="0"/>
          </a:p>
          <a:p>
            <a:pPr defTabSz="483307">
              <a:defRPr/>
            </a:pPr>
            <a:r>
              <a:rPr lang="en-US" sz="900" i="1" dirty="0"/>
              <a:t>Refer back to the video scenario throughout the remainder of the module.</a:t>
            </a:r>
            <a:endParaRPr lang="en-US" sz="900" b="1" dirty="0"/>
          </a:p>
        </p:txBody>
      </p:sp>
      <p:sp>
        <p:nvSpPr>
          <p:cNvPr id="4" name="Slide Number Placeholder 3"/>
          <p:cNvSpPr>
            <a:spLocks noGrp="1"/>
          </p:cNvSpPr>
          <p:nvPr>
            <p:ph type="sldNum" sz="quarter" idx="10"/>
          </p:nvPr>
        </p:nvSpPr>
        <p:spPr/>
        <p:txBody>
          <a:bodyPr/>
          <a:lstStyle/>
          <a:p>
            <a:fld id="{E399FD1E-AA77-2049-BD5C-7B09D322BA44}" type="slidenum">
              <a:rPr lang="en-US" smtClean="0"/>
              <a:t>14</a:t>
            </a:fld>
            <a:endParaRPr lang="en-US" dirty="0"/>
          </a:p>
        </p:txBody>
      </p:sp>
    </p:spTree>
    <p:extLst>
      <p:ext uri="{BB962C8B-B14F-4D97-AF65-F5344CB8AC3E}">
        <p14:creationId xmlns:p14="http://schemas.microsoft.com/office/powerpoint/2010/main" val="901498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  </a:t>
            </a:r>
          </a:p>
          <a:p>
            <a:endParaRPr lang="en-US" dirty="0"/>
          </a:p>
          <a:p>
            <a:pPr defTabSz="483307">
              <a:defRPr/>
            </a:pPr>
            <a:r>
              <a:rPr lang="en-US" b="1" dirty="0"/>
              <a:t>SAY: With the increase in social media networking</a:t>
            </a:r>
            <a:r>
              <a:rPr lang="en-US" b="1" baseline="0" dirty="0"/>
              <a:t> </a:t>
            </a:r>
            <a:r>
              <a:rPr lang="en-US" b="1" dirty="0"/>
              <a:t>and local media coverage, educators’ personal and professional lives are more vulnerable to public visibility than ever before. </a:t>
            </a:r>
          </a:p>
          <a:p>
            <a:pPr defTabSz="483307">
              <a:defRPr/>
            </a:pPr>
            <a:endParaRPr lang="en-US" b="1" dirty="0"/>
          </a:p>
          <a:p>
            <a:pPr marL="181240" indent="-181240" defTabSz="483307">
              <a:buFontTx/>
              <a:buChar char="-"/>
              <a:defRPr/>
            </a:pPr>
            <a:r>
              <a:rPr lang="en-US" b="1" dirty="0"/>
              <a:t>The rules are different when you’re an</a:t>
            </a:r>
            <a:r>
              <a:rPr lang="en-US" b="1" baseline="0" dirty="0"/>
              <a:t> educato</a:t>
            </a:r>
            <a:r>
              <a:rPr lang="en-US" b="1" dirty="0"/>
              <a:t>r.</a:t>
            </a:r>
            <a:r>
              <a:rPr lang="en-US" b="1" i="0" baseline="0" dirty="0"/>
              <a:t> </a:t>
            </a:r>
          </a:p>
          <a:p>
            <a:pPr defTabSz="483307">
              <a:defRPr/>
            </a:pPr>
            <a:endParaRPr lang="en-US" b="1" i="0" baseline="0" dirty="0"/>
          </a:p>
          <a:p>
            <a:pPr marL="181240" indent="-181240" defTabSz="483307">
              <a:buFontTx/>
              <a:buChar char="-"/>
              <a:defRPr/>
            </a:pPr>
            <a:r>
              <a:rPr lang="en-US" b="1" i="0" baseline="0" dirty="0"/>
              <a:t>While some may disagree, you really never stop being an educator. It can be seen as a 24/7 job. Social media is the lens in which many now follow you.</a:t>
            </a:r>
          </a:p>
          <a:p>
            <a:pPr marL="181240" indent="-181240" defTabSz="483307">
              <a:buFontTx/>
              <a:buChar char="-"/>
              <a:defRPr/>
            </a:pPr>
            <a:endParaRPr lang="en-US" b="1" i="0" dirty="0"/>
          </a:p>
          <a:p>
            <a:endParaRPr lang="en-US" i="1" baseline="0" dirty="0"/>
          </a:p>
          <a:p>
            <a:pPr defTabSz="483307">
              <a:defRPr/>
            </a:pPr>
            <a:endParaRPr lang="en-US" b="1" dirty="0"/>
          </a:p>
          <a:p>
            <a:endParaRPr lang="en-US" b="1" dirty="0"/>
          </a:p>
        </p:txBody>
      </p:sp>
      <p:sp>
        <p:nvSpPr>
          <p:cNvPr id="4" name="Slide Number Placeholder 3"/>
          <p:cNvSpPr>
            <a:spLocks noGrp="1"/>
          </p:cNvSpPr>
          <p:nvPr>
            <p:ph type="sldNum" sz="quarter" idx="10"/>
          </p:nvPr>
        </p:nvSpPr>
        <p:spPr/>
        <p:txBody>
          <a:bodyPr/>
          <a:lstStyle/>
          <a:p>
            <a:fld id="{151ED775-E727-4543-9240-78CCB10EC033}" type="slidenum">
              <a:rPr lang="en-US" smtClean="0"/>
              <a:t>15</a:t>
            </a:fld>
            <a:endParaRPr lang="en-US" dirty="0"/>
          </a:p>
        </p:txBody>
      </p:sp>
    </p:spTree>
    <p:extLst>
      <p:ext uri="{BB962C8B-B14F-4D97-AF65-F5344CB8AC3E}">
        <p14:creationId xmlns:p14="http://schemas.microsoft.com/office/powerpoint/2010/main" val="2611033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90392"/>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 (Time:</a:t>
            </a:r>
            <a:r>
              <a:rPr lang="en-US" u="none" baseline="0" dirty="0"/>
              <a:t> 1 Minute)</a:t>
            </a:r>
            <a:endParaRPr lang="en-US" u="none" dirty="0"/>
          </a:p>
          <a:p>
            <a:endParaRPr lang="en-US" sz="800" b="1" dirty="0"/>
          </a:p>
          <a:p>
            <a:r>
              <a:rPr lang="en-US" sz="1000" b="1" dirty="0"/>
              <a:t>SAY: Our private lives aren’t so private anymore. </a:t>
            </a:r>
            <a:r>
              <a:rPr lang="en-US" sz="1000" i="1" dirty="0"/>
              <a:t>Click on slide advancer to show the caption, “Why?”</a:t>
            </a:r>
          </a:p>
          <a:p>
            <a:endParaRPr lang="en-US" sz="1000" i="1" dirty="0"/>
          </a:p>
          <a:p>
            <a:r>
              <a:rPr lang="en-US" sz="1000" b="1" dirty="0"/>
              <a:t>SAY: Michael Simpson, former Assistant General Counsel for the National Education Association, specializes in the First Amendment of the Constitution. </a:t>
            </a:r>
          </a:p>
          <a:p>
            <a:endParaRPr lang="en-US" sz="1000" b="1" dirty="0"/>
          </a:p>
          <a:p>
            <a:pPr marL="181240" indent="-181240">
              <a:buFontTx/>
              <a:buChar char="-"/>
            </a:pPr>
            <a:r>
              <a:rPr lang="en-US" sz="1000" b="1" dirty="0"/>
              <a:t>He states that the exploding popularity of social networking sites has created an excessive interest in teachers’ private lives by both school administrators and the media. </a:t>
            </a:r>
          </a:p>
          <a:p>
            <a:pPr defTabSz="483307">
              <a:defRPr/>
            </a:pPr>
            <a:endParaRPr lang="en-US" sz="1000" b="1" dirty="0"/>
          </a:p>
          <a:p>
            <a:pPr marL="181240" indent="-181240" defTabSz="483307">
              <a:buFontTx/>
              <a:buChar char="-"/>
              <a:defRPr/>
            </a:pPr>
            <a:r>
              <a:rPr lang="en-US" sz="1000" b="1" dirty="0"/>
              <a:t>Newspapers across the country search social networking sites for scandalous postings by local educators. Unfortunately, there are many posts on these sites that meet this criteria.</a:t>
            </a:r>
          </a:p>
          <a:p>
            <a:pPr defTabSz="483307">
              <a:defRPr/>
            </a:pPr>
            <a:endParaRPr lang="en-US" sz="1000" b="1" dirty="0"/>
          </a:p>
          <a:p>
            <a:pPr marL="181240" indent="-181240" defTabSz="483307">
              <a:buFontTx/>
              <a:buChar char="-"/>
              <a:defRPr/>
            </a:pPr>
            <a:r>
              <a:rPr lang="en-US" sz="1000" b="1" dirty="0"/>
              <a:t>Our behavior outside of the school day is just as important as it is during the school day. No news is good news. </a:t>
            </a:r>
            <a:endParaRPr lang="en-US" sz="1000" dirty="0"/>
          </a:p>
          <a:p>
            <a:pPr defTabSz="483307">
              <a:defRPr/>
            </a:pPr>
            <a:endParaRPr lang="en-US" sz="1000" b="1" dirty="0"/>
          </a:p>
          <a:p>
            <a:pPr defTabSz="483307">
              <a:defRPr/>
            </a:pPr>
            <a:r>
              <a:rPr lang="en-US" sz="1000" b="1" dirty="0"/>
              <a:t>SAY: </a:t>
            </a:r>
            <a:r>
              <a:rPr lang="en-US" sz="1000" i="1" dirty="0"/>
              <a:t>(Lead-in for the next slide.)</a:t>
            </a:r>
            <a:r>
              <a:rPr lang="en-US" sz="1000" b="1" dirty="0"/>
              <a:t> Let’s look at a couple of examples that demonstrate actions by educators outside of the school day that created problems for themselves, the education profession, and the school districts they represented. </a:t>
            </a:r>
            <a:endParaRPr lang="en-US" sz="1000" i="1" dirty="0"/>
          </a:p>
          <a:p>
            <a:endParaRPr lang="en-US" sz="900" dirty="0"/>
          </a:p>
          <a:p>
            <a:pPr defTabSz="483307">
              <a:defRPr/>
            </a:pPr>
            <a:r>
              <a:rPr lang="en-US" sz="900" dirty="0"/>
              <a:t>Source Cited: Simpson, M. (2010). Social networking nightmares. National Education Association. Retrieved from: http://www.nea.org/home/38324.htm</a:t>
            </a:r>
          </a:p>
        </p:txBody>
      </p:sp>
      <p:sp>
        <p:nvSpPr>
          <p:cNvPr id="4" name="Slide Number Placeholder 3"/>
          <p:cNvSpPr>
            <a:spLocks noGrp="1"/>
          </p:cNvSpPr>
          <p:nvPr>
            <p:ph type="sldNum" sz="quarter" idx="10"/>
          </p:nvPr>
        </p:nvSpPr>
        <p:spPr/>
        <p:txBody>
          <a:bodyPr/>
          <a:lstStyle/>
          <a:p>
            <a:fld id="{151ED775-E727-4543-9240-78CCB10EC033}" type="slidenum">
              <a:rPr lang="en-US" smtClean="0"/>
              <a:t>16</a:t>
            </a:fld>
            <a:endParaRPr lang="en-US" dirty="0"/>
          </a:p>
        </p:txBody>
      </p:sp>
    </p:spTree>
    <p:extLst>
      <p:ext uri="{BB962C8B-B14F-4D97-AF65-F5344CB8AC3E}">
        <p14:creationId xmlns:p14="http://schemas.microsoft.com/office/powerpoint/2010/main" val="2759565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30 Seconds)</a:t>
            </a:r>
            <a:endParaRPr lang="en-US" u="sng" dirty="0"/>
          </a:p>
          <a:p>
            <a:endParaRPr lang="en-US" dirty="0"/>
          </a:p>
          <a:p>
            <a:r>
              <a:rPr lang="en-US" b="1" i="0" dirty="0"/>
              <a:t>SAY: During</a:t>
            </a:r>
            <a:r>
              <a:rPr lang="en-US" b="1" i="0" baseline="0" dirty="0"/>
              <a:t> a teacher’s personal time, he posted the following online comment. </a:t>
            </a:r>
            <a:r>
              <a:rPr lang="en-US" b="0" i="1" dirty="0"/>
              <a:t>Read</a:t>
            </a:r>
            <a:r>
              <a:rPr lang="en-US" b="0" i="1" baseline="0" dirty="0"/>
              <a:t> the Facebook post to participants. Then state the following:</a:t>
            </a:r>
          </a:p>
          <a:p>
            <a:endParaRPr lang="en-US" b="1" dirty="0"/>
          </a:p>
          <a:p>
            <a:r>
              <a:rPr lang="en-US" b="1" dirty="0"/>
              <a:t>SAY:</a:t>
            </a:r>
            <a:r>
              <a:rPr lang="en-US" b="1" baseline="0" dirty="0"/>
              <a:t> </a:t>
            </a:r>
            <a:r>
              <a:rPr lang="en-US" b="1" dirty="0"/>
              <a:t>Broadcasting to your online friends during your personal time</a:t>
            </a:r>
            <a:r>
              <a:rPr lang="en-US" b="1" baseline="0" dirty="0"/>
              <a:t> about</a:t>
            </a:r>
            <a:r>
              <a:rPr lang="en-US" b="1" dirty="0"/>
              <a:t> how much you hate your boss is not going to help your</a:t>
            </a:r>
            <a:r>
              <a:rPr lang="en-US" b="1" baseline="0" dirty="0"/>
              <a:t> professional standing</a:t>
            </a:r>
            <a:r>
              <a:rPr lang="en-US" b="1" dirty="0"/>
              <a:t>, especially if your boss is one of those online friends. </a:t>
            </a:r>
          </a:p>
          <a:p>
            <a:endParaRPr lang="en-US" b="1" dirty="0"/>
          </a:p>
          <a:p>
            <a:pPr defTabSz="483307">
              <a:defRPr/>
            </a:pPr>
            <a:r>
              <a:rPr lang="en-US" b="0" i="1" baseline="0" dirty="0"/>
              <a:t>Advance to the next slide for the outcome of this out-of-school incident. </a:t>
            </a:r>
          </a:p>
          <a:p>
            <a:endParaRPr lang="en-US" b="1" dirty="0"/>
          </a:p>
          <a:p>
            <a:endParaRPr lang="en-US" sz="900" b="1" dirty="0"/>
          </a:p>
        </p:txBody>
      </p:sp>
      <p:sp>
        <p:nvSpPr>
          <p:cNvPr id="4" name="Slide Number Placeholder 3"/>
          <p:cNvSpPr>
            <a:spLocks noGrp="1"/>
          </p:cNvSpPr>
          <p:nvPr>
            <p:ph type="sldNum" sz="quarter" idx="10"/>
          </p:nvPr>
        </p:nvSpPr>
        <p:spPr/>
        <p:txBody>
          <a:bodyPr/>
          <a:lstStyle/>
          <a:p>
            <a:fld id="{151ED775-E727-4543-9240-78CCB10EC033}" type="slidenum">
              <a:rPr lang="en-US" smtClean="0"/>
              <a:t>17</a:t>
            </a:fld>
            <a:endParaRPr lang="en-US" dirty="0"/>
          </a:p>
        </p:txBody>
      </p:sp>
    </p:spTree>
    <p:extLst>
      <p:ext uri="{BB962C8B-B14F-4D97-AF65-F5344CB8AC3E}">
        <p14:creationId xmlns:p14="http://schemas.microsoft.com/office/powerpoint/2010/main" val="2759288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1 Minute)</a:t>
            </a:r>
            <a:endParaRPr lang="en-US" dirty="0"/>
          </a:p>
          <a:p>
            <a:endParaRPr lang="en-US" dirty="0"/>
          </a:p>
          <a:p>
            <a:pPr defTabSz="483307">
              <a:defRPr/>
            </a:pPr>
            <a:r>
              <a:rPr lang="en-US" b="1" dirty="0"/>
              <a:t>SAY: The</a:t>
            </a:r>
            <a:r>
              <a:rPr lang="en-US" b="1" baseline="0" dirty="0"/>
              <a:t>re were consequences because of this teacher’s online post. </a:t>
            </a:r>
            <a:r>
              <a:rPr lang="en-US" b="0" i="1" baseline="0" dirty="0"/>
              <a:t>Click on the slide advancer to display the two bullets and read information to participants.</a:t>
            </a:r>
          </a:p>
          <a:p>
            <a:pPr defTabSz="483307">
              <a:defRPr/>
            </a:pPr>
            <a:endParaRPr lang="en-US" b="1" i="0" baseline="0" dirty="0"/>
          </a:p>
          <a:p>
            <a:pPr defTabSz="483307">
              <a:defRPr/>
            </a:pPr>
            <a:r>
              <a:rPr lang="en-US" b="0" i="1" baseline="0" dirty="0"/>
              <a:t>Feedback: Emphasize that the teacher should have been mindful that his online post did not reflect good judgment and should have refrained from posting negative or inappropriate information online. </a:t>
            </a:r>
          </a:p>
          <a:p>
            <a:pPr defTabSz="483307">
              <a:defRPr/>
            </a:pPr>
            <a:endParaRPr lang="en-US" b="1" i="0" baseline="0" dirty="0"/>
          </a:p>
          <a:p>
            <a:pPr defTabSz="483307">
              <a:defRPr/>
            </a:pPr>
            <a:r>
              <a:rPr lang="en-US" b="1" i="0" baseline="0" dirty="0"/>
              <a:t>SAY: Remember that in this case…</a:t>
            </a:r>
          </a:p>
          <a:p>
            <a:pPr defTabSz="483307">
              <a:defRPr/>
            </a:pPr>
            <a:endParaRPr lang="en-US" sz="800" b="1" dirty="0"/>
          </a:p>
          <a:p>
            <a:pPr defTabSz="483307">
              <a:defRPr/>
            </a:pPr>
            <a:r>
              <a:rPr lang="en-US" b="1" i="0" baseline="0" dirty="0"/>
              <a:t>-  many people (both personal and professional acquaintances) will read the post(s); and</a:t>
            </a:r>
          </a:p>
          <a:p>
            <a:pPr defTabSz="483307">
              <a:defRPr/>
            </a:pPr>
            <a:endParaRPr lang="en-US" sz="800" b="1" dirty="0"/>
          </a:p>
          <a:p>
            <a:pPr defTabSz="483307">
              <a:defRPr/>
            </a:pPr>
            <a:r>
              <a:rPr lang="en-US" b="1" i="0" baseline="0" dirty="0"/>
              <a:t>-  negative feelings about one’s boss or colleague should be kept private to ensure that the professional relationship is kept in tact. </a:t>
            </a:r>
          </a:p>
          <a:p>
            <a:pPr defTabSz="483307">
              <a:defRPr/>
            </a:pPr>
            <a:endParaRPr lang="en-US" b="0" i="0" baseline="0" dirty="0"/>
          </a:p>
          <a:p>
            <a:pPr defTabSz="483307">
              <a:defRPr/>
            </a:pPr>
            <a:r>
              <a:rPr lang="en-US" b="1" i="0" baseline="0" dirty="0"/>
              <a:t>Lets take a look at one more outside-of-school educator misconduct incident. </a:t>
            </a:r>
            <a:endParaRPr lang="en-US" b="1" i="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18</a:t>
            </a:fld>
            <a:endParaRPr lang="en-US" dirty="0"/>
          </a:p>
        </p:txBody>
      </p:sp>
    </p:spTree>
    <p:extLst>
      <p:ext uri="{BB962C8B-B14F-4D97-AF65-F5344CB8AC3E}">
        <p14:creationId xmlns:p14="http://schemas.microsoft.com/office/powerpoint/2010/main" val="2099291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endParaRPr lang="en-US" dirty="0"/>
          </a:p>
          <a:p>
            <a:endParaRPr lang="en-US" dirty="0"/>
          </a:p>
          <a:p>
            <a:r>
              <a:rPr lang="en-US" b="0" i="1" dirty="0"/>
              <a:t>First,</a:t>
            </a:r>
            <a:r>
              <a:rPr lang="en-US" b="0" i="1" baseline="0" dirty="0"/>
              <a:t> let participants look at this teacher’s social media post. </a:t>
            </a:r>
          </a:p>
          <a:p>
            <a:endParaRPr lang="en-US" b="0" i="1" baseline="0" dirty="0"/>
          </a:p>
          <a:p>
            <a:pPr defTabSz="483307">
              <a:defRPr/>
            </a:pPr>
            <a:r>
              <a:rPr lang="en-US" b="1" dirty="0"/>
              <a:t>SAY: In</a:t>
            </a:r>
            <a:r>
              <a:rPr lang="en-US" b="1" baseline="0" dirty="0"/>
              <a:t> this online post,</a:t>
            </a:r>
            <a:r>
              <a:rPr lang="en-US" b="1" dirty="0"/>
              <a:t> the teacher made the decision to tweet to all her followers about</a:t>
            </a:r>
            <a:r>
              <a:rPr lang="en-US" b="1" baseline="0" dirty="0"/>
              <a:t> being stoned</a:t>
            </a:r>
            <a:r>
              <a:rPr lang="en-US" b="1" dirty="0"/>
              <a:t>. She also posted several pictures of herself in various states of undress. </a:t>
            </a:r>
          </a:p>
          <a:p>
            <a:pPr defTabSz="483307">
              <a:defRPr/>
            </a:pPr>
            <a:endParaRPr lang="en-US" b="1" dirty="0"/>
          </a:p>
          <a:p>
            <a:pPr defTabSz="483307">
              <a:defRPr/>
            </a:pPr>
            <a:r>
              <a:rPr lang="en-US" b="0" i="1" dirty="0"/>
              <a:t>Advance</a:t>
            </a:r>
            <a:r>
              <a:rPr lang="en-US" b="0" i="1" baseline="0" dirty="0"/>
              <a:t> the slide. </a:t>
            </a:r>
            <a:endParaRPr lang="en-US" b="0" i="1" dirty="0"/>
          </a:p>
          <a:p>
            <a:pPr defTabSz="483307">
              <a:defRPr/>
            </a:pPr>
            <a:endParaRPr lang="en-US" b="1" dirty="0"/>
          </a:p>
          <a:p>
            <a:pPr defTabSz="483307">
              <a:defRPr/>
            </a:pPr>
            <a:endParaRPr lang="en-US" b="1" baseline="0" dirty="0"/>
          </a:p>
          <a:p>
            <a:pPr defTabSz="483307">
              <a:defRPr/>
            </a:pPr>
            <a:endParaRPr lang="en-US" dirty="0"/>
          </a:p>
          <a:p>
            <a:endParaRPr lang="en-US" b="0" i="1" dirty="0"/>
          </a:p>
        </p:txBody>
      </p:sp>
      <p:sp>
        <p:nvSpPr>
          <p:cNvPr id="4" name="Slide Number Placeholder 3"/>
          <p:cNvSpPr>
            <a:spLocks noGrp="1"/>
          </p:cNvSpPr>
          <p:nvPr>
            <p:ph type="sldNum" sz="quarter" idx="10"/>
          </p:nvPr>
        </p:nvSpPr>
        <p:spPr/>
        <p:txBody>
          <a:bodyPr/>
          <a:lstStyle/>
          <a:p>
            <a:fld id="{151ED775-E727-4543-9240-78CCB10EC033}" type="slidenum">
              <a:rPr lang="en-US" smtClean="0"/>
              <a:t>19</a:t>
            </a:fld>
            <a:endParaRPr lang="en-US" dirty="0"/>
          </a:p>
        </p:txBody>
      </p:sp>
    </p:spTree>
    <p:extLst>
      <p:ext uri="{BB962C8B-B14F-4D97-AF65-F5344CB8AC3E}">
        <p14:creationId xmlns:p14="http://schemas.microsoft.com/office/powerpoint/2010/main" val="3603363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90392"/>
            <a:ext cx="5852160" cy="4320540"/>
          </a:xfrm>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sz="800" dirty="0"/>
          </a:p>
          <a:p>
            <a:r>
              <a:rPr lang="en-US" u="sng" dirty="0"/>
              <a:t>Presenter’s Notes</a:t>
            </a:r>
            <a:r>
              <a:rPr lang="en-US" u="none" dirty="0"/>
              <a:t>:</a:t>
            </a:r>
            <a:r>
              <a:rPr lang="en-US" u="none" baseline="0" dirty="0"/>
              <a:t> (Time: 3 Minutes)</a:t>
            </a:r>
            <a:endParaRPr lang="en-US" dirty="0"/>
          </a:p>
          <a:p>
            <a:endParaRPr lang="en-US" sz="800" dirty="0"/>
          </a:p>
          <a:p>
            <a:pPr defTabSz="483307">
              <a:defRPr/>
            </a:pPr>
            <a:r>
              <a:rPr lang="en-US" b="1" dirty="0"/>
              <a:t>SAY: </a:t>
            </a:r>
            <a:r>
              <a:rPr lang="en-US" b="1" dirty="0">
                <a:solidFill>
                  <a:srgbClr val="000000"/>
                </a:solidFill>
              </a:rPr>
              <a:t>The consequences were life-changing. </a:t>
            </a:r>
            <a:endParaRPr lang="en-US" i="1" dirty="0">
              <a:solidFill>
                <a:srgbClr val="000000"/>
              </a:solidFill>
            </a:endParaRPr>
          </a:p>
          <a:p>
            <a:pPr defTabSz="483307">
              <a:defRPr/>
            </a:pPr>
            <a:endParaRPr lang="en-US" sz="1000" dirty="0">
              <a:solidFill>
                <a:srgbClr val="000000"/>
              </a:solidFill>
            </a:endParaRPr>
          </a:p>
          <a:p>
            <a:pPr defTabSz="483307">
              <a:defRPr/>
            </a:pPr>
            <a:r>
              <a:rPr lang="en-US" sz="1000" i="1" dirty="0"/>
              <a:t>Click on the slide advancer to display the two bulleted items. Make the following statement: </a:t>
            </a:r>
          </a:p>
          <a:p>
            <a:pPr defTabSz="483307">
              <a:defRPr/>
            </a:pPr>
            <a:endParaRPr lang="en-US" sz="1000" dirty="0"/>
          </a:p>
          <a:p>
            <a:pPr defTabSz="483307">
              <a:defRPr/>
            </a:pPr>
            <a:r>
              <a:rPr lang="en-US" sz="1000" b="1" dirty="0"/>
              <a:t>SAY: The actions of this teacher, outside of the school day, negatively impacted her ability to effectively do her job in the classroom. The loss of respect and trust on the part of the school community was monumental. Subsequently, this teacher was fired from her job. </a:t>
            </a:r>
            <a:r>
              <a:rPr lang="en-US" sz="1000" i="1" dirty="0"/>
              <a:t>Ask participants the following question: </a:t>
            </a:r>
          </a:p>
          <a:p>
            <a:pPr defTabSz="483307">
              <a:defRPr/>
            </a:pPr>
            <a:endParaRPr lang="en-US" sz="1000" dirty="0"/>
          </a:p>
          <a:p>
            <a:pPr defTabSz="483307">
              <a:defRPr/>
            </a:pPr>
            <a:r>
              <a:rPr lang="en-US" sz="1000" b="1" dirty="0"/>
              <a:t>SAY: What could have been done to help this teacher avoid the consequences of her actions? </a:t>
            </a:r>
            <a:r>
              <a:rPr lang="en-US" sz="1000" i="1" dirty="0"/>
              <a:t>Let participants “popcorn out” responses. </a:t>
            </a:r>
          </a:p>
          <a:p>
            <a:pPr defTabSz="483307">
              <a:defRPr/>
            </a:pPr>
            <a:endParaRPr lang="en-US" sz="1000" b="1" dirty="0"/>
          </a:p>
          <a:p>
            <a:pPr defTabSz="483307">
              <a:defRPr/>
            </a:pPr>
            <a:r>
              <a:rPr lang="en-US" sz="1000" dirty="0"/>
              <a:t>Feedback: Participant responses should state that the teacher should have been mindful that her actions did not reflect good judgment and should have refrained from posting inappropriate information and pictures online. If colleagues previously noted a pattern regarding her personal online posts or actions, they may have been able to speak to her privately or they could have spoken to their administrator. </a:t>
            </a:r>
          </a:p>
          <a:p>
            <a:pPr defTabSz="483307">
              <a:defRPr/>
            </a:pPr>
            <a:endParaRPr lang="en-US" sz="1000" dirty="0"/>
          </a:p>
          <a:p>
            <a:pPr defTabSz="483307">
              <a:defRPr/>
            </a:pPr>
            <a:r>
              <a:rPr lang="en-US" sz="1000" b="1" dirty="0"/>
              <a:t>SAY: Remember that in this case the teacher did not represent herself as a positive role model for students, her school, or the community by promoting drug use and public nudity, and her reputation was irreparably damaged. </a:t>
            </a:r>
          </a:p>
        </p:txBody>
      </p:sp>
      <p:sp>
        <p:nvSpPr>
          <p:cNvPr id="4" name="Slide Number Placeholder 3"/>
          <p:cNvSpPr>
            <a:spLocks noGrp="1"/>
          </p:cNvSpPr>
          <p:nvPr>
            <p:ph type="sldNum" sz="quarter" idx="10"/>
          </p:nvPr>
        </p:nvSpPr>
        <p:spPr/>
        <p:txBody>
          <a:bodyPr/>
          <a:lstStyle/>
          <a:p>
            <a:fld id="{151ED775-E727-4543-9240-78CCB10EC033}" type="slidenum">
              <a:rPr lang="en-US" smtClean="0"/>
              <a:t>20</a:t>
            </a:fld>
            <a:endParaRPr lang="en-US" dirty="0"/>
          </a:p>
        </p:txBody>
      </p:sp>
    </p:spTree>
    <p:extLst>
      <p:ext uri="{BB962C8B-B14F-4D97-AF65-F5344CB8AC3E}">
        <p14:creationId xmlns:p14="http://schemas.microsoft.com/office/powerpoint/2010/main" val="2099291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30 Seconds)</a:t>
            </a:r>
            <a:r>
              <a:rPr lang="en-US" u="none" dirty="0"/>
              <a:t> </a:t>
            </a:r>
          </a:p>
          <a:p>
            <a:endParaRPr lang="en-US" u="none" dirty="0"/>
          </a:p>
          <a:p>
            <a:r>
              <a:rPr lang="en-US" b="1" u="none" dirty="0"/>
              <a:t>SAY: Can you teach good judgment?</a:t>
            </a:r>
            <a:r>
              <a:rPr lang="en-US" b="1" u="none" baseline="0" dirty="0"/>
              <a:t> </a:t>
            </a:r>
            <a:r>
              <a:rPr lang="en-US" b="0" i="1" u="none" baseline="0" dirty="0"/>
              <a:t>(This is a rhetorical question</a:t>
            </a:r>
            <a:r>
              <a:rPr lang="en-US" i="1" u="none" baseline="0" dirty="0"/>
              <a:t>).</a:t>
            </a:r>
          </a:p>
          <a:p>
            <a:endParaRPr lang="en-US" i="1" u="none" baseline="0" dirty="0"/>
          </a:p>
          <a:p>
            <a:pPr defTabSz="483307">
              <a:defRPr/>
            </a:pPr>
            <a:r>
              <a:rPr lang="en-US" b="1" dirty="0"/>
              <a:t>SAY: After reviewing some</a:t>
            </a:r>
            <a:r>
              <a:rPr lang="en-US" b="1" baseline="0" dirty="0"/>
              <a:t> of these headlines and online posts, you can see that </a:t>
            </a:r>
            <a:r>
              <a:rPr lang="en-US" b="1" dirty="0"/>
              <a:t>the</a:t>
            </a:r>
            <a:r>
              <a:rPr lang="en-US" b="1" baseline="0" dirty="0"/>
              <a:t>se </a:t>
            </a:r>
            <a:r>
              <a:rPr lang="en-US" b="1" dirty="0"/>
              <a:t>educators didn’t make good</a:t>
            </a:r>
            <a:r>
              <a:rPr lang="en-US" b="1" baseline="0" dirty="0"/>
              <a:t> decisions during their personal time outside of school. Their judgment was clouded. Some more than others. </a:t>
            </a:r>
          </a:p>
          <a:p>
            <a:endParaRPr lang="en-US" b="0" dirty="0"/>
          </a:p>
          <a:p>
            <a:pPr defTabSz="483307">
              <a:defRPr/>
            </a:pPr>
            <a:r>
              <a:rPr lang="en-US" b="1" dirty="0"/>
              <a:t>SAY:</a:t>
            </a:r>
            <a:r>
              <a:rPr lang="en-US" b="1" baseline="0" dirty="0"/>
              <a:t> As the Harvard Business Review put it, </a:t>
            </a:r>
            <a:r>
              <a:rPr lang="en-US" b="1" dirty="0"/>
              <a:t>“Some people just have a flair for good judgment—whether it is an ability to identify issues</a:t>
            </a:r>
            <a:r>
              <a:rPr lang="en-US" b="1" baseline="0" dirty="0"/>
              <a:t> </a:t>
            </a:r>
            <a:r>
              <a:rPr lang="en-US" b="1" dirty="0"/>
              <a:t>or develop instincts to make sound decisions—and others simply do not. For those</a:t>
            </a:r>
            <a:r>
              <a:rPr lang="en-US" b="1" baseline="0" dirty="0"/>
              <a:t> who have difficulty in making good decisions, this is an area that </a:t>
            </a:r>
            <a:r>
              <a:rPr lang="en-US" b="1" dirty="0"/>
              <a:t>can be improved.”</a:t>
            </a:r>
            <a:r>
              <a:rPr lang="en-US" b="1" baseline="0" dirty="0"/>
              <a:t> (Aaker, 2011).</a:t>
            </a:r>
            <a:endParaRPr lang="en-US" b="1" dirty="0"/>
          </a:p>
          <a:p>
            <a:pPr defTabSz="483307">
              <a:defRPr/>
            </a:pPr>
            <a:endParaRPr lang="en-US" dirty="0"/>
          </a:p>
          <a:p>
            <a:pPr defTabSz="483307">
              <a:defRPr/>
            </a:pPr>
            <a:r>
              <a:rPr lang="en-US" dirty="0"/>
              <a:t>Source Cited for Notes:  Aaker, D. (2011, July). Great CEOs are born, not made. </a:t>
            </a:r>
            <a:r>
              <a:rPr lang="en-US" i="1" dirty="0"/>
              <a:t>Harvard Business Review</a:t>
            </a:r>
            <a:r>
              <a:rPr lang="en-US" dirty="0"/>
              <a:t>. Retrieved from https://hbr.org/2011/07/what-makes-a-great-ceo</a:t>
            </a:r>
          </a:p>
          <a:p>
            <a:pPr defTabSz="483307">
              <a:defRPr/>
            </a:pPr>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21</a:t>
            </a:fld>
            <a:endParaRPr lang="en-US" dirty="0"/>
          </a:p>
        </p:txBody>
      </p:sp>
    </p:spTree>
    <p:extLst>
      <p:ext uri="{BB962C8B-B14F-4D97-AF65-F5344CB8AC3E}">
        <p14:creationId xmlns:p14="http://schemas.microsoft.com/office/powerpoint/2010/main" val="2711715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457029"/>
            <a:ext cx="5852160" cy="4320540"/>
          </a:xfrm>
        </p:spPr>
        <p:txBody>
          <a:bodyPr/>
          <a:lstStyle/>
          <a:p>
            <a:r>
              <a:rPr lang="en-US" sz="1300" u="sng" dirty="0"/>
              <a:t>Directions for Presenter: </a:t>
            </a:r>
            <a:r>
              <a:rPr lang="en-US" sz="1300" i="1" u="sng" dirty="0"/>
              <a:t>Italics</a:t>
            </a:r>
          </a:p>
          <a:p>
            <a:r>
              <a:rPr lang="en-US" sz="1300" u="sng" dirty="0"/>
              <a:t>Information for Presenter to Convey: </a:t>
            </a:r>
            <a:r>
              <a:rPr lang="en-US" sz="1300" b="1" u="sng" dirty="0"/>
              <a:t>Bold</a:t>
            </a:r>
            <a:endParaRPr lang="en-US" sz="1300" dirty="0"/>
          </a:p>
          <a:p>
            <a:endParaRPr lang="en-US" sz="800" dirty="0"/>
          </a:p>
          <a:p>
            <a:r>
              <a:rPr lang="en-US" sz="1300" u="sng" dirty="0"/>
              <a:t>Presenter’s Notes</a:t>
            </a:r>
            <a:r>
              <a:rPr lang="en-US" sz="1300" dirty="0"/>
              <a:t>: (Time: 3 Minutes)</a:t>
            </a:r>
          </a:p>
          <a:p>
            <a:endParaRPr lang="en-US" sz="1300" i="1" dirty="0"/>
          </a:p>
          <a:p>
            <a:r>
              <a:rPr lang="en-US" sz="1000" i="1" dirty="0"/>
              <a:t>Small and Large Group Discussion </a:t>
            </a:r>
          </a:p>
          <a:p>
            <a:endParaRPr lang="en-US" sz="1000" b="1" i="1" dirty="0"/>
          </a:p>
          <a:p>
            <a:r>
              <a:rPr lang="en-US" sz="1000" b="1" dirty="0"/>
              <a:t>SAY: Reflecting on the teacher’s actions we just discussed, how would you feel if she was your child’s teacher? What concerns would you have? </a:t>
            </a:r>
            <a:r>
              <a:rPr lang="en-US" sz="1000" i="1" dirty="0"/>
              <a:t>Allow time for participants to discuss the questions. Call on volunteers to share responses. Hopefully, participants will state that they would be worried if their family member were in this teacher’s class because of her lack of good judgment, drug use, etc. </a:t>
            </a:r>
          </a:p>
          <a:p>
            <a:endParaRPr lang="en-US" sz="1000" dirty="0"/>
          </a:p>
          <a:p>
            <a:r>
              <a:rPr lang="en-US" sz="1000" i="1" dirty="0"/>
              <a:t>(FEEDBACK)</a:t>
            </a:r>
          </a:p>
          <a:p>
            <a:r>
              <a:rPr lang="en-US" sz="1000" b="1" dirty="0"/>
              <a:t>SAY: The school districts in the majority of the incidents we reviewed believed each teacher's behavior outside of school was deemed to be immoral or inappropriate, and they were disciplined accordingly. </a:t>
            </a:r>
          </a:p>
          <a:p>
            <a:endParaRPr lang="en-US" sz="1000" b="1" dirty="0"/>
          </a:p>
          <a:p>
            <a:pPr marL="181240" indent="-181240">
              <a:buFontTx/>
              <a:buChar char="-"/>
            </a:pPr>
            <a:r>
              <a:rPr lang="en-US" sz="1000" b="1" dirty="0"/>
              <a:t>The reality of the situation is that school districts have the authority to enforce its interpretation of morality and professionalism upon its teachers.  </a:t>
            </a:r>
          </a:p>
          <a:p>
            <a:pPr defTabSz="483307">
              <a:defRPr/>
            </a:pPr>
            <a:endParaRPr lang="en-US" sz="1000" b="1" dirty="0"/>
          </a:p>
          <a:p>
            <a:pPr marL="181240" indent="-181240" defTabSz="483307">
              <a:buFontTx/>
              <a:buChar char="-"/>
              <a:defRPr/>
            </a:pPr>
            <a:r>
              <a:rPr lang="en-US" sz="1000" b="1" dirty="0"/>
              <a:t>As much as we think that we can, we are not free to say or post everything that we want to communicate to the world. Certain limitations do apply for educators under certain circumstances. </a:t>
            </a:r>
          </a:p>
          <a:p>
            <a:pPr defTabSz="483307">
              <a:defRPr/>
            </a:pPr>
            <a:endParaRPr lang="en-US" sz="800" dirty="0"/>
          </a:p>
          <a:p>
            <a:pPr defTabSz="483307">
              <a:defRPr/>
            </a:pPr>
            <a:r>
              <a:rPr lang="en-US" sz="900" dirty="0"/>
              <a:t>Sources Cited: The University of Texas College of Education. (2013). Social media professionalism for teachers. Retrieved from http://</a:t>
            </a:r>
            <a:r>
              <a:rPr lang="en-US" sz="900" dirty="0" err="1"/>
              <a:t>community.edb.utexas.edu</a:t>
            </a:r>
            <a:r>
              <a:rPr lang="en-US" sz="900" dirty="0"/>
              <a:t>/</a:t>
            </a:r>
            <a:r>
              <a:rPr lang="en-US" sz="900" dirty="0" err="1"/>
              <a:t>socialmedia</a:t>
            </a:r>
            <a:r>
              <a:rPr lang="en-US" sz="900" dirty="0"/>
              <a:t>/</a:t>
            </a:r>
            <a:r>
              <a:rPr lang="en-US" sz="900" dirty="0" err="1"/>
              <a:t>ideassm_training_content</a:t>
            </a:r>
            <a:r>
              <a:rPr lang="en-US" sz="900" dirty="0"/>
              <a:t>/menu-training/0</a:t>
            </a:r>
          </a:p>
        </p:txBody>
      </p:sp>
      <p:sp>
        <p:nvSpPr>
          <p:cNvPr id="4" name="Slide Number Placeholder 3"/>
          <p:cNvSpPr>
            <a:spLocks noGrp="1"/>
          </p:cNvSpPr>
          <p:nvPr>
            <p:ph type="sldNum" sz="quarter" idx="10"/>
          </p:nvPr>
        </p:nvSpPr>
        <p:spPr/>
        <p:txBody>
          <a:bodyPr/>
          <a:lstStyle/>
          <a:p>
            <a:fld id="{151ED775-E727-4543-9240-78CCB10EC033}" type="slidenum">
              <a:rPr lang="en-US" smtClean="0"/>
              <a:t>22</a:t>
            </a:fld>
            <a:endParaRPr lang="en-US" dirty="0"/>
          </a:p>
        </p:txBody>
      </p:sp>
    </p:spTree>
    <p:extLst>
      <p:ext uri="{BB962C8B-B14F-4D97-AF65-F5344CB8AC3E}">
        <p14:creationId xmlns:p14="http://schemas.microsoft.com/office/powerpoint/2010/main" val="2070408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r>
              <a:rPr lang="en-US" u="sng" dirty="0"/>
              <a:t> </a:t>
            </a:r>
          </a:p>
          <a:p>
            <a:r>
              <a:rPr lang="en-US" u="sng" dirty="0"/>
              <a:t>Presenter’s Notes</a:t>
            </a:r>
            <a:r>
              <a:rPr lang="en-US" u="none" dirty="0"/>
              <a:t>: </a:t>
            </a:r>
            <a:r>
              <a:rPr lang="en-US" i="0" u="none" dirty="0"/>
              <a:t>(Time: 30</a:t>
            </a:r>
            <a:r>
              <a:rPr lang="en-US" i="0" u="none" baseline="0" dirty="0"/>
              <a:t> Seconds</a:t>
            </a:r>
            <a:r>
              <a:rPr lang="en-US" i="0" u="none" dirty="0"/>
              <a:t>)</a:t>
            </a:r>
            <a:endParaRPr lang="en-US" i="0" baseline="0" dirty="0"/>
          </a:p>
          <a:p>
            <a:endParaRPr lang="en-US" i="0" baseline="0" dirty="0"/>
          </a:p>
          <a:p>
            <a:r>
              <a:rPr lang="en-US" b="1" i="0" baseline="0" dirty="0"/>
              <a:t>SAY: What do we know about educators as role models and the impact on the profession?</a:t>
            </a:r>
          </a:p>
          <a:p>
            <a:endParaRPr lang="en-US" b="1" i="0" baseline="0" dirty="0"/>
          </a:p>
          <a:p>
            <a:r>
              <a:rPr lang="en-US" i="1" baseline="0" dirty="0"/>
              <a:t>Advance the slide.</a:t>
            </a:r>
            <a:endParaRPr lang="en-US" i="0" baseline="0" dirty="0"/>
          </a:p>
          <a:p>
            <a:pPr defTabSz="483307">
              <a:defRPr/>
            </a:pPr>
            <a:endParaRPr lang="en-US" i="1" dirty="0"/>
          </a:p>
          <a:p>
            <a:endParaRPr lang="en-US" i="1" baseline="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23</a:t>
            </a:fld>
            <a:endParaRPr lang="en-US" dirty="0"/>
          </a:p>
        </p:txBody>
      </p:sp>
    </p:spTree>
    <p:extLst>
      <p:ext uri="{BB962C8B-B14F-4D97-AF65-F5344CB8AC3E}">
        <p14:creationId xmlns:p14="http://schemas.microsoft.com/office/powerpoint/2010/main" val="3887996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(Time: 30 Seconds)</a:t>
            </a:r>
            <a:r>
              <a:rPr lang="en-US" u="none" dirty="0"/>
              <a:t>  </a:t>
            </a:r>
          </a:p>
          <a:p>
            <a:pPr defTabSz="483307">
              <a:defRPr/>
            </a:pPr>
            <a:endParaRPr lang="en-US" b="1" dirty="0"/>
          </a:p>
          <a:p>
            <a:pPr defTabSz="483307">
              <a:defRPr/>
            </a:pPr>
            <a:r>
              <a:rPr lang="en-US" b="1" dirty="0">
                <a:solidFill>
                  <a:schemeClr val="tx1"/>
                </a:solidFill>
              </a:rPr>
              <a:t>SAY: We know that a role model is a person whose behavior is imitated by others.</a:t>
            </a:r>
          </a:p>
          <a:p>
            <a:pPr defTabSz="483307">
              <a:defRPr/>
            </a:pPr>
            <a:endParaRPr lang="en-US" b="1" dirty="0"/>
          </a:p>
          <a:p>
            <a:pPr marL="181240" indent="-181240" defTabSz="483307">
              <a:buFontTx/>
              <a:buChar char="-"/>
              <a:defRPr/>
            </a:pPr>
            <a:r>
              <a:rPr lang="en-US" b="1" dirty="0"/>
              <a:t>We learn through their commitment to excellence, as well as through their ability to help us realize our own potential as individuals. </a:t>
            </a:r>
          </a:p>
          <a:p>
            <a:pPr defTabSz="483307">
              <a:defRPr/>
            </a:pPr>
            <a:endParaRPr lang="en-US" b="1" baseline="0" dirty="0">
              <a:solidFill>
                <a:schemeClr val="tx1"/>
              </a:solidFill>
            </a:endParaRPr>
          </a:p>
          <a:p>
            <a:pPr marL="181240" indent="-181240" defTabSz="483307">
              <a:buFontTx/>
              <a:buChar char="-"/>
              <a:defRPr/>
            </a:pPr>
            <a:r>
              <a:rPr lang="en-US" b="1" baseline="0" dirty="0">
                <a:solidFill>
                  <a:schemeClr val="tx1"/>
                </a:solidFill>
              </a:rPr>
              <a:t>Everyday, our behavior can and will influence the lives of students in more ways that we can ever imagine. </a:t>
            </a:r>
          </a:p>
          <a:p>
            <a:pPr defTabSz="483307">
              <a:defRPr/>
            </a:pPr>
            <a:endParaRPr lang="en-US" i="0" dirty="0"/>
          </a:p>
          <a:p>
            <a:r>
              <a:rPr lang="en-US" i="0" dirty="0"/>
              <a:t>Source</a:t>
            </a:r>
            <a:r>
              <a:rPr lang="en-US" i="0" baseline="0" dirty="0"/>
              <a:t> Cited for Notes: </a:t>
            </a:r>
            <a:r>
              <a:rPr lang="en-US" dirty="0"/>
              <a:t>Bashir, S., Bajwa, M., &amp; Rana, S. (2014). Teacher as a role model and its impact on female students. </a:t>
            </a:r>
            <a:r>
              <a:rPr lang="en-US" i="1" dirty="0"/>
              <a:t>International Journal of Research</a:t>
            </a:r>
            <a:r>
              <a:rPr lang="en-US" dirty="0"/>
              <a:t>. Retrieved from </a:t>
            </a:r>
            <a:r>
              <a:rPr lang="en-US" dirty="0">
                <a:hlinkClick r:id="rId3"/>
              </a:rPr>
              <a:t>http://granthaalayah.com/Articles/Vol1Iss1/02_IJRG14_A07_03.pdf</a:t>
            </a:r>
            <a:endParaRPr lang="en-US" dirty="0"/>
          </a:p>
          <a:p>
            <a:pPr defTabSz="483307">
              <a:defRPr/>
            </a:pPr>
            <a:endParaRPr lang="en-US" i="0" baseline="0" dirty="0"/>
          </a:p>
          <a:p>
            <a:pPr defTabSz="483307">
              <a:defRPr/>
            </a:pPr>
            <a:endParaRPr lang="en-US" i="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24</a:t>
            </a:fld>
            <a:endParaRPr lang="en-US" dirty="0"/>
          </a:p>
        </p:txBody>
      </p:sp>
    </p:spTree>
    <p:extLst>
      <p:ext uri="{BB962C8B-B14F-4D97-AF65-F5344CB8AC3E}">
        <p14:creationId xmlns:p14="http://schemas.microsoft.com/office/powerpoint/2010/main" val="20181862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15 Seconds)</a:t>
            </a:r>
            <a:endParaRPr lang="en-US" u="none" dirty="0"/>
          </a:p>
          <a:p>
            <a:endParaRPr lang="en-US" b="0" i="1" u="none" baseline="0" dirty="0"/>
          </a:p>
          <a:p>
            <a:r>
              <a:rPr lang="en-US" b="0" i="1" u="none" baseline="0" dirty="0"/>
              <a:t>This is a transition slide. </a:t>
            </a:r>
          </a:p>
          <a:p>
            <a:endParaRPr lang="en-US" b="0" i="1" u="none" baseline="0" dirty="0"/>
          </a:p>
          <a:p>
            <a:r>
              <a:rPr lang="en-US" b="1" i="0" u="none" baseline="0" dirty="0"/>
              <a:t>SAY: This next section will focus on ethics and expectations for educator role models and why it matters. </a:t>
            </a:r>
          </a:p>
        </p:txBody>
      </p:sp>
      <p:sp>
        <p:nvSpPr>
          <p:cNvPr id="4" name="Slide Number Placeholder 3"/>
          <p:cNvSpPr>
            <a:spLocks noGrp="1"/>
          </p:cNvSpPr>
          <p:nvPr>
            <p:ph type="sldNum" sz="quarter" idx="10"/>
          </p:nvPr>
        </p:nvSpPr>
        <p:spPr/>
        <p:txBody>
          <a:bodyPr/>
          <a:lstStyle/>
          <a:p>
            <a:fld id="{151ED775-E727-4543-9240-78CCB10EC033}" type="slidenum">
              <a:rPr lang="en-US" smtClean="0"/>
              <a:t>25</a:t>
            </a:fld>
            <a:endParaRPr lang="en-US" dirty="0"/>
          </a:p>
        </p:txBody>
      </p:sp>
    </p:spTree>
    <p:extLst>
      <p:ext uri="{BB962C8B-B14F-4D97-AF65-F5344CB8AC3E}">
        <p14:creationId xmlns:p14="http://schemas.microsoft.com/office/powerpoint/2010/main" val="2420868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1 Minute)</a:t>
            </a:r>
            <a:r>
              <a:rPr lang="en-US" u="none" dirty="0"/>
              <a:t>  </a:t>
            </a:r>
          </a:p>
          <a:p>
            <a:endParaRPr lang="en-US" u="none" dirty="0"/>
          </a:p>
          <a:p>
            <a:r>
              <a:rPr lang="en-US" b="1" u="none" dirty="0"/>
              <a:t>SAY: Take a moment to read silently the</a:t>
            </a:r>
            <a:r>
              <a:rPr lang="en-US" b="1" u="none" baseline="0" dirty="0"/>
              <a:t> information on the slide. </a:t>
            </a:r>
            <a:r>
              <a:rPr lang="en-US" b="0" i="1" u="none" baseline="0" dirty="0"/>
              <a:t>When all participants have read the statement on the slide, state the following:</a:t>
            </a:r>
            <a:endParaRPr lang="en-US" b="1" u="none" dirty="0"/>
          </a:p>
          <a:p>
            <a:endParaRPr lang="en-US" dirty="0"/>
          </a:p>
          <a:p>
            <a:pPr defTabSz="483307">
              <a:defRPr/>
            </a:pPr>
            <a:r>
              <a:rPr lang="en-US" b="1" i="0" u="none" baseline="0" dirty="0"/>
              <a:t>SAY: The law underscores what is expected of us as educator role models inside and outside of the school environment. </a:t>
            </a:r>
          </a:p>
          <a:p>
            <a:pPr defTabSz="483307">
              <a:defRPr/>
            </a:pPr>
            <a:endParaRPr lang="en-US" b="1" i="0" u="none" baseline="0" dirty="0"/>
          </a:p>
          <a:p>
            <a:pPr marL="181240" indent="-181240" defTabSz="483307">
              <a:buFontTx/>
              <a:buChar char="-"/>
              <a:defRPr/>
            </a:pPr>
            <a:r>
              <a:rPr lang="en-US" b="1" i="0" u="none" baseline="0" dirty="0"/>
              <a:t>Now that we</a:t>
            </a:r>
            <a:r>
              <a:rPr lang="en-US" b="1" baseline="0" dirty="0"/>
              <a:t>’ve spent time reviewing both positive and challenging qualities related to being a role model, especially as it pertains to conduct outside of the classroom, let’s narrow the focus in order to identify additional components inherent to this training.  </a:t>
            </a:r>
            <a:endParaRPr lang="en-US" dirty="0"/>
          </a:p>
          <a:p>
            <a:pPr defTabSz="483307">
              <a:defRPr/>
            </a:pPr>
            <a:endParaRPr lang="en-US" i="1" baseline="0" dirty="0"/>
          </a:p>
          <a:p>
            <a:pPr defTabSz="483307">
              <a:defRPr/>
            </a:pPr>
            <a:r>
              <a:rPr lang="en-US" i="1" baseline="0" dirty="0"/>
              <a:t>Advance the slide. </a:t>
            </a:r>
            <a:endParaRPr lang="en-US" i="1" dirty="0"/>
          </a:p>
          <a:p>
            <a:pPr marL="181240" indent="-181240" defTabSz="483307">
              <a:buFontTx/>
              <a:buChar char="-"/>
              <a:defRPr/>
            </a:pPr>
            <a:endParaRPr lang="en-US" b="1" i="0" u="none" baseline="0" dirty="0"/>
          </a:p>
          <a:p>
            <a:pPr defTabSz="483307">
              <a:defRPr/>
            </a:pPr>
            <a:endParaRPr lang="en-US" b="1" i="0" u="none" baseline="0" dirty="0"/>
          </a:p>
          <a:p>
            <a:pPr defTabSz="483307">
              <a:defRPr/>
            </a:pPr>
            <a:endParaRPr lang="en-US" i="1" dirty="0"/>
          </a:p>
          <a:p>
            <a:pPr defTabSz="483307">
              <a:defRPr/>
            </a:pPr>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26</a:t>
            </a:fld>
            <a:endParaRPr lang="en-US" dirty="0"/>
          </a:p>
        </p:txBody>
      </p:sp>
    </p:spTree>
    <p:extLst>
      <p:ext uri="{BB962C8B-B14F-4D97-AF65-F5344CB8AC3E}">
        <p14:creationId xmlns:p14="http://schemas.microsoft.com/office/powerpoint/2010/main" val="8982149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a:t>
            </a:r>
            <a:r>
              <a:rPr lang="en-US" u="none" dirty="0"/>
              <a:t>(Time:</a:t>
            </a:r>
            <a:r>
              <a:rPr lang="en-US" u="none" baseline="0" dirty="0"/>
              <a:t> 15 Seconds)</a:t>
            </a:r>
            <a:endParaRPr lang="en-US" baseline="0" dirty="0"/>
          </a:p>
          <a:p>
            <a:endParaRPr lang="en-US" baseline="0" dirty="0"/>
          </a:p>
          <a:p>
            <a:pPr defTabSz="483307">
              <a:defRPr/>
            </a:pPr>
            <a:r>
              <a:rPr lang="en-US" b="1" baseline="0" dirty="0"/>
              <a:t>SAY: Community members also have specific expectations for educators. The following are three major expectations, </a:t>
            </a:r>
            <a:r>
              <a:rPr lang="en-US" b="1" u="none" baseline="0" dirty="0"/>
              <a:t>as seen through the eyes of the communities educators serve. </a:t>
            </a:r>
            <a:endParaRPr lang="en-US" b="1" baseline="0" dirty="0"/>
          </a:p>
          <a:p>
            <a:pPr defTabSz="483307">
              <a:defRPr/>
            </a:pPr>
            <a:endParaRPr lang="en-US" b="1" i="1" baseline="0" dirty="0"/>
          </a:p>
          <a:p>
            <a:pPr defTabSz="483307">
              <a:defRPr/>
            </a:pPr>
            <a:r>
              <a:rPr lang="en-US" b="0" i="1" baseline="0" dirty="0"/>
              <a:t>Advance the slide. </a:t>
            </a:r>
            <a:endParaRPr lang="en-US" b="0" i="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27</a:t>
            </a:fld>
            <a:endParaRPr lang="en-US" dirty="0"/>
          </a:p>
        </p:txBody>
      </p:sp>
    </p:spTree>
    <p:extLst>
      <p:ext uri="{BB962C8B-B14F-4D97-AF65-F5344CB8AC3E}">
        <p14:creationId xmlns:p14="http://schemas.microsoft.com/office/powerpoint/2010/main" val="13571316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a:t>
            </a:r>
            <a:r>
              <a:rPr lang="en-US" u="none" dirty="0"/>
              <a:t>(Time:</a:t>
            </a:r>
            <a:r>
              <a:rPr lang="en-US" u="none" baseline="0" dirty="0"/>
              <a:t> 30 Seconds)</a:t>
            </a:r>
            <a:endParaRPr lang="en-US" baseline="0" dirty="0"/>
          </a:p>
          <a:p>
            <a:endParaRPr lang="en-US" baseline="0" dirty="0"/>
          </a:p>
          <a:p>
            <a:pPr defTabSz="483307">
              <a:defRPr/>
            </a:pPr>
            <a:r>
              <a:rPr lang="en-US" b="1" i="0" baseline="0" dirty="0"/>
              <a:t>SAY: The community expects that educators be keenly aware that their actions reflect on the profession and the schools they represent. They also expect educators to demonstrate the highest level of professional judgment. </a:t>
            </a:r>
          </a:p>
          <a:p>
            <a:pPr defTabSz="483307">
              <a:defRPr/>
            </a:pPr>
            <a:endParaRPr lang="en-US" i="1" baseline="0" dirty="0"/>
          </a:p>
          <a:p>
            <a:pPr defTabSz="483307">
              <a:defRPr/>
            </a:pPr>
            <a:r>
              <a:rPr lang="en-US" i="1" baseline="0" dirty="0"/>
              <a:t>Advance the slide. </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28</a:t>
            </a:fld>
            <a:endParaRPr lang="en-US" dirty="0"/>
          </a:p>
        </p:txBody>
      </p:sp>
    </p:spTree>
    <p:extLst>
      <p:ext uri="{BB962C8B-B14F-4D97-AF65-F5344CB8AC3E}">
        <p14:creationId xmlns:p14="http://schemas.microsoft.com/office/powerpoint/2010/main" val="3833815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a:t>
            </a:r>
            <a:r>
              <a:rPr lang="en-US" u="none" dirty="0"/>
              <a:t>(Time:</a:t>
            </a:r>
            <a:r>
              <a:rPr lang="en-US" u="none" baseline="0" dirty="0"/>
              <a:t> 30 Seconds)</a:t>
            </a:r>
            <a:endParaRPr lang="en-US" baseline="0" dirty="0"/>
          </a:p>
          <a:p>
            <a:endParaRPr lang="en-US" b="0" i="1" u="none" baseline="0" dirty="0"/>
          </a:p>
          <a:p>
            <a:r>
              <a:rPr lang="en-US" b="1" i="0" u="none" baseline="0" dirty="0"/>
              <a:t>SAY: Community members also expect that an educator’s presence within the community should be reflective of a law-abiding, trustworthy, and respectful citizen.</a:t>
            </a:r>
          </a:p>
          <a:p>
            <a:endParaRPr lang="en-US" b="1" i="0" u="none" baseline="0" dirty="0"/>
          </a:p>
          <a:p>
            <a:pPr marL="181240" indent="-181240">
              <a:buFontTx/>
              <a:buChar char="-"/>
            </a:pPr>
            <a:r>
              <a:rPr lang="en-US" b="1" u="none" baseline="0" dirty="0"/>
              <a:t>These qualities and expectations are not different from what we would want for everyone who lives and/or works within our community.</a:t>
            </a:r>
          </a:p>
          <a:p>
            <a:pPr marL="181240" indent="-181240">
              <a:buFontTx/>
              <a:buChar char="-"/>
            </a:pPr>
            <a:endParaRPr lang="en-US" b="1" u="none" baseline="0" dirty="0"/>
          </a:p>
          <a:p>
            <a:pPr marL="181240" indent="-181240">
              <a:buFontTx/>
              <a:buChar char="-"/>
            </a:pPr>
            <a:r>
              <a:rPr lang="en-US" b="1" u="none" baseline="0" dirty="0"/>
              <a:t>As educators, we continue to strive to reach these expectations daily. </a:t>
            </a:r>
          </a:p>
          <a:p>
            <a:pPr marL="181240" indent="-181240">
              <a:buFontTx/>
              <a:buChar char="-"/>
            </a:pPr>
            <a:endParaRPr lang="en-US" b="1" u="none" baseline="0" dirty="0"/>
          </a:p>
          <a:p>
            <a:pPr marL="181240" indent="-181240">
              <a:buFontTx/>
              <a:buChar char="-"/>
            </a:pPr>
            <a:r>
              <a:rPr lang="en-US" b="1" u="none" baseline="0" dirty="0"/>
              <a:t>However, it is important to take a few minutes to check the pulse of our group regarding some of the challenging aspects of being a role model outside of the school day.</a:t>
            </a:r>
          </a:p>
          <a:p>
            <a:pPr defTabSz="483307">
              <a:defRPr/>
            </a:pPr>
            <a:endParaRPr lang="en-US" i="1" baseline="0" dirty="0"/>
          </a:p>
          <a:p>
            <a:pPr defTabSz="483307">
              <a:defRPr/>
            </a:pPr>
            <a:r>
              <a:rPr lang="en-US" i="1" baseline="0" dirty="0"/>
              <a:t>Advance the slide. </a:t>
            </a:r>
            <a:endParaRPr lang="en-US" i="1"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29</a:t>
            </a:fld>
            <a:endParaRPr lang="en-US" dirty="0"/>
          </a:p>
        </p:txBody>
      </p:sp>
    </p:spTree>
    <p:extLst>
      <p:ext uri="{BB962C8B-B14F-4D97-AF65-F5344CB8AC3E}">
        <p14:creationId xmlns:p14="http://schemas.microsoft.com/office/powerpoint/2010/main" val="3833815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 </a:t>
            </a:r>
            <a:r>
              <a:rPr lang="en-US" u="none" baseline="0" dirty="0"/>
              <a:t>Minutes)</a:t>
            </a:r>
            <a:endParaRPr lang="en-US" u="none" dirty="0"/>
          </a:p>
          <a:p>
            <a:r>
              <a:rPr lang="en-US" u="none" dirty="0"/>
              <a:t>Small</a:t>
            </a:r>
            <a:r>
              <a:rPr lang="en-US" u="none" baseline="0" dirty="0"/>
              <a:t> and Large Group Dialogue </a:t>
            </a:r>
            <a:endParaRPr lang="en-US" u="none" dirty="0"/>
          </a:p>
          <a:p>
            <a:endParaRPr lang="en-US" dirty="0"/>
          </a:p>
          <a:p>
            <a:pPr defTabSz="483307">
              <a:defRPr/>
            </a:pPr>
            <a:r>
              <a:rPr lang="en-US" b="1" dirty="0"/>
              <a:t>SAY:</a:t>
            </a:r>
            <a:r>
              <a:rPr lang="en-US" b="1" baseline="0" dirty="0"/>
              <a:t> </a:t>
            </a:r>
            <a:r>
              <a:rPr lang="en-US" b="1" dirty="0"/>
              <a:t>At your tables, discuss the challenges of being a role model for students</a:t>
            </a:r>
            <a:r>
              <a:rPr lang="en-US" b="1" baseline="0" dirty="0"/>
              <a:t> “</a:t>
            </a:r>
            <a:r>
              <a:rPr lang="en-US" b="1" dirty="0"/>
              <a:t>outside of the school day”.</a:t>
            </a:r>
            <a:r>
              <a:rPr lang="en-US" b="1" baseline="0" dirty="0"/>
              <a:t>  </a:t>
            </a:r>
          </a:p>
          <a:p>
            <a:pPr defTabSz="483307">
              <a:defRPr/>
            </a:pPr>
            <a:endParaRPr lang="en-US" sz="800" b="1" dirty="0"/>
          </a:p>
          <a:p>
            <a:pPr marL="181240" indent="-181240" defTabSz="483307">
              <a:buFontTx/>
              <a:buChar char="-"/>
              <a:defRPr/>
            </a:pPr>
            <a:r>
              <a:rPr lang="en-US" b="1" dirty="0"/>
              <a:t>Include</a:t>
            </a:r>
            <a:r>
              <a:rPr lang="en-US" b="1" baseline="0" dirty="0"/>
              <a:t> examples, as applicable. One example is the pressure of being “on” 24/7. Please be prepared to share your responses with the larger group. </a:t>
            </a:r>
            <a:endParaRPr lang="en-US" b="1" dirty="0"/>
          </a:p>
          <a:p>
            <a:endParaRPr lang="en-US" sz="800" dirty="0"/>
          </a:p>
          <a:p>
            <a:r>
              <a:rPr lang="en-US" i="1" baseline="0" dirty="0"/>
              <a:t>Provide participants with two minutes to discuss the discussion prompt. Take another minute to call on two or three tables time to share their group responses. </a:t>
            </a:r>
          </a:p>
          <a:p>
            <a:r>
              <a:rPr lang="en-US" i="1" baseline="0" dirty="0"/>
              <a:t>If possible, chart the challenges that are shared with the larger group. </a:t>
            </a:r>
          </a:p>
          <a:p>
            <a:endParaRPr lang="en-US" sz="800" i="1" dirty="0"/>
          </a:p>
          <a:p>
            <a:r>
              <a:rPr lang="en-US" i="1" baseline="0" dirty="0"/>
              <a:t>FEEDBACK: Acknowledge that it can indeed be a challenge, but we have specific responsibilities as educators that we must live up to and represent for the greater good of the profession and our students. </a:t>
            </a:r>
          </a:p>
          <a:p>
            <a:endParaRPr lang="en-US" sz="800" i="1" dirty="0"/>
          </a:p>
          <a:p>
            <a:r>
              <a:rPr lang="en-US" i="1" baseline="0" dirty="0"/>
              <a:t>Response examples from participants may include: Loss of perceived personal freedom; the inability to separate their personal life from their professional life; worrying about type of attire when going out in public; etc. </a:t>
            </a:r>
          </a:p>
          <a:p>
            <a:endParaRPr lang="en-US" i="1" baseline="0"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30</a:t>
            </a:fld>
            <a:endParaRPr lang="en-US" dirty="0"/>
          </a:p>
        </p:txBody>
      </p:sp>
    </p:spTree>
    <p:extLst>
      <p:ext uri="{BB962C8B-B14F-4D97-AF65-F5344CB8AC3E}">
        <p14:creationId xmlns:p14="http://schemas.microsoft.com/office/powerpoint/2010/main" val="2380924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r>
              <a:rPr lang="en-US" sz="1000" u="sng" dirty="0"/>
              <a:t>Presenter’s Notes</a:t>
            </a:r>
            <a:r>
              <a:rPr lang="en-US" sz="1000" dirty="0"/>
              <a:t>: (Time: 3 Minutes)</a:t>
            </a:r>
          </a:p>
          <a:p>
            <a:endParaRPr lang="en-US" sz="1300" dirty="0"/>
          </a:p>
          <a:p>
            <a:pPr defTabSz="483307">
              <a:defRPr/>
            </a:pPr>
            <a:r>
              <a:rPr lang="en-US" sz="1000" dirty="0"/>
              <a:t>Small Group Collaboration; </a:t>
            </a:r>
            <a:r>
              <a:rPr lang="en-US" sz="1000" i="1" dirty="0"/>
              <a:t>Click on the slide advancer a second time to display the second caption included on the slide.</a:t>
            </a:r>
          </a:p>
          <a:p>
            <a:endParaRPr lang="en-US" sz="1000" b="1" dirty="0"/>
          </a:p>
          <a:p>
            <a:pPr defTabSz="483307">
              <a:defRPr/>
            </a:pPr>
            <a:r>
              <a:rPr lang="en-US" sz="1000" b="1" dirty="0"/>
              <a:t>SAY: You’ve provided great insight into what you believe are challenges that come with the role of educator outside of the school day.</a:t>
            </a:r>
          </a:p>
          <a:p>
            <a:pPr defTabSz="483307">
              <a:defRPr/>
            </a:pPr>
            <a:endParaRPr lang="en-US" sz="1000" b="1" dirty="0"/>
          </a:p>
          <a:p>
            <a:pPr marL="181240" indent="-181240" defTabSz="483307">
              <a:buFontTx/>
              <a:buChar char="-"/>
              <a:defRPr/>
            </a:pPr>
            <a:r>
              <a:rPr lang="en-US" sz="1000" b="1" dirty="0"/>
              <a:t>I would like for you to collaborate at your tables to generate a few specific areas of </a:t>
            </a:r>
            <a:r>
              <a:rPr lang="en-US" sz="1000" b="1" u="sng" dirty="0"/>
              <a:t>caution and vulnerability</a:t>
            </a:r>
            <a:r>
              <a:rPr lang="en-US" sz="1000" b="1" dirty="0"/>
              <a:t> that educators should be aware of regarding their actions or behavior outside of school. These areas can be considered as behavioral “red flags.” You probably discussed a few of these areas during the table talk activity. </a:t>
            </a:r>
          </a:p>
          <a:p>
            <a:pPr defTabSz="483307">
              <a:defRPr/>
            </a:pPr>
            <a:endParaRPr lang="en-US" sz="1000" b="1" dirty="0"/>
          </a:p>
          <a:p>
            <a:pPr marL="181240" indent="-181240" defTabSz="483307">
              <a:buFontTx/>
              <a:buChar char="-"/>
              <a:defRPr/>
            </a:pPr>
            <a:r>
              <a:rPr lang="en-US" sz="1000" b="1" dirty="0"/>
              <a:t>Using one of the blank note pages in the Module 4 section of your journals, generate a collaborative list of areas in which educators should proceed with caution regarding their actions or involvement outside of the school day. Add a brief reason why these are behavioral red flags. </a:t>
            </a:r>
            <a:r>
              <a:rPr lang="en-US" sz="1000" i="1" dirty="0"/>
              <a:t>Emphasize this pertains to out-of-school actions or behavior. </a:t>
            </a:r>
          </a:p>
          <a:p>
            <a:pPr defTabSz="483307">
              <a:defRPr/>
            </a:pPr>
            <a:endParaRPr lang="en-US" sz="1000" b="1" dirty="0"/>
          </a:p>
          <a:p>
            <a:pPr marL="181240" indent="-181240" defTabSz="483307">
              <a:buFontTx/>
              <a:buChar char="-"/>
              <a:defRPr/>
            </a:pPr>
            <a:r>
              <a:rPr lang="en-US" sz="1000" b="1" dirty="0"/>
              <a:t>I will model your first entry: “Drug use.” This is a “behavioral red flag.” This type of illegal behavior can compromise an educator’s job and standing in the community. </a:t>
            </a:r>
          </a:p>
          <a:p>
            <a:pPr defTabSz="483307">
              <a:defRPr/>
            </a:pPr>
            <a:endParaRPr lang="en-US" sz="1000" i="1" dirty="0"/>
          </a:p>
          <a:p>
            <a:pPr defTabSz="483307">
              <a:defRPr/>
            </a:pPr>
            <a:r>
              <a:rPr lang="en-US" sz="1000" i="1" dirty="0"/>
              <a:t>Allow participants 2½  minutes to collaborate in order to generate their list of areas. The next slide will provide participants with an opportunity to share their list. </a:t>
            </a:r>
          </a:p>
          <a:p>
            <a:endParaRPr lang="en-US" sz="1300" b="1" dirty="0"/>
          </a:p>
        </p:txBody>
      </p:sp>
      <p:sp>
        <p:nvSpPr>
          <p:cNvPr id="4" name="Slide Number Placeholder 3"/>
          <p:cNvSpPr>
            <a:spLocks noGrp="1"/>
          </p:cNvSpPr>
          <p:nvPr>
            <p:ph type="sldNum" sz="quarter" idx="10"/>
          </p:nvPr>
        </p:nvSpPr>
        <p:spPr/>
        <p:txBody>
          <a:bodyPr/>
          <a:lstStyle/>
          <a:p>
            <a:fld id="{151ED775-E727-4543-9240-78CCB10EC033}" type="slidenum">
              <a:rPr lang="en-US" smtClean="0"/>
              <a:t>31</a:t>
            </a:fld>
            <a:endParaRPr lang="en-US" dirty="0"/>
          </a:p>
        </p:txBody>
      </p:sp>
    </p:spTree>
    <p:extLst>
      <p:ext uri="{BB962C8B-B14F-4D97-AF65-F5344CB8AC3E}">
        <p14:creationId xmlns:p14="http://schemas.microsoft.com/office/powerpoint/2010/main" val="3693637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a:t>
            </a:r>
            <a:r>
              <a:rPr lang="en-US" u="none" baseline="0" dirty="0"/>
              <a:t> Minutes)</a:t>
            </a:r>
            <a:endParaRPr lang="en-US" u="none" dirty="0"/>
          </a:p>
          <a:p>
            <a:endParaRPr lang="en-US" b="1" u="none" dirty="0"/>
          </a:p>
          <a:p>
            <a:r>
              <a:rPr lang="en-US" b="0" i="1" u="none" dirty="0"/>
              <a:t>Large</a:t>
            </a:r>
            <a:r>
              <a:rPr lang="en-US" b="0" i="1" u="none" baseline="0" dirty="0"/>
              <a:t> Group Discussion and Feedback </a:t>
            </a:r>
          </a:p>
          <a:p>
            <a:endParaRPr lang="en-US" dirty="0"/>
          </a:p>
          <a:p>
            <a:pPr defTabSz="483307">
              <a:defRPr/>
            </a:pPr>
            <a:r>
              <a:rPr lang="en-US" b="1" u="none" dirty="0"/>
              <a:t>SAY:</a:t>
            </a:r>
            <a:r>
              <a:rPr lang="en-US" b="1" u="none" baseline="0" dirty="0"/>
              <a:t> What out-of-school “red flag” behaviors or actions did your groups generate? </a:t>
            </a:r>
            <a:r>
              <a:rPr lang="en-US" b="0" i="1" u="none" baseline="0" dirty="0"/>
              <a:t>Call on two or three tables to provide them with the opportunity to share their findings. </a:t>
            </a:r>
          </a:p>
          <a:p>
            <a:pPr defTabSz="483307">
              <a:defRPr/>
            </a:pPr>
            <a:endParaRPr lang="en-US" b="1" u="none" baseline="0" dirty="0"/>
          </a:p>
          <a:p>
            <a:pPr defTabSz="483307">
              <a:defRPr/>
            </a:pPr>
            <a:r>
              <a:rPr lang="en-US" b="1" u="none" baseline="0" dirty="0"/>
              <a:t>SAY: The information included on the next three slides will highlight several areas of caution and vulnerability educators should heed regarding their actions, behavior, or involvement outside of the school day. </a:t>
            </a:r>
          </a:p>
          <a:p>
            <a:pPr defTabSz="483307">
              <a:defRPr/>
            </a:pPr>
            <a:endParaRPr lang="en-US" b="1" u="none" baseline="0" dirty="0"/>
          </a:p>
          <a:p>
            <a:pPr marL="181240" indent="-181240" defTabSz="483307">
              <a:buFontTx/>
              <a:buChar char="-"/>
              <a:defRPr/>
            </a:pPr>
            <a:r>
              <a:rPr lang="en-US" b="1" u="none" baseline="0" dirty="0"/>
              <a:t>As I review the list, please compare the information to what you generated in your groups. It is important to ensure that we are all on the same page in our understanding of these areas of caution and vulnerability.  </a:t>
            </a:r>
          </a:p>
          <a:p>
            <a:pPr defTabSz="483307">
              <a:defRPr/>
            </a:pPr>
            <a:endParaRPr lang="en-US" dirty="0"/>
          </a:p>
          <a:p>
            <a:pPr defTabSz="483307">
              <a:defRPr/>
            </a:pPr>
            <a:r>
              <a:rPr lang="en-US" i="1" dirty="0"/>
              <a:t>Advance the slide and briefly</a:t>
            </a:r>
            <a:r>
              <a:rPr lang="en-US" i="1" baseline="0" dirty="0"/>
              <a:t> review the areas that experts identify as areas of caution and vulnerability for educators regarding out-of-school behavior/actions.</a:t>
            </a:r>
            <a:endParaRPr lang="en-US" i="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32</a:t>
            </a:fld>
            <a:endParaRPr lang="en-US" dirty="0"/>
          </a:p>
        </p:txBody>
      </p:sp>
    </p:spTree>
    <p:extLst>
      <p:ext uri="{BB962C8B-B14F-4D97-AF65-F5344CB8AC3E}">
        <p14:creationId xmlns:p14="http://schemas.microsoft.com/office/powerpoint/2010/main" val="348867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a:t>
            </a:r>
            <a:r>
              <a:rPr lang="en-US" u="none" baseline="0" dirty="0"/>
              <a:t> </a:t>
            </a:r>
            <a:r>
              <a:rPr lang="en-US" u="none" dirty="0"/>
              <a:t>(Time:</a:t>
            </a:r>
            <a:r>
              <a:rPr lang="en-US" u="none" baseline="0" dirty="0"/>
              <a:t> 1 Minute)</a:t>
            </a:r>
            <a:endParaRPr lang="en-US" u="none" dirty="0"/>
          </a:p>
          <a:p>
            <a:endParaRPr lang="en-US" dirty="0"/>
          </a:p>
          <a:p>
            <a:pPr defTabSz="483307">
              <a:defRPr/>
            </a:pPr>
            <a:r>
              <a:rPr lang="en-US" i="1" dirty="0"/>
              <a:t>Read the slide information</a:t>
            </a:r>
            <a:r>
              <a:rPr lang="en-US" i="1" baseline="0" dirty="0"/>
              <a:t> and advance to the next slide. Elaborate as applicable. </a:t>
            </a:r>
            <a:endParaRPr lang="en-US" i="1" dirty="0"/>
          </a:p>
          <a:p>
            <a:endParaRPr lang="en-US" i="1" baseline="0" dirty="0"/>
          </a:p>
          <a:p>
            <a:r>
              <a:rPr lang="en-US" b="1" i="0" baseline="0" dirty="0"/>
              <a:t>SAY: Did you identify any areas that were not included on the experts’ “red flag” areas of caution and vulnerability? </a:t>
            </a:r>
            <a:endParaRPr lang="en-US" b="0" i="1" baseline="0" dirty="0"/>
          </a:p>
          <a:p>
            <a:endParaRPr lang="en-US" b="0" i="1" baseline="0" dirty="0"/>
          </a:p>
          <a:p>
            <a:r>
              <a:rPr lang="en-US" b="0" i="1" baseline="0" dirty="0"/>
              <a:t>If they identified any other additional areas, provide them with the opportunity to share.</a:t>
            </a:r>
          </a:p>
          <a:p>
            <a:endParaRPr lang="en-US" b="0" i="1" baseline="0" dirty="0"/>
          </a:p>
          <a:p>
            <a:r>
              <a:rPr lang="en-US" b="1" i="0" baseline="0" dirty="0"/>
              <a:t>SAY: The “red flag” areas that we just reviewed can be challenging for educators who find themselves in situations that may compromise their employment and their standing in the community. </a:t>
            </a:r>
            <a:endParaRPr lang="en-US" b="1" i="0" dirty="0"/>
          </a:p>
          <a:p>
            <a:endParaRPr lang="en-US" b="1" i="0" dirty="0"/>
          </a:p>
          <a:p>
            <a:endParaRPr lang="en-US" b="1" i="0" dirty="0"/>
          </a:p>
          <a:p>
            <a:endParaRPr lang="en-US" b="1" i="0" dirty="0"/>
          </a:p>
        </p:txBody>
      </p:sp>
      <p:sp>
        <p:nvSpPr>
          <p:cNvPr id="4" name="Slide Number Placeholder 3"/>
          <p:cNvSpPr>
            <a:spLocks noGrp="1"/>
          </p:cNvSpPr>
          <p:nvPr>
            <p:ph type="sldNum" sz="quarter" idx="10"/>
          </p:nvPr>
        </p:nvSpPr>
        <p:spPr/>
        <p:txBody>
          <a:bodyPr/>
          <a:lstStyle/>
          <a:p>
            <a:fld id="{151ED775-E727-4543-9240-78CCB10EC033}" type="slidenum">
              <a:rPr lang="en-US" smtClean="0"/>
              <a:t>33</a:t>
            </a:fld>
            <a:endParaRPr lang="en-US" dirty="0"/>
          </a:p>
        </p:txBody>
      </p:sp>
    </p:spTree>
    <p:extLst>
      <p:ext uri="{BB962C8B-B14F-4D97-AF65-F5344CB8AC3E}">
        <p14:creationId xmlns:p14="http://schemas.microsoft.com/office/powerpoint/2010/main" val="381947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  </a:t>
            </a:r>
            <a:endParaRPr lang="en-US" b="0" i="1" u="none" dirty="0"/>
          </a:p>
          <a:p>
            <a:endParaRPr lang="en-US" i="1" dirty="0"/>
          </a:p>
          <a:p>
            <a:r>
              <a:rPr lang="en-US" i="1" dirty="0"/>
              <a:t>Read the slide information</a:t>
            </a:r>
            <a:r>
              <a:rPr lang="en-US" i="1" baseline="0" dirty="0"/>
              <a:t> and advance to the next slide. Elaborate as applicable. </a:t>
            </a:r>
            <a:endParaRPr lang="en-US" i="1" dirty="0"/>
          </a:p>
          <a:p>
            <a:endParaRPr lang="en-US" i="1" dirty="0"/>
          </a:p>
          <a:p>
            <a:pPr defTabSz="483307">
              <a:defRPr/>
            </a:pPr>
            <a:endParaRPr lang="en-US" i="1" dirty="0"/>
          </a:p>
        </p:txBody>
      </p:sp>
      <p:sp>
        <p:nvSpPr>
          <p:cNvPr id="4" name="Slide Number Placeholder 3"/>
          <p:cNvSpPr>
            <a:spLocks noGrp="1"/>
          </p:cNvSpPr>
          <p:nvPr>
            <p:ph type="sldNum" sz="quarter" idx="10"/>
          </p:nvPr>
        </p:nvSpPr>
        <p:spPr/>
        <p:txBody>
          <a:bodyPr/>
          <a:lstStyle/>
          <a:p>
            <a:fld id="{151ED775-E727-4543-9240-78CCB10EC033}" type="slidenum">
              <a:rPr lang="en-US" smtClean="0"/>
              <a:t>34</a:t>
            </a:fld>
            <a:endParaRPr lang="en-US" dirty="0"/>
          </a:p>
        </p:txBody>
      </p:sp>
    </p:spTree>
    <p:extLst>
      <p:ext uri="{BB962C8B-B14F-4D97-AF65-F5344CB8AC3E}">
        <p14:creationId xmlns:p14="http://schemas.microsoft.com/office/powerpoint/2010/main" val="381947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a:t>
            </a:r>
            <a:r>
              <a:rPr lang="en-US" u="none" baseline="0" dirty="0"/>
              <a:t> 30 Seconds)</a:t>
            </a:r>
            <a:endParaRPr lang="en-US" u="none" dirty="0"/>
          </a:p>
          <a:p>
            <a:endParaRPr lang="en-US" b="1" u="none" dirty="0"/>
          </a:p>
          <a:p>
            <a:pPr defTabSz="483307">
              <a:defRPr/>
            </a:pPr>
            <a:r>
              <a:rPr lang="en-US" i="1" dirty="0"/>
              <a:t>Read the slide information</a:t>
            </a:r>
            <a:r>
              <a:rPr lang="en-US" i="1" baseline="0" dirty="0"/>
              <a:t> and advance to the next slide. Elaborate as applicable. </a:t>
            </a:r>
            <a:endParaRPr lang="en-US" i="1" dirty="0"/>
          </a:p>
          <a:p>
            <a:endParaRPr lang="en-US" b="1" u="none" dirty="0"/>
          </a:p>
        </p:txBody>
      </p:sp>
      <p:sp>
        <p:nvSpPr>
          <p:cNvPr id="4" name="Slide Number Placeholder 3"/>
          <p:cNvSpPr>
            <a:spLocks noGrp="1"/>
          </p:cNvSpPr>
          <p:nvPr>
            <p:ph type="sldNum" sz="quarter" idx="10"/>
          </p:nvPr>
        </p:nvSpPr>
        <p:spPr/>
        <p:txBody>
          <a:bodyPr/>
          <a:lstStyle/>
          <a:p>
            <a:fld id="{151ED775-E727-4543-9240-78CCB10EC033}" type="slidenum">
              <a:rPr lang="en-US" smtClean="0"/>
              <a:t>35</a:t>
            </a:fld>
            <a:endParaRPr lang="en-US" dirty="0"/>
          </a:p>
        </p:txBody>
      </p:sp>
    </p:spTree>
    <p:extLst>
      <p:ext uri="{BB962C8B-B14F-4D97-AF65-F5344CB8AC3E}">
        <p14:creationId xmlns:p14="http://schemas.microsoft.com/office/powerpoint/2010/main" val="381947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baseline="0" dirty="0"/>
              <a:t> (Time: 30 Seconds)</a:t>
            </a:r>
            <a:endParaRPr lang="en-US" u="sng" dirty="0"/>
          </a:p>
          <a:p>
            <a:endParaRPr lang="en-US" dirty="0"/>
          </a:p>
          <a:p>
            <a:pPr defTabSz="483307">
              <a:defRPr/>
            </a:pPr>
            <a:r>
              <a:rPr lang="en-US" i="1" baseline="0" dirty="0"/>
              <a:t>The information on the slide can be verbally summarized, or the presenter can read the items verbatim. Advance to the next slide. </a:t>
            </a:r>
            <a:endParaRPr lang="en-US" i="1" dirty="0"/>
          </a:p>
          <a:p>
            <a:endParaRPr lang="en-US" dirty="0"/>
          </a:p>
          <a:p>
            <a:pPr defTabSz="483307">
              <a:defRPr/>
            </a:pPr>
            <a:r>
              <a:rPr lang="en-US" b="1" dirty="0"/>
              <a:t>SAY: If educators do not fully understand the laws of the State of Texas and the policies</a:t>
            </a:r>
            <a:r>
              <a:rPr lang="en-US" b="1" baseline="0" dirty="0"/>
              <a:t> of</a:t>
            </a:r>
            <a:r>
              <a:rPr lang="en-US" b="1" dirty="0"/>
              <a:t> their school districts, or if they choose to ignore these laws and policies, serious consequences and disciplinary actions can result.</a:t>
            </a:r>
          </a:p>
          <a:p>
            <a:pPr defTabSz="483307">
              <a:defRPr/>
            </a:pPr>
            <a:endParaRPr lang="en-US" b="1" dirty="0"/>
          </a:p>
          <a:p>
            <a:pPr marL="181240" indent="-181240" defTabSz="483307">
              <a:buFontTx/>
              <a:buChar char="-"/>
              <a:defRPr/>
            </a:pPr>
            <a:r>
              <a:rPr lang="en-US" b="1" i="0" baseline="0" dirty="0"/>
              <a:t>Our actions outside of the school day can have a domino effect. These actions can cause a negative disruption in what happens inside our schools and in our personal lives. The consequences, as we noted earlier, can be devastating. </a:t>
            </a:r>
          </a:p>
          <a:p>
            <a:pPr defTabSz="483307">
              <a:defRPr/>
            </a:pPr>
            <a:endParaRPr lang="en-US" b="1" dirty="0"/>
          </a:p>
          <a:p>
            <a:pPr defTabSz="478048">
              <a:defRPr/>
            </a:pPr>
            <a:r>
              <a:rPr lang="en-US" dirty="0"/>
              <a:t>Source Cited</a:t>
            </a:r>
            <a:r>
              <a:rPr lang="en-US" b="1" dirty="0"/>
              <a:t>: </a:t>
            </a:r>
            <a:r>
              <a:rPr lang="en-US" dirty="0"/>
              <a:t>The University of Texas College of Education. (2013). Social media professionalism for teachers. Retrieved from http://</a:t>
            </a:r>
            <a:r>
              <a:rPr lang="en-US" dirty="0" err="1"/>
              <a:t>community.edb.utexas.edu</a:t>
            </a:r>
            <a:r>
              <a:rPr lang="en-US" dirty="0"/>
              <a:t>/</a:t>
            </a:r>
            <a:r>
              <a:rPr lang="en-US" dirty="0" err="1"/>
              <a:t>socialmedia</a:t>
            </a:r>
            <a:r>
              <a:rPr lang="en-US" dirty="0"/>
              <a:t>/</a:t>
            </a:r>
            <a:r>
              <a:rPr lang="en-US" dirty="0" err="1"/>
              <a:t>ideassm_training_content</a:t>
            </a:r>
            <a:r>
              <a:rPr lang="en-US" dirty="0"/>
              <a:t>/menu-training/0</a:t>
            </a:r>
          </a:p>
          <a:p>
            <a:pPr algn="ctr"/>
            <a:r>
              <a:rPr lang="en-US" dirty="0"/>
              <a:t>                                    </a:t>
            </a:r>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36</a:t>
            </a:fld>
            <a:endParaRPr lang="en-US" dirty="0"/>
          </a:p>
        </p:txBody>
      </p:sp>
    </p:spTree>
    <p:extLst>
      <p:ext uri="{BB962C8B-B14F-4D97-AF65-F5344CB8AC3E}">
        <p14:creationId xmlns:p14="http://schemas.microsoft.com/office/powerpoint/2010/main" val="449804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endParaRPr lang="en-US" dirty="0"/>
          </a:p>
          <a:p>
            <a:endParaRPr lang="en-US" dirty="0"/>
          </a:p>
          <a:p>
            <a:r>
              <a:rPr lang="en-US" u="sng" dirty="0"/>
              <a:t>Presenter’s Notes:</a:t>
            </a:r>
            <a:r>
              <a:rPr lang="en-US" u="none" dirty="0"/>
              <a:t> (Time: 30 Seconds)</a:t>
            </a:r>
            <a:r>
              <a:rPr lang="en-US" u="sng" dirty="0"/>
              <a:t>  </a:t>
            </a:r>
          </a:p>
          <a:p>
            <a:endParaRPr lang="en-US" dirty="0"/>
          </a:p>
          <a:p>
            <a:r>
              <a:rPr lang="en-US" b="1" dirty="0"/>
              <a:t>SAY: These are a</a:t>
            </a:r>
            <a:r>
              <a:rPr lang="en-US" b="1" baseline="0" dirty="0"/>
              <a:t> few of the</a:t>
            </a:r>
            <a:r>
              <a:rPr lang="en-US" b="1" dirty="0"/>
              <a:t> possible consequences educators can</a:t>
            </a:r>
            <a:r>
              <a:rPr lang="en-US" b="1" baseline="0" dirty="0"/>
              <a:t> face because of misconduct outside of the school day. </a:t>
            </a:r>
            <a:r>
              <a:rPr lang="en-US" b="0" i="1" baseline="0" dirty="0"/>
              <a:t>Click on the slide advancer to display the five bulleted items. </a:t>
            </a:r>
          </a:p>
          <a:p>
            <a:endParaRPr lang="en-US" b="1" i="1" baseline="0" dirty="0"/>
          </a:p>
          <a:p>
            <a:r>
              <a:rPr lang="en-US" b="1" i="0" baseline="0" dirty="0"/>
              <a:t>- These are outcomes no one ever wants to face. </a:t>
            </a:r>
          </a:p>
          <a:p>
            <a:endParaRPr lang="en-US" b="1" baseline="0" dirty="0"/>
          </a:p>
          <a:p>
            <a:endParaRPr lang="en-US" b="1" dirty="0"/>
          </a:p>
          <a:p>
            <a:endParaRPr lang="en-US" b="1" i="1" dirty="0"/>
          </a:p>
          <a:p>
            <a:pPr defTabSz="483307">
              <a:defRPr/>
            </a:pPr>
            <a:endParaRPr lang="en-US" b="1" i="1" dirty="0"/>
          </a:p>
          <a:p>
            <a:pPr defTabSz="483307">
              <a:defRPr/>
            </a:pPr>
            <a:endParaRPr lang="en-US" b="1" i="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37</a:t>
            </a:fld>
            <a:endParaRPr lang="en-US" dirty="0"/>
          </a:p>
        </p:txBody>
      </p:sp>
    </p:spTree>
    <p:extLst>
      <p:ext uri="{BB962C8B-B14F-4D97-AF65-F5344CB8AC3E}">
        <p14:creationId xmlns:p14="http://schemas.microsoft.com/office/powerpoint/2010/main" val="22999552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u="sng" dirty="0"/>
              <a:t>Directions for Presenter: </a:t>
            </a:r>
            <a:r>
              <a:rPr lang="en-US" sz="1100" i="1" u="sng" dirty="0"/>
              <a:t>Italics</a:t>
            </a:r>
          </a:p>
          <a:p>
            <a:r>
              <a:rPr lang="en-US" sz="1100" u="sng" dirty="0"/>
              <a:t>Information for Presenter to Convey: </a:t>
            </a:r>
            <a:r>
              <a:rPr lang="en-US" sz="1100" b="1" u="sng" dirty="0"/>
              <a:t>Bold</a:t>
            </a:r>
            <a:endParaRPr lang="en-US" sz="1100" dirty="0"/>
          </a:p>
          <a:p>
            <a:endParaRPr lang="en-US" sz="1100" dirty="0"/>
          </a:p>
          <a:p>
            <a:r>
              <a:rPr lang="en-US" sz="1100" u="sng" dirty="0"/>
              <a:t>Presenter’s Notes</a:t>
            </a:r>
            <a:r>
              <a:rPr lang="en-US" sz="1100" dirty="0"/>
              <a:t>: (Time: 2½ Minutes)</a:t>
            </a:r>
          </a:p>
          <a:p>
            <a:endParaRPr lang="en-US" sz="1100" i="1" dirty="0"/>
          </a:p>
          <a:p>
            <a:pPr defTabSz="483307">
              <a:defRPr/>
            </a:pPr>
            <a:r>
              <a:rPr lang="en-US" sz="1100" b="1" dirty="0"/>
              <a:t>SAY: Based on the information we have reviewed today, we are reminded that the purpose and scope of the Texas Educators’ Code of Ethics states that… </a:t>
            </a:r>
            <a:r>
              <a:rPr lang="en-US" sz="1100" i="1" dirty="0"/>
              <a:t>(Read the statement on the slide).</a:t>
            </a:r>
          </a:p>
          <a:p>
            <a:pPr defTabSz="483307">
              <a:defRPr/>
            </a:pPr>
            <a:endParaRPr lang="en-US" sz="1100" b="1" dirty="0"/>
          </a:p>
          <a:p>
            <a:pPr marL="181240" indent="-181240" defTabSz="483307">
              <a:buFontTx/>
              <a:buChar char="-"/>
              <a:defRPr/>
            </a:pPr>
            <a:r>
              <a:rPr lang="en-US" sz="1100" b="1" dirty="0"/>
              <a:t>Knowing what is expected of us within the scope of our profession as defined in law is critically important. </a:t>
            </a:r>
          </a:p>
          <a:p>
            <a:pPr marL="181240" indent="-181240" defTabSz="483307">
              <a:buFontTx/>
              <a:buChar char="-"/>
              <a:defRPr/>
            </a:pPr>
            <a:endParaRPr lang="en-US" sz="1100" b="1" dirty="0"/>
          </a:p>
          <a:p>
            <a:pPr marL="181240" indent="-181240" defTabSz="483307">
              <a:buFontTx/>
              <a:buChar char="-"/>
              <a:defRPr/>
            </a:pPr>
            <a:r>
              <a:rPr lang="en-US" sz="1100" b="1" dirty="0"/>
              <a:t>Taking all of this into consideration, we must also reference our local district policies. Some policies may require additional expectations that must also be followed by district employees. </a:t>
            </a:r>
          </a:p>
          <a:p>
            <a:pPr marL="181240" indent="-181240" defTabSz="483307">
              <a:buFontTx/>
              <a:buChar char="-"/>
              <a:defRPr/>
            </a:pPr>
            <a:endParaRPr lang="en-US" sz="1100" b="1" dirty="0"/>
          </a:p>
          <a:p>
            <a:pPr defTabSz="483307">
              <a:defRPr/>
            </a:pPr>
            <a:r>
              <a:rPr lang="en-US" sz="1100" b="1" dirty="0"/>
              <a:t>SAY: Talk at your tables to discuss what you believe defines good moral character. </a:t>
            </a:r>
          </a:p>
          <a:p>
            <a:pPr defTabSz="483307">
              <a:defRPr/>
            </a:pPr>
            <a:endParaRPr lang="en-US" sz="1100" b="1" dirty="0"/>
          </a:p>
          <a:p>
            <a:pPr defTabSz="483307">
              <a:defRPr/>
            </a:pPr>
            <a:r>
              <a:rPr lang="en-US" sz="1100" i="1" dirty="0"/>
              <a:t>Allow participants to dialogue for at least one minute. Then ask one of the table groups to volunteer their findings. Once the group has shared their information, ask the other tables if they have any additional findings they would like to add to the first group’s list. Elaborate, as applicable. </a:t>
            </a:r>
          </a:p>
          <a:p>
            <a:pPr defTabSz="483307">
              <a:defRPr/>
            </a:pPr>
            <a:endParaRPr lang="en-US" sz="1100" b="1" dirty="0"/>
          </a:p>
          <a:p>
            <a:pPr marL="181240" indent="-181240" defTabSz="483307">
              <a:buFontTx/>
              <a:buChar char="-"/>
              <a:defRPr/>
            </a:pPr>
            <a:r>
              <a:rPr lang="en-US" sz="1100" b="1" dirty="0"/>
              <a:t>Let’s apply what we learned today by completing a performance task. You will need your journal for this learning activity. </a:t>
            </a:r>
          </a:p>
          <a:p>
            <a:pPr defTabSz="483307">
              <a:defRPr/>
            </a:pPr>
            <a:endParaRPr lang="en-US" b="1" dirty="0"/>
          </a:p>
          <a:p>
            <a:pPr defTabSz="483307">
              <a:defRPr/>
            </a:pPr>
            <a:endParaRPr lang="en-US" b="1" i="1" baseline="0" dirty="0"/>
          </a:p>
          <a:p>
            <a:pPr defTabSz="483307">
              <a:defRPr/>
            </a:pPr>
            <a:endParaRPr lang="en-US" b="1" i="1" baseline="0" dirty="0"/>
          </a:p>
          <a:p>
            <a:pPr defTabSz="483307">
              <a:defRPr/>
            </a:pPr>
            <a:endParaRPr lang="en-US" b="0" i="1" baseline="0" dirty="0"/>
          </a:p>
        </p:txBody>
      </p:sp>
      <p:sp>
        <p:nvSpPr>
          <p:cNvPr id="4" name="Slide Number Placeholder 3"/>
          <p:cNvSpPr>
            <a:spLocks noGrp="1"/>
          </p:cNvSpPr>
          <p:nvPr>
            <p:ph type="sldNum" sz="quarter" idx="10"/>
          </p:nvPr>
        </p:nvSpPr>
        <p:spPr/>
        <p:txBody>
          <a:bodyPr/>
          <a:lstStyle/>
          <a:p>
            <a:fld id="{151ED775-E727-4543-9240-78CCB10EC033}" type="slidenum">
              <a:rPr lang="en-US" smtClean="0"/>
              <a:t>38</a:t>
            </a:fld>
            <a:endParaRPr lang="en-US" dirty="0"/>
          </a:p>
        </p:txBody>
      </p:sp>
    </p:spTree>
    <p:extLst>
      <p:ext uri="{BB962C8B-B14F-4D97-AF65-F5344CB8AC3E}">
        <p14:creationId xmlns:p14="http://schemas.microsoft.com/office/powerpoint/2010/main" val="7844667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273050"/>
            <a:ext cx="4802188" cy="3600450"/>
          </a:xfrm>
        </p:spPr>
      </p:sp>
      <p:sp>
        <p:nvSpPr>
          <p:cNvPr id="3" name="Notes Placeholder 2"/>
          <p:cNvSpPr>
            <a:spLocks noGrp="1"/>
          </p:cNvSpPr>
          <p:nvPr>
            <p:ph type="body" idx="1"/>
          </p:nvPr>
        </p:nvSpPr>
        <p:spPr>
          <a:xfrm>
            <a:off x="731521" y="4178834"/>
            <a:ext cx="5852160" cy="4940640"/>
          </a:xfrm>
        </p:spPr>
        <p:txBody>
          <a:bodyPr/>
          <a:lstStyle/>
          <a:p>
            <a:r>
              <a:rPr lang="en-US" sz="800" u="sng" dirty="0"/>
              <a:t>Directions for Presenter: </a:t>
            </a:r>
            <a:r>
              <a:rPr lang="en-US" sz="800" i="1" u="sng" dirty="0"/>
              <a:t>Italics</a:t>
            </a:r>
          </a:p>
          <a:p>
            <a:r>
              <a:rPr lang="en-US" sz="800" u="sng" dirty="0"/>
              <a:t>Information for Presenter to Convey: </a:t>
            </a:r>
            <a:r>
              <a:rPr lang="en-US" sz="800" b="1" u="sng" dirty="0"/>
              <a:t>Bold</a:t>
            </a:r>
          </a:p>
          <a:p>
            <a:endParaRPr lang="en-US" sz="800" b="1" u="sng" dirty="0"/>
          </a:p>
          <a:p>
            <a:pPr defTabSz="483307">
              <a:defRPr/>
            </a:pPr>
            <a:r>
              <a:rPr lang="en-US" sz="800" u="sng" dirty="0"/>
              <a:t>Presenter’s Notes</a:t>
            </a:r>
            <a:r>
              <a:rPr lang="en-US" sz="800" dirty="0"/>
              <a:t>: (Time: 7 Minutes)</a:t>
            </a:r>
            <a:endParaRPr lang="en-US" sz="800" u="sng" dirty="0"/>
          </a:p>
          <a:p>
            <a:endParaRPr lang="en-US" sz="800" b="1" dirty="0"/>
          </a:p>
          <a:p>
            <a:pPr defTabSz="483307">
              <a:defRPr/>
            </a:pPr>
            <a:r>
              <a:rPr lang="en-US" sz="1000" i="1" dirty="0"/>
              <a:t>Small and Large Group Analysis; The presenter will ask participants to find the section in their journal titled “</a:t>
            </a:r>
            <a:r>
              <a:rPr lang="en-US" sz="1000" dirty="0"/>
              <a:t>Performance Task</a:t>
            </a:r>
            <a:r>
              <a:rPr lang="en-US" sz="1000" i="1" dirty="0"/>
              <a:t>.”</a:t>
            </a:r>
          </a:p>
          <a:p>
            <a:endParaRPr lang="en-US" sz="1000" i="1" dirty="0"/>
          </a:p>
          <a:p>
            <a:pPr defTabSz="483307">
              <a:defRPr/>
            </a:pPr>
            <a:r>
              <a:rPr lang="en-US" sz="1000" b="1" dirty="0"/>
              <a:t>SAY: Please complete the performance task. The detailed instructions will guide your group work. I will walk around to provide clarification as needed. </a:t>
            </a:r>
            <a:r>
              <a:rPr lang="en-US" sz="1000" i="1" dirty="0"/>
              <a:t>Participants will work in groups, but will also record individually in their respective journals. </a:t>
            </a:r>
          </a:p>
          <a:p>
            <a:pPr defTabSz="483307">
              <a:defRPr/>
            </a:pPr>
            <a:endParaRPr lang="en-US" sz="1000" b="1" i="1" dirty="0"/>
          </a:p>
          <a:p>
            <a:pPr marL="181240" indent="-181240">
              <a:buFontTx/>
              <a:buChar char="-"/>
            </a:pPr>
            <a:r>
              <a:rPr lang="en-US" sz="1000" b="1" dirty="0"/>
              <a:t>Read both scenarios included with the Performance Task activity included in your journal. Your group should choose only ONE scenario to review.</a:t>
            </a:r>
          </a:p>
          <a:p>
            <a:endParaRPr lang="en-US" sz="1000" i="1" dirty="0"/>
          </a:p>
          <a:p>
            <a:r>
              <a:rPr lang="en-US" sz="1000" i="1" dirty="0"/>
              <a:t>FEEDBACK: Once groups have finished completing the participant activity, the presenter will call on two or three table groups to provide their responses</a:t>
            </a:r>
            <a:r>
              <a:rPr lang="en-US" sz="1000" b="1" i="1" dirty="0"/>
              <a:t>.  IF PARTICIPANTS DO NOT IDENTIFY THE EXPECTED RESPONSES</a:t>
            </a:r>
            <a:r>
              <a:rPr lang="en-US" sz="1000" i="1" dirty="0"/>
              <a:t> that should result from this activity, use the </a:t>
            </a:r>
            <a:r>
              <a:rPr lang="en-US" sz="1000" b="1" i="1" dirty="0"/>
              <a:t>Performance Task Key</a:t>
            </a:r>
            <a:r>
              <a:rPr lang="en-US" sz="1000" i="1" dirty="0"/>
              <a:t> to</a:t>
            </a:r>
            <a:r>
              <a:rPr lang="en-US" sz="1000" b="1" i="1" dirty="0"/>
              <a:t> </a:t>
            </a:r>
            <a:r>
              <a:rPr lang="en-US" sz="1000" i="1" dirty="0"/>
              <a:t>guide participants in reviewing the “correct/expected” outcomes for the scenarios.  </a:t>
            </a:r>
          </a:p>
          <a:p>
            <a:endParaRPr lang="en-US" sz="1000" i="1" dirty="0"/>
          </a:p>
          <a:p>
            <a:pPr defTabSz="478048">
              <a:defRPr/>
            </a:pPr>
            <a:r>
              <a:rPr lang="en-US" sz="1000" i="1" dirty="0"/>
              <a:t>Prompt participants to think about how could this become a violation of the law, Code of Ethics, or district policies.  Possible responses are as follows:</a:t>
            </a:r>
          </a:p>
          <a:p>
            <a:r>
              <a:rPr lang="en-US" sz="1000" b="1" i="1" dirty="0"/>
              <a:t>Scenario 1</a:t>
            </a:r>
          </a:p>
          <a:p>
            <a:pPr marL="179268" indent="-179268">
              <a:buFont typeface="Arial" panose="020B0604020202020204" pitchFamily="34" charset="0"/>
              <a:buChar char="•"/>
            </a:pPr>
            <a:r>
              <a:rPr lang="en-US" sz="1000" i="1" dirty="0"/>
              <a:t>Students are under the legal age to be drinking alcoholic beverages.  </a:t>
            </a:r>
          </a:p>
          <a:p>
            <a:pPr marL="179268" indent="-179268">
              <a:buFont typeface="Arial" panose="020B0604020202020204" pitchFamily="34" charset="0"/>
              <a:buChar char="•"/>
            </a:pPr>
            <a:r>
              <a:rPr lang="en-US" sz="1000" i="1" dirty="0"/>
              <a:t>Drinking with minors is a violation of the law.</a:t>
            </a:r>
          </a:p>
          <a:p>
            <a:pPr marL="179268" indent="-179268">
              <a:buFont typeface="Arial" panose="020B0604020202020204" pitchFamily="34" charset="0"/>
              <a:buChar char="•"/>
            </a:pPr>
            <a:r>
              <a:rPr lang="en-US" sz="1000" i="1" dirty="0"/>
              <a:t>The teacher, as well as the other adults, should prevent the students from driving and contact law enforcement to report illegal behavior. </a:t>
            </a:r>
          </a:p>
          <a:p>
            <a:pPr marL="179268" indent="-179268">
              <a:buFont typeface="Arial" panose="020B0604020202020204" pitchFamily="34" charset="0"/>
              <a:buChar char="•"/>
            </a:pPr>
            <a:r>
              <a:rPr lang="en-US" sz="1000" i="1" dirty="0"/>
              <a:t>District policies and the Code of Ethics prohibit this type of inappropriate teacher-student actions.</a:t>
            </a:r>
          </a:p>
          <a:p>
            <a:r>
              <a:rPr lang="en-US" sz="1000" b="1" i="1" dirty="0"/>
              <a:t>Scenario 2</a:t>
            </a:r>
          </a:p>
          <a:p>
            <a:pPr marL="179268" indent="-179268">
              <a:buFont typeface="Arial" panose="020B0604020202020204" pitchFamily="34" charset="0"/>
              <a:buChar char="•"/>
            </a:pPr>
            <a:r>
              <a:rPr lang="en-US" sz="1000" i="1" dirty="0"/>
              <a:t>Unauthorized use of school property and unreported theft to the cargo vehicle. </a:t>
            </a:r>
          </a:p>
          <a:p>
            <a:pPr marL="179268" indent="-179268">
              <a:buFont typeface="Arial" panose="020B0604020202020204" pitchFamily="34" charset="0"/>
              <a:buChar char="•"/>
            </a:pPr>
            <a:r>
              <a:rPr lang="en-US" sz="1000" i="1" dirty="0"/>
              <a:t>Code of Ethics violations based on misuse of school property and concealing loss of school property.</a:t>
            </a:r>
          </a:p>
          <a:p>
            <a:pPr defTabSz="483307">
              <a:defRPr/>
            </a:pPr>
            <a:endParaRPr lang="en-US" sz="1300" i="1" dirty="0"/>
          </a:p>
        </p:txBody>
      </p:sp>
      <p:sp>
        <p:nvSpPr>
          <p:cNvPr id="4" name="Slide Number Placeholder 3"/>
          <p:cNvSpPr>
            <a:spLocks noGrp="1"/>
          </p:cNvSpPr>
          <p:nvPr>
            <p:ph type="sldNum" sz="quarter" idx="10"/>
          </p:nvPr>
        </p:nvSpPr>
        <p:spPr/>
        <p:txBody>
          <a:bodyPr/>
          <a:lstStyle/>
          <a:p>
            <a:fld id="{276F89BB-B7E5-B147-BFB7-69A1B0762F99}" type="slidenum">
              <a:rPr lang="en-US" smtClean="0"/>
              <a:t>39</a:t>
            </a:fld>
            <a:endParaRPr lang="en-US" dirty="0"/>
          </a:p>
        </p:txBody>
      </p:sp>
    </p:spTree>
    <p:extLst>
      <p:ext uri="{BB962C8B-B14F-4D97-AF65-F5344CB8AC3E}">
        <p14:creationId xmlns:p14="http://schemas.microsoft.com/office/powerpoint/2010/main" val="21068665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492125"/>
            <a:ext cx="4802188" cy="3600450"/>
          </a:xfrm>
        </p:spPr>
      </p:sp>
      <p:sp>
        <p:nvSpPr>
          <p:cNvPr id="3" name="Notes Placeholder 2"/>
          <p:cNvSpPr>
            <a:spLocks noGrp="1"/>
          </p:cNvSpPr>
          <p:nvPr>
            <p:ph type="body" idx="1"/>
          </p:nvPr>
        </p:nvSpPr>
        <p:spPr>
          <a:xfrm>
            <a:off x="731521" y="4281217"/>
            <a:ext cx="5852160" cy="4838256"/>
          </a:xfrm>
        </p:spPr>
        <p:txBody>
          <a:bodyPr/>
          <a:lstStyle/>
          <a:p>
            <a:r>
              <a:rPr lang="en-US" u="sng" dirty="0"/>
              <a:t>Directions</a:t>
            </a:r>
            <a:r>
              <a:rPr lang="en-US" u="sng" baseline="0" dirty="0"/>
              <a:t> for Presenter: </a:t>
            </a:r>
            <a:r>
              <a:rPr lang="en-US" i="1" u="sng" baseline="0" dirty="0"/>
              <a:t>Italics</a:t>
            </a:r>
            <a:endParaRPr lang="en-US" b="0" i="1" u="sng" dirty="0"/>
          </a:p>
          <a:p>
            <a:r>
              <a:rPr lang="en-US" b="0" i="0" u="sng" dirty="0"/>
              <a:t>Information for Presenter to Convey: </a:t>
            </a:r>
            <a:r>
              <a:rPr lang="en-US" b="1" i="0" u="sng" dirty="0"/>
              <a:t>Bold</a:t>
            </a:r>
          </a:p>
          <a:p>
            <a:endParaRPr lang="en-US" sz="1000" i="1" u="sng" dirty="0"/>
          </a:p>
          <a:p>
            <a:pPr defTabSz="483307">
              <a:defRPr/>
            </a:pPr>
            <a:r>
              <a:rPr lang="en-US" b="0" i="0" u="sng" dirty="0"/>
              <a:t>Presenter’s Notes</a:t>
            </a:r>
            <a:r>
              <a:rPr lang="en-US" b="0" i="0" u="none" dirty="0"/>
              <a:t>:</a:t>
            </a:r>
            <a:r>
              <a:rPr lang="en-US" b="0" i="0" u="none" baseline="0" dirty="0"/>
              <a:t> (Time: 3½  Minutes)</a:t>
            </a:r>
            <a:endParaRPr lang="en-US" b="0" i="0" u="sng" dirty="0"/>
          </a:p>
          <a:p>
            <a:endParaRPr lang="en-US" sz="1000" i="1" dirty="0"/>
          </a:p>
          <a:p>
            <a:r>
              <a:rPr lang="en-US" b="0" i="1" dirty="0"/>
              <a:t>Personal Reflection</a:t>
            </a:r>
            <a:r>
              <a:rPr lang="en-US" b="0" i="1" baseline="0" dirty="0"/>
              <a:t>: Participants will open their journal to the reflection page titled “</a:t>
            </a:r>
            <a:r>
              <a:rPr lang="en-US" dirty="0"/>
              <a:t>Teachers as Role Models: Conduct Outside of the School.” </a:t>
            </a:r>
            <a:r>
              <a:rPr lang="en-US" i="1" dirty="0"/>
              <a:t>The presenter</a:t>
            </a:r>
            <a:r>
              <a:rPr lang="en-US" i="1" baseline="0" dirty="0"/>
              <a:t> will read the reflection prompt included below to participants. Provide 3-5 minutes for participants to complete their journal reflection. </a:t>
            </a:r>
          </a:p>
          <a:p>
            <a:endParaRPr lang="en-US" sz="1000" dirty="0"/>
          </a:p>
          <a:p>
            <a:r>
              <a:rPr lang="en-US" b="1" dirty="0"/>
              <a:t>SAY: Please open your journal to the reflection page titled “Teachers as Role Models: Conduct Outside of the School” and reflect on the following prompt:</a:t>
            </a:r>
          </a:p>
          <a:p>
            <a:endParaRPr lang="en-US" sz="1000" b="1" dirty="0"/>
          </a:p>
          <a:p>
            <a:pPr defTabSz="483307"/>
            <a:r>
              <a:rPr lang="en-US" b="1" dirty="0"/>
              <a:t>As a result of this training module and group discussion, has your viewpoint changed regarding the influence you have on students outside of school?  If Yes, explain why.  If No, please explain why. </a:t>
            </a:r>
          </a:p>
          <a:p>
            <a:pPr defTabSz="483307"/>
            <a:endParaRPr lang="en-US" sz="1000" b="1" dirty="0"/>
          </a:p>
          <a:p>
            <a:pPr defTabSz="483307"/>
            <a:r>
              <a:rPr lang="en-US" b="0" i="1" dirty="0"/>
              <a:t>Allow 2</a:t>
            </a:r>
            <a:r>
              <a:rPr lang="en-US" b="0" i="1" baseline="0" dirty="0"/>
              <a:t>½ minutes for participants to complete the reflection question. Then close the session with the following information:</a:t>
            </a:r>
            <a:endParaRPr lang="en-US" b="0" i="1" dirty="0"/>
          </a:p>
          <a:p>
            <a:pPr defTabSz="483307"/>
            <a:endParaRPr lang="en-US" sz="1000" b="1" dirty="0"/>
          </a:p>
          <a:p>
            <a:pPr defTabSz="483307">
              <a:defRPr/>
            </a:pPr>
            <a:r>
              <a:rPr lang="en-US" b="1" dirty="0"/>
              <a:t>SAY:</a:t>
            </a:r>
            <a:r>
              <a:rPr lang="en-US" b="1" baseline="0" dirty="0"/>
              <a:t>  As we bring this session to a close, let’s reflect on our opening Essential Questions and your responses to this journal response. Did the information you learned regarding the </a:t>
            </a:r>
            <a:r>
              <a:rPr lang="en-US" sz="1300" b="1" dirty="0"/>
              <a:t>responsibility educators have to their profession outside of the regular school day strengthen your original viewpoint on this topic?</a:t>
            </a:r>
          </a:p>
          <a:p>
            <a:pPr defTabSz="483307">
              <a:defRPr/>
            </a:pPr>
            <a:endParaRPr lang="en-US" sz="1000" b="1" dirty="0"/>
          </a:p>
          <a:p>
            <a:pPr defTabSz="483307">
              <a:defRPr/>
            </a:pPr>
            <a:r>
              <a:rPr lang="en-US" sz="1300" i="1" dirty="0"/>
              <a:t>Ask a volunteer to share their response with the whole group. </a:t>
            </a:r>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40</a:t>
            </a:fld>
            <a:endParaRPr lang="en-US" dirty="0"/>
          </a:p>
        </p:txBody>
      </p:sp>
    </p:spTree>
    <p:extLst>
      <p:ext uri="{BB962C8B-B14F-4D97-AF65-F5344CB8AC3E}">
        <p14:creationId xmlns:p14="http://schemas.microsoft.com/office/powerpoint/2010/main" val="17082280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7">
              <a:defRPr/>
            </a:pPr>
            <a:r>
              <a:rPr lang="en-US" u="sng" dirty="0"/>
              <a:t>Presenter’s Notes</a:t>
            </a:r>
            <a:r>
              <a:rPr lang="en-US" u="none" dirty="0"/>
              <a:t>:</a:t>
            </a:r>
            <a:r>
              <a:rPr lang="en-US" u="none" baseline="0" dirty="0"/>
              <a:t> (Time: 5 Minutes)</a:t>
            </a:r>
            <a:endParaRPr lang="en-US" u="sng" dirty="0"/>
          </a:p>
          <a:p>
            <a:endParaRPr lang="en-US" b="1" dirty="0"/>
          </a:p>
          <a:p>
            <a:r>
              <a:rPr lang="en-US" b="0" dirty="0"/>
              <a:t>Assessment of Learning</a:t>
            </a:r>
          </a:p>
          <a:p>
            <a:endParaRPr lang="en-US" b="1" dirty="0"/>
          </a:p>
          <a:p>
            <a:r>
              <a:rPr lang="en-US" b="1" dirty="0"/>
              <a:t>SAY: Participants are</a:t>
            </a:r>
            <a:r>
              <a:rPr lang="en-US" b="1" baseline="0" dirty="0"/>
              <a:t> required to complete an assessment based on the information received in this training. They must receive a grade of 100 to receive credit for this module training. </a:t>
            </a:r>
          </a:p>
          <a:p>
            <a:endParaRPr lang="en-US" b="1" baseline="0" dirty="0"/>
          </a:p>
          <a:p>
            <a:pPr defTabSz="483307">
              <a:defRPr/>
            </a:pPr>
            <a:r>
              <a:rPr lang="en-US" b="0" i="1" baseline="0" dirty="0"/>
              <a:t>The presenter can provide each participant with the Module 4 assessment to complete as a culminating activity. Districts can alternately choose to have participants complete the assessment during a follow-up session or have them complete the assessment on their own within a designated period of time and submit it to their campus principal. </a:t>
            </a:r>
          </a:p>
          <a:p>
            <a:pPr defTabSz="483307">
              <a:defRPr/>
            </a:pPr>
            <a:endParaRPr lang="en-US" dirty="0"/>
          </a:p>
          <a:p>
            <a:endParaRPr lang="en-US" b="1" dirty="0"/>
          </a:p>
        </p:txBody>
      </p:sp>
      <p:sp>
        <p:nvSpPr>
          <p:cNvPr id="4" name="Slide Number Placeholder 3"/>
          <p:cNvSpPr>
            <a:spLocks noGrp="1"/>
          </p:cNvSpPr>
          <p:nvPr>
            <p:ph type="sldNum" sz="quarter" idx="10"/>
          </p:nvPr>
        </p:nvSpPr>
        <p:spPr/>
        <p:txBody>
          <a:bodyPr/>
          <a:lstStyle/>
          <a:p>
            <a:fld id="{276F89BB-B7E5-B147-BFB7-69A1B0762F99}" type="slidenum">
              <a:rPr lang="en-US" smtClean="0"/>
              <a:t>41</a:t>
            </a:fld>
            <a:endParaRPr lang="en-US" dirty="0"/>
          </a:p>
        </p:txBody>
      </p:sp>
    </p:spTree>
    <p:extLst>
      <p:ext uri="{BB962C8B-B14F-4D97-AF65-F5344CB8AC3E}">
        <p14:creationId xmlns:p14="http://schemas.microsoft.com/office/powerpoint/2010/main" val="33484849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7">
              <a:defRPr/>
            </a:pPr>
            <a:r>
              <a:rPr lang="en-US" u="sng" dirty="0"/>
              <a:t>Presenter’s Notes</a:t>
            </a:r>
            <a:r>
              <a:rPr lang="en-US" u="none" dirty="0"/>
              <a:t>:</a:t>
            </a:r>
            <a:r>
              <a:rPr lang="en-US" u="none" baseline="0" dirty="0"/>
              <a:t> (Time: 1 Minute)</a:t>
            </a:r>
            <a:endParaRPr lang="en-US" u="sng" dirty="0"/>
          </a:p>
          <a:p>
            <a:endParaRPr lang="en-US" dirty="0"/>
          </a:p>
          <a:p>
            <a:r>
              <a:rPr lang="en-US" i="1" dirty="0"/>
              <a:t>Before concluding</a:t>
            </a:r>
            <a:r>
              <a:rPr lang="en-US" i="1" baseline="0" dirty="0"/>
              <a:t> the training session, the presenter should ask the participants if they have any questions about the training information they received today. Answer any questions as applicable.</a:t>
            </a:r>
            <a:endParaRPr lang="en-US" i="1" dirty="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42</a:t>
            </a:fld>
            <a:endParaRPr lang="en-US" dirty="0"/>
          </a:p>
        </p:txBody>
      </p:sp>
    </p:spTree>
    <p:extLst>
      <p:ext uri="{BB962C8B-B14F-4D97-AF65-F5344CB8AC3E}">
        <p14:creationId xmlns:p14="http://schemas.microsoft.com/office/powerpoint/2010/main" val="30204625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7">
              <a:defRPr/>
            </a:pPr>
            <a:r>
              <a:rPr lang="en-US" u="sng" dirty="0"/>
              <a:t>Presenter’s Notes:  </a:t>
            </a:r>
          </a:p>
          <a:p>
            <a:pPr defTabSz="483307">
              <a:defRPr/>
            </a:pPr>
            <a:endParaRPr lang="en-US" i="1" dirty="0"/>
          </a:p>
          <a:p>
            <a:pPr defTabSz="483307">
              <a:defRPr/>
            </a:pPr>
            <a:r>
              <a:rPr lang="en-US" i="1" dirty="0"/>
              <a:t>References</a:t>
            </a:r>
            <a:r>
              <a:rPr lang="en-US" i="1" baseline="0" dirty="0"/>
              <a:t> for sources cited can be shown briefly. The presenter does not need to make a statement about the sources unless he or she chooses to do so.</a:t>
            </a:r>
            <a:endParaRPr lang="en-US" b="1"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43</a:t>
            </a:fld>
            <a:endParaRPr lang="en-US" dirty="0"/>
          </a:p>
        </p:txBody>
      </p:sp>
    </p:spTree>
    <p:extLst>
      <p:ext uri="{BB962C8B-B14F-4D97-AF65-F5344CB8AC3E}">
        <p14:creationId xmlns:p14="http://schemas.microsoft.com/office/powerpoint/2010/main" val="18047679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7">
              <a:defRPr/>
            </a:pPr>
            <a:r>
              <a:rPr lang="en-US" u="sng" dirty="0"/>
              <a:t>Presenter’s Notes:  </a:t>
            </a:r>
          </a:p>
          <a:p>
            <a:pPr defTabSz="483307">
              <a:defRPr/>
            </a:pPr>
            <a:endParaRPr lang="en-US" i="1" dirty="0"/>
          </a:p>
          <a:p>
            <a:pPr defTabSz="483307">
              <a:defRPr/>
            </a:pPr>
            <a:r>
              <a:rPr lang="en-US" i="1" dirty="0"/>
              <a:t>References</a:t>
            </a:r>
            <a:r>
              <a:rPr lang="en-US" i="1" baseline="0" dirty="0"/>
              <a:t> for sources cited can be shown briefly. The presenter does not need to make a statement about the sources unless he or she chooses to do so.</a:t>
            </a:r>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44</a:t>
            </a:fld>
            <a:endParaRPr lang="en-US" dirty="0"/>
          </a:p>
        </p:txBody>
      </p:sp>
    </p:spTree>
    <p:extLst>
      <p:ext uri="{BB962C8B-B14F-4D97-AF65-F5344CB8AC3E}">
        <p14:creationId xmlns:p14="http://schemas.microsoft.com/office/powerpoint/2010/main" val="6885037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a:t>
            </a:r>
            <a:r>
              <a:rPr lang="en-US" u="sng" baseline="0" dirty="0"/>
              <a:t> for Presenter: </a:t>
            </a:r>
            <a:r>
              <a:rPr lang="en-US" i="1" u="sng" baseline="0" dirty="0"/>
              <a:t>Italics</a:t>
            </a:r>
            <a:endParaRPr lang="en-US" i="1" u="sng" dirty="0"/>
          </a:p>
          <a:p>
            <a:r>
              <a:rPr lang="en-US" u="sng" dirty="0"/>
              <a:t>Information for Presenter to Convey: </a:t>
            </a:r>
            <a:r>
              <a:rPr lang="en-US" b="1" u="sng" dirty="0"/>
              <a:t>Bold</a:t>
            </a:r>
          </a:p>
          <a:p>
            <a:endParaRPr lang="en-US" b="1" u="sng" dirty="0"/>
          </a:p>
          <a:p>
            <a:pPr defTabSz="483307">
              <a:defRPr/>
            </a:pPr>
            <a:r>
              <a:rPr lang="en-US" u="sng" dirty="0"/>
              <a:t>Presenter’s Notes:  </a:t>
            </a:r>
          </a:p>
          <a:p>
            <a:pPr defTabSz="483307">
              <a:defRPr/>
            </a:pPr>
            <a:endParaRPr lang="en-US" i="1" dirty="0"/>
          </a:p>
          <a:p>
            <a:pPr defTabSz="483307">
              <a:defRPr/>
            </a:pPr>
            <a:r>
              <a:rPr lang="en-US" i="1" dirty="0"/>
              <a:t>References</a:t>
            </a:r>
            <a:r>
              <a:rPr lang="en-US" i="1" baseline="0" dirty="0"/>
              <a:t> for sources cited can be shown briefly. The presenter does not need to make a statement about the sources unless he or she chooses to do so.</a:t>
            </a:r>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45</a:t>
            </a:fld>
            <a:endParaRPr lang="en-US" dirty="0"/>
          </a:p>
        </p:txBody>
      </p:sp>
    </p:spTree>
    <p:extLst>
      <p:ext uri="{BB962C8B-B14F-4D97-AF65-F5344CB8AC3E}">
        <p14:creationId xmlns:p14="http://schemas.microsoft.com/office/powerpoint/2010/main" val="688503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99897783-D7E3-2E4F-96B4-86CA404FA772}"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2685383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E8BA09-9DBE-2E4B-83CA-3C85304DC155}"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6259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E05B54-DABE-0B46-A942-4DC7F240863E}"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083323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56EFB6-D6F6-4848-A7EF-9324552E28B2}"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2822821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A939F3-2E8D-9442-9BA8-D64FF7511D01}" type="datetime1">
              <a:rPr lang="en-US" smtClean="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1868290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ED27B4-C93C-8241-934C-B02025E81F5A}" type="datetime1">
              <a:rPr lang="en-US" smtClean="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412150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89DDE6-C7F1-2542-A9FA-9556BB07B533}" type="datetime1">
              <a:rPr lang="en-US" smtClean="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784589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43FC0D-605C-604F-A01F-B0C2D9BA1894}"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b="1">
                <a:solidFill>
                  <a:schemeClr val="bg1"/>
                </a:solidFill>
              </a:defRPr>
            </a:lvl1pPr>
          </a:lstStyle>
          <a:p>
            <a:fld id="{A3DD2DFE-2B8D-9541-9EAC-6C4E629DB06C}" type="slidenum">
              <a:rPr lang="en-US" smtClean="0"/>
              <a:pPr/>
              <a:t>‹#›</a:t>
            </a:fld>
            <a:endParaRPr lang="en-US" dirty="0"/>
          </a:p>
        </p:txBody>
      </p:sp>
    </p:spTree>
    <p:extLst>
      <p:ext uri="{BB962C8B-B14F-4D97-AF65-F5344CB8AC3E}">
        <p14:creationId xmlns:p14="http://schemas.microsoft.com/office/powerpoint/2010/main" val="814038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57CC9D-9B4C-C046-A2FA-09F92AF373B3}" type="datetime1">
              <a:rPr lang="en-US" smtClean="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2856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30CDC4-88C6-ED4C-9428-5C4CF79EDD60}"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130713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846D5C-048E-294C-9243-443620683B91}" type="datetime1">
              <a:rPr lang="en-US" smtClean="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t>‹#›</a:t>
            </a:fld>
            <a:endParaRPr lang="en-US" dirty="0"/>
          </a:p>
        </p:txBody>
      </p:sp>
    </p:spTree>
    <p:extLst>
      <p:ext uri="{BB962C8B-B14F-4D97-AF65-F5344CB8AC3E}">
        <p14:creationId xmlns:p14="http://schemas.microsoft.com/office/powerpoint/2010/main" val="3201268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3C8E8-2CC2-B84E-B9A1-6FAEA1E0BD96}" type="datetime1">
              <a:rPr lang="en-US" smtClean="0"/>
              <a:t>7/27/2022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D2DFE-2B8D-9541-9EAC-6C4E629DB06C}" type="slidenum">
              <a:rPr lang="en-US" smtClean="0"/>
              <a:t>‹#›</a:t>
            </a:fld>
            <a:endParaRPr lang="en-US" dirty="0"/>
          </a:p>
        </p:txBody>
      </p:sp>
    </p:spTree>
    <p:extLst>
      <p:ext uri="{BB962C8B-B14F-4D97-AF65-F5344CB8AC3E}">
        <p14:creationId xmlns:p14="http://schemas.microsoft.com/office/powerpoint/2010/main" val="585030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8.w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jukebox.esc13.net/PSgateway/ethics/videos/EthicsModule_4.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8" Type="http://schemas.openxmlformats.org/officeDocument/2006/relationships/hyperlink" Target="http://www.imdb.com/title/tt0094027/plotsummary" TargetMode="External"/><Relationship Id="rId3" Type="http://schemas.openxmlformats.org/officeDocument/2006/relationships/hyperlink" Target="https://hbr.org/2011/07/what-makes-a-great-ceo" TargetMode="External"/><Relationship Id="rId7" Type="http://schemas.openxmlformats.org/officeDocument/2006/relationships/hyperlink" Target="http://www.nydailynews.com/new-york/education/hometown-heroes/manhattan-assistant-principal-organizes-fundraisers-students-article-1.2719835"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http://www.ctteam.org/df/resources/Module5_Manual.pdf" TargetMode="External"/><Relationship Id="rId5" Type="http://schemas.openxmlformats.org/officeDocument/2006/relationships/hyperlink" Target="http://granthaalayah.com/Articles/Vol1Iss1/02_IJRG14_A07_03.pdf" TargetMode="External"/><Relationship Id="rId4" Type="http://schemas.openxmlformats.org/officeDocument/2006/relationships/hyperlink" Target="http://www.huffingtonpost.com/kamrin-baker/making-waves_1_b_5980324.html" TargetMode="External"/><Relationship Id="rId9"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www.mysanantonio.com/lifestyle/article/Elementary-teacher-wins-twerking-contest-in-7241476.php" TargetMode="External"/><Relationship Id="rId7" Type="http://schemas.openxmlformats.org/officeDocument/2006/relationships/hyperlink" Target="http://www.krgv.com/story/31250023/teacher-busted-with-drugs-suspended-by-school-district"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hyperlink" Target="http://www.nea.org/home/38324.htm" TargetMode="External"/><Relationship Id="rId5" Type="http://schemas.openxmlformats.org/officeDocument/2006/relationships/hyperlink" Target="http://www.rootsofaction.com/what-is-a-role-model-five-qualities-that-matter-for-role-models/" TargetMode="External"/><Relationship Id="rId4" Type="http://schemas.openxmlformats.org/officeDocument/2006/relationships/hyperlink" Target="http://987ampradio.cbslocal.com/2013/06/27/michigan-teacher-fired-for-stripping-while-on-medical-leave/"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cbsnews.com/news/texas-record-setting-pacer-inappropriate-teacher-student-relationship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community.edb.utexas.edu/socialmedia/ideassm_training_content/menu-training/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380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4986564" y="816447"/>
            <a:ext cx="3968426" cy="5286199"/>
          </a:xfrm>
        </p:spPr>
        <p:txBody>
          <a:bodyPr/>
          <a:lstStyle/>
          <a:p>
            <a:pPr marL="0" indent="0">
              <a:buNone/>
            </a:pPr>
            <a:endParaRPr lang="en-US" sz="2800" dirty="0"/>
          </a:p>
          <a:p>
            <a:pPr marL="0" indent="0">
              <a:buNone/>
            </a:pPr>
            <a:r>
              <a:rPr lang="en-US" sz="3200" dirty="0"/>
              <a:t>Understand the influence teachers can have on students when modeling behavior, values, and skills outside of the classroom. </a:t>
            </a:r>
          </a:p>
          <a:p>
            <a:endParaRPr lang="en-US" dirty="0"/>
          </a:p>
        </p:txBody>
      </p:sp>
      <p:pic>
        <p:nvPicPr>
          <p:cNvPr id="4" name="Content Placeholder 3" descr="purpose_outlined1.pn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63" r="59"/>
          <a:stretch/>
        </p:blipFill>
        <p:spPr>
          <a:xfrm>
            <a:off x="0" y="0"/>
            <a:ext cx="4563179" cy="6858000"/>
          </a:xfrm>
        </p:spPr>
      </p:pic>
      <p:sp>
        <p:nvSpPr>
          <p:cNvPr id="2" name="Rectangle 1"/>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p:txBody>
          <a:bodyPr/>
          <a:lstStyle/>
          <a:p>
            <a:fld id="{A3DD2DFE-2B8D-9541-9EAC-6C4E629DB06C}" type="slidenum">
              <a:rPr lang="en-US" smtClean="0">
                <a:solidFill>
                  <a:schemeClr val="bg1"/>
                </a:solidFill>
              </a:rPr>
              <a:t>2</a:t>
            </a:fld>
            <a:endParaRPr lang="en-US" dirty="0">
              <a:solidFill>
                <a:schemeClr val="bg1"/>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271240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854" y="648266"/>
            <a:ext cx="4959864" cy="604673"/>
          </a:xfrm>
        </p:spPr>
        <p:txBody>
          <a:bodyPr>
            <a:normAutofit fontScale="90000"/>
          </a:bodyPr>
          <a:lstStyle/>
          <a:p>
            <a:pPr algn="ctr"/>
            <a:r>
              <a:rPr lang="en-US" sz="3200" dirty="0"/>
              <a:t> </a:t>
            </a:r>
            <a:r>
              <a:rPr lang="en-US" sz="4400" dirty="0">
                <a:solidFill>
                  <a:srgbClr val="0000CD"/>
                </a:solidFill>
              </a:rPr>
              <a:t>Stimulating Thinking</a:t>
            </a:r>
          </a:p>
        </p:txBody>
      </p:sp>
      <p:sp>
        <p:nvSpPr>
          <p:cNvPr id="3" name="Content Placeholder 2"/>
          <p:cNvSpPr>
            <a:spLocks noGrp="1"/>
          </p:cNvSpPr>
          <p:nvPr>
            <p:ph idx="1"/>
          </p:nvPr>
        </p:nvSpPr>
        <p:spPr>
          <a:xfrm>
            <a:off x="3615366" y="273050"/>
            <a:ext cx="5111750" cy="5853113"/>
          </a:xfrm>
        </p:spPr>
        <p:txBody>
          <a:bodyPr/>
          <a:lstStyle/>
          <a:p>
            <a:pPr marL="0" indent="0">
              <a:buNone/>
            </a:pPr>
            <a:endParaRPr lang="en-US" dirty="0"/>
          </a:p>
          <a:p>
            <a:pPr marL="0" indent="0">
              <a:buNone/>
            </a:pPr>
            <a:endParaRPr lang="en-US" dirty="0"/>
          </a:p>
          <a:p>
            <a:pPr marL="0" indent="0" algn="ctr">
              <a:buNone/>
            </a:pPr>
            <a:endParaRPr lang="en-US" dirty="0"/>
          </a:p>
        </p:txBody>
      </p:sp>
      <p:sp>
        <p:nvSpPr>
          <p:cNvPr id="4" name="Text Placeholder 3"/>
          <p:cNvSpPr>
            <a:spLocks noGrp="1"/>
          </p:cNvSpPr>
          <p:nvPr>
            <p:ph type="body" sz="half" idx="2"/>
          </p:nvPr>
        </p:nvSpPr>
        <p:spPr>
          <a:xfrm>
            <a:off x="317228" y="1438541"/>
            <a:ext cx="5645348" cy="4408533"/>
          </a:xfrm>
        </p:spPr>
        <p:txBody>
          <a:bodyPr>
            <a:normAutofit/>
          </a:bodyPr>
          <a:lstStyle/>
          <a:p>
            <a:pPr marL="514350" indent="-514350">
              <a:buFont typeface="+mj-lt"/>
              <a:buAutoNum type="arabicPeriod"/>
            </a:pPr>
            <a:r>
              <a:rPr lang="en-US" sz="3000" dirty="0"/>
              <a:t>What responsibility do educators have to their profession outside of the regular school day?</a:t>
            </a:r>
          </a:p>
          <a:p>
            <a:pPr marL="342900" indent="-342900">
              <a:buFont typeface="+mj-lt"/>
              <a:buAutoNum type="arabicPeriod"/>
            </a:pPr>
            <a:endParaRPr lang="en-US" sz="2400" dirty="0"/>
          </a:p>
          <a:p>
            <a:pPr marL="514350" indent="-514350">
              <a:buFont typeface="+mj-lt"/>
              <a:buAutoNum type="arabicPeriod"/>
            </a:pPr>
            <a:r>
              <a:rPr lang="en-US" sz="3000" dirty="0"/>
              <a:t>How can educators strike a positive balance between their personal and professional lives?</a:t>
            </a:r>
          </a:p>
          <a:p>
            <a:pPr marL="342900" indent="-342900">
              <a:buFont typeface="Wingdings" charset="2"/>
              <a:buChar char="Ø"/>
            </a:pPr>
            <a:endParaRPr lang="en-US" sz="2000" dirty="0"/>
          </a:p>
          <a:p>
            <a:endParaRPr lang="en-US" sz="2800" dirty="0"/>
          </a:p>
          <a:p>
            <a:endParaRPr lang="en-US" sz="2800" dirty="0"/>
          </a:p>
        </p:txBody>
      </p:sp>
      <p:pic>
        <p:nvPicPr>
          <p:cNvPr id="5" name="Content Placeholder 3" descr="Essential Questions.png"/>
          <p:cNvPicPr>
            <a:picLocks noChangeAspect="1"/>
          </p:cNvPicPr>
          <p:nvPr/>
        </p:nvPicPr>
        <p:blipFill rotWithShape="1">
          <a:blip r:embed="rId3">
            <a:extLst>
              <a:ext uri="{28A0092B-C50C-407E-A947-70E740481C1C}">
                <a14:useLocalDpi xmlns:a14="http://schemas.microsoft.com/office/drawing/2010/main" val="0"/>
              </a:ext>
            </a:extLst>
          </a:blip>
          <a:srcRect t="-4314" b="-691"/>
          <a:stretch/>
        </p:blipFill>
        <p:spPr>
          <a:xfrm>
            <a:off x="5307633" y="1095432"/>
            <a:ext cx="3051603" cy="3156737"/>
          </a:xfrm>
          <a:prstGeom prst="rect">
            <a:avLst/>
          </a:prstGeom>
        </p:spPr>
      </p:pic>
      <p:sp>
        <p:nvSpPr>
          <p:cNvPr id="10" name="Rectangle 9"/>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A3DD2DFE-2B8D-9541-9EAC-6C4E629DB06C}" type="slidenum">
              <a:rPr lang="en-US" b="0" smtClean="0"/>
              <a:t>3</a:t>
            </a:fld>
            <a:endParaRPr lang="en-US" b="0" dirty="0"/>
          </a:p>
        </p:txBody>
      </p:sp>
    </p:spTree>
    <p:extLst>
      <p:ext uri="{BB962C8B-B14F-4D97-AF65-F5344CB8AC3E}">
        <p14:creationId xmlns:p14="http://schemas.microsoft.com/office/powerpoint/2010/main" val="630476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8030" y="1233488"/>
            <a:ext cx="5723383" cy="5325375"/>
          </a:xfrm>
        </p:spPr>
        <p:txBody>
          <a:bodyPr>
            <a:normAutofit fontScale="70000" lnSpcReduction="20000"/>
          </a:bodyPr>
          <a:lstStyle/>
          <a:p>
            <a:pPr marL="0" indent="0">
              <a:buNone/>
            </a:pPr>
            <a:endParaRPr lang="en-US" sz="1600" dirty="0"/>
          </a:p>
          <a:p>
            <a:r>
              <a:rPr lang="en-US" sz="3400" dirty="0"/>
              <a:t>analyze how educator actions reflect directly on the status of the education profession and the community at large;</a:t>
            </a:r>
          </a:p>
          <a:p>
            <a:pPr marL="0" indent="0">
              <a:buNone/>
            </a:pPr>
            <a:endParaRPr lang="en-US" sz="2300" dirty="0"/>
          </a:p>
          <a:p>
            <a:r>
              <a:rPr lang="en-US" sz="3300" dirty="0"/>
              <a:t>identify characteristics and responsibilities of being a role model for students outside of school;</a:t>
            </a:r>
          </a:p>
          <a:p>
            <a:endParaRPr lang="en-US" sz="2300" dirty="0"/>
          </a:p>
          <a:p>
            <a:r>
              <a:rPr lang="en-US" sz="3300" dirty="0"/>
              <a:t>generate a list of red flag areas of vulnerability educators should be aware of regarding behavior outside of school; and</a:t>
            </a:r>
          </a:p>
          <a:p>
            <a:pPr marL="0" indent="0">
              <a:buNone/>
            </a:pPr>
            <a:endParaRPr lang="en-US" sz="2300" dirty="0"/>
          </a:p>
          <a:p>
            <a:r>
              <a:rPr lang="en-US" sz="3400" dirty="0"/>
              <a:t>review consequences of actions from negative </a:t>
            </a:r>
            <a:r>
              <a:rPr lang="en-US" sz="3100" dirty="0"/>
              <a:t>out</a:t>
            </a:r>
            <a:r>
              <a:rPr lang="en-US" sz="3400" dirty="0"/>
              <a:t>-of-school educator conduct. </a:t>
            </a:r>
          </a:p>
          <a:p>
            <a:endParaRPr lang="en-US" sz="2800" dirty="0"/>
          </a:p>
          <a:p>
            <a:endParaRPr lang="en-US" sz="2800" dirty="0"/>
          </a:p>
          <a:p>
            <a:pPr marL="0" indent="0">
              <a:buNone/>
            </a:pPr>
            <a:endParaRPr lang="en-US" sz="1900" dirty="0"/>
          </a:p>
          <a:p>
            <a:pPr marL="0" indent="0">
              <a:buNone/>
            </a:pPr>
            <a:endParaRPr lang="en-US" sz="2800" dirty="0"/>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p:txBody>
          <a:bodyPr/>
          <a:lstStyle/>
          <a:p>
            <a:endParaRPr lang="en-US" dirty="0"/>
          </a:p>
        </p:txBody>
      </p:sp>
      <p:pic>
        <p:nvPicPr>
          <p:cNvPr id="5" name="Picture 4" descr="lightbulb_obj.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739" y="689928"/>
            <a:ext cx="3131711" cy="4922810"/>
          </a:xfrm>
          <a:prstGeom prst="rect">
            <a:avLst/>
          </a:prstGeom>
        </p:spPr>
      </p:pic>
      <p:sp>
        <p:nvSpPr>
          <p:cNvPr id="2" name="TextBox 1"/>
          <p:cNvSpPr txBox="1"/>
          <p:nvPr/>
        </p:nvSpPr>
        <p:spPr>
          <a:xfrm>
            <a:off x="3671725" y="587157"/>
            <a:ext cx="4576493" cy="646331"/>
          </a:xfrm>
          <a:prstGeom prst="rect">
            <a:avLst/>
          </a:prstGeom>
          <a:noFill/>
        </p:spPr>
        <p:txBody>
          <a:bodyPr wrap="square" rtlCol="0">
            <a:spAutoFit/>
          </a:bodyPr>
          <a:lstStyle/>
          <a:p>
            <a:pPr algn="ctr"/>
            <a:r>
              <a:rPr lang="en-US" sz="3600" b="1" dirty="0">
                <a:solidFill>
                  <a:srgbClr val="0000FF"/>
                </a:solidFill>
              </a:rPr>
              <a:t>Participants will</a:t>
            </a:r>
            <a:r>
              <a:rPr lang="en-US" sz="3600" dirty="0">
                <a:solidFill>
                  <a:srgbClr val="0000FF"/>
                </a:solidFill>
              </a:rPr>
              <a:t> </a:t>
            </a:r>
          </a:p>
        </p:txBody>
      </p:sp>
      <p:sp>
        <p:nvSpPr>
          <p:cNvPr id="6" name="Slide Number Placeholder 5"/>
          <p:cNvSpPr>
            <a:spLocks noGrp="1"/>
          </p:cNvSpPr>
          <p:nvPr>
            <p:ph type="sldNum" sz="quarter" idx="12"/>
          </p:nvPr>
        </p:nvSpPr>
        <p:spPr/>
        <p:txBody>
          <a:bodyPr/>
          <a:lstStyle/>
          <a:p>
            <a:fld id="{A3DD2DFE-2B8D-9541-9EAC-6C4E629DB06C}" type="slidenum">
              <a:rPr lang="en-US" b="0" smtClean="0"/>
              <a:t>4</a:t>
            </a:fld>
            <a:endParaRPr lang="en-US" b="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340076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xamp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5</a:t>
            </a:fld>
            <a:endParaRPr lang="en-US" dirty="0">
              <a:solidFill>
                <a:schemeClr val="bg1"/>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151799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y-Stud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788"/>
            <a:ext cx="9142413" cy="6780212"/>
          </a:xfrm>
          <a:prstGeom prst="rect">
            <a:avLst/>
          </a:prstGeom>
        </p:spPr>
      </p:pic>
      <p:sp>
        <p:nvSpPr>
          <p:cNvPr id="4" name="Cloud Callout 3"/>
          <p:cNvSpPr/>
          <p:nvPr/>
        </p:nvSpPr>
        <p:spPr>
          <a:xfrm>
            <a:off x="3857672" y="143748"/>
            <a:ext cx="3857672" cy="1964562"/>
          </a:xfrm>
          <a:prstGeom prst="cloudCallout">
            <a:avLst/>
          </a:prstGeom>
          <a:noFill/>
          <a:ln>
            <a:solidFill>
              <a:srgbClr val="008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TextBox 4"/>
          <p:cNvSpPr txBox="1"/>
          <p:nvPr/>
        </p:nvSpPr>
        <p:spPr>
          <a:xfrm>
            <a:off x="4049356" y="773657"/>
            <a:ext cx="3809751" cy="58477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Student Perspective</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A3DD2DFE-2B8D-9541-9EAC-6C4E629DB06C}" type="slidenum">
              <a:rPr lang="en-US" smtClean="0">
                <a:solidFill>
                  <a:schemeClr val="bg1"/>
                </a:solidFill>
              </a:rPr>
              <a:t>6</a:t>
            </a:fld>
            <a:endParaRPr lang="en-US" dirty="0">
              <a:solidFill>
                <a:schemeClr val="bg1"/>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3298224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Perspective</a:t>
            </a:r>
          </a:p>
        </p:txBody>
      </p:sp>
      <p:sp>
        <p:nvSpPr>
          <p:cNvPr id="4" name="Content Placeholder 3"/>
          <p:cNvSpPr>
            <a:spLocks noGrp="1"/>
          </p:cNvSpPr>
          <p:nvPr>
            <p:ph sz="half" idx="2"/>
          </p:nvPr>
        </p:nvSpPr>
        <p:spPr>
          <a:xfrm>
            <a:off x="3737869" y="1531439"/>
            <a:ext cx="5175509" cy="4824911"/>
          </a:xfrm>
        </p:spPr>
        <p:txBody>
          <a:bodyPr>
            <a:normAutofit/>
          </a:bodyPr>
          <a:lstStyle/>
          <a:p>
            <a:r>
              <a:rPr lang="en-US" dirty="0"/>
              <a:t>Passion and Ability to Inspire </a:t>
            </a:r>
            <a:endParaRPr lang="en-US" i="1" dirty="0"/>
          </a:p>
          <a:p>
            <a:pPr marL="0" indent="0">
              <a:buNone/>
            </a:pPr>
            <a:endParaRPr lang="en-US" sz="1600" dirty="0"/>
          </a:p>
          <a:p>
            <a:r>
              <a:rPr lang="en-US" dirty="0"/>
              <a:t>Clear Set of Values</a:t>
            </a:r>
          </a:p>
          <a:p>
            <a:pPr marL="0" indent="0">
              <a:buNone/>
            </a:pPr>
            <a:endParaRPr lang="en-US" sz="1600" dirty="0"/>
          </a:p>
          <a:p>
            <a:r>
              <a:rPr lang="en-US" dirty="0"/>
              <a:t>Commitment to Community	</a:t>
            </a:r>
          </a:p>
          <a:p>
            <a:pPr marL="0" indent="0">
              <a:buNone/>
            </a:pPr>
            <a:endParaRPr lang="en-US" sz="1600" dirty="0"/>
          </a:p>
          <a:p>
            <a:r>
              <a:rPr lang="en-US" dirty="0"/>
              <a:t>Selflessness and Acceptance of Others</a:t>
            </a:r>
          </a:p>
          <a:p>
            <a:pPr marL="0" indent="0">
              <a:buNone/>
            </a:pPr>
            <a:endParaRPr lang="en-US" sz="1600" dirty="0"/>
          </a:p>
          <a:p>
            <a:r>
              <a:rPr lang="en-US" dirty="0"/>
              <a:t>Ability to Overcome Obstacles </a:t>
            </a:r>
          </a:p>
          <a:p>
            <a:pPr marL="0" indent="0">
              <a:buNone/>
            </a:pPr>
            <a:r>
              <a:rPr lang="en-US" sz="1800" dirty="0"/>
              <a:t>						</a:t>
            </a:r>
          </a:p>
          <a:p>
            <a:pPr marL="0" indent="0">
              <a:buNone/>
            </a:pPr>
            <a:r>
              <a:rPr lang="en-US" sz="1800" dirty="0"/>
              <a:t>                                               	   (Price-Mitchell, 2011)</a:t>
            </a:r>
          </a:p>
        </p:txBody>
      </p:sp>
      <p:sp>
        <p:nvSpPr>
          <p:cNvPr id="3" name="Oval 2"/>
          <p:cNvSpPr/>
          <p:nvPr/>
        </p:nvSpPr>
        <p:spPr>
          <a:xfrm>
            <a:off x="3570142" y="1417638"/>
            <a:ext cx="5116657" cy="762547"/>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p>
            <a:fld id="{A3DD2DFE-2B8D-9541-9EAC-6C4E629DB06C}" type="slidenum">
              <a:rPr lang="en-US" smtClean="0">
                <a:solidFill>
                  <a:schemeClr val="bg1"/>
                </a:solidFill>
              </a:rPr>
              <a:t>7</a:t>
            </a:fld>
            <a:endParaRPr lang="en-US" dirty="0">
              <a:solidFill>
                <a:schemeClr val="bg1"/>
              </a:solidFill>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1057329117"/>
              </p:ext>
            </p:extLst>
          </p:nvPr>
        </p:nvGraphicFramePr>
        <p:xfrm>
          <a:off x="514472" y="1635106"/>
          <a:ext cx="2992296" cy="4473105"/>
        </p:xfrm>
        <a:graphic>
          <a:graphicData uri="http://schemas.openxmlformats.org/presentationml/2006/ole">
            <mc:AlternateContent xmlns:mc="http://schemas.openxmlformats.org/markup-compatibility/2006">
              <mc:Choice xmlns:v="urn:schemas-microsoft-com:vml" Requires="v">
                <p:oleObj spid="_x0000_s1027" r:id="rId5" imgW="4025160" imgH="6018840" progId="">
                  <p:embed/>
                </p:oleObj>
              </mc:Choice>
              <mc:Fallback>
                <p:oleObj r:id="rId5" imgW="4025160" imgH="6018840" progId="">
                  <p:embed/>
                  <p:pic>
                    <p:nvPicPr>
                      <p:cNvPr id="9" name="Object 8"/>
                      <p:cNvPicPr/>
                      <p:nvPr/>
                    </p:nvPicPr>
                    <p:blipFill>
                      <a:blip r:embed="rId6"/>
                      <a:stretch>
                        <a:fillRect/>
                      </a:stretch>
                    </p:blipFill>
                    <p:spPr>
                      <a:xfrm>
                        <a:off x="514472" y="1635106"/>
                        <a:ext cx="2992296" cy="4473105"/>
                      </a:xfrm>
                      <a:prstGeom prst="rect">
                        <a:avLst/>
                      </a:prstGeom>
                    </p:spPr>
                  </p:pic>
                </p:oleObj>
              </mc:Fallback>
            </mc:AlternateContent>
          </a:graphicData>
        </a:graphic>
      </p:graphicFrame>
    </p:spTree>
    <p:extLst>
      <p:ext uri="{BB962C8B-B14F-4D97-AF65-F5344CB8AC3E}">
        <p14:creationId xmlns:p14="http://schemas.microsoft.com/office/powerpoint/2010/main" val="3603643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scalan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355" y="948674"/>
            <a:ext cx="3964375" cy="3011564"/>
          </a:xfrm>
          <a:prstGeom prst="rect">
            <a:avLst/>
          </a:prstGeom>
        </p:spPr>
      </p:pic>
      <p:pic>
        <p:nvPicPr>
          <p:cNvPr id="4" name="Picture 3" descr="Rita Piers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2340" y="3264308"/>
            <a:ext cx="3872647" cy="2904485"/>
          </a:xfrm>
          <a:prstGeom prst="rect">
            <a:avLst/>
          </a:prstGeom>
        </p:spPr>
      </p:pic>
      <p:sp>
        <p:nvSpPr>
          <p:cNvPr id="5" name="TextBox 4"/>
          <p:cNvSpPr txBox="1"/>
          <p:nvPr/>
        </p:nvSpPr>
        <p:spPr>
          <a:xfrm>
            <a:off x="4690730" y="1260127"/>
            <a:ext cx="4270570" cy="1446550"/>
          </a:xfrm>
          <a:prstGeom prst="rect">
            <a:avLst/>
          </a:prstGeom>
          <a:noFill/>
        </p:spPr>
        <p:txBody>
          <a:bodyPr wrap="square" rtlCol="0">
            <a:spAutoFit/>
          </a:bodyPr>
          <a:lstStyle/>
          <a:p>
            <a:pPr algn="ctr"/>
            <a:r>
              <a:rPr lang="en-US" sz="4400" b="1" dirty="0"/>
              <a:t>Positive Educator  </a:t>
            </a:r>
          </a:p>
          <a:p>
            <a:pPr algn="ctr"/>
            <a:r>
              <a:rPr lang="en-US" sz="4400" b="1" dirty="0"/>
              <a:t>Role Models</a:t>
            </a:r>
          </a:p>
        </p:txBody>
      </p:sp>
      <p:sp>
        <p:nvSpPr>
          <p:cNvPr id="6" name="TextBox 5"/>
          <p:cNvSpPr txBox="1"/>
          <p:nvPr/>
        </p:nvSpPr>
        <p:spPr>
          <a:xfrm>
            <a:off x="263569" y="4613948"/>
            <a:ext cx="4639389" cy="954107"/>
          </a:xfrm>
          <a:prstGeom prst="rect">
            <a:avLst/>
          </a:prstGeom>
          <a:noFill/>
        </p:spPr>
        <p:txBody>
          <a:bodyPr wrap="square" rtlCol="0">
            <a:spAutoFit/>
          </a:bodyPr>
          <a:lstStyle/>
          <a:p>
            <a:r>
              <a:rPr lang="en-US" sz="2800" b="1" dirty="0"/>
              <a:t>What we do matters both inside and outside of school.</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8</a:t>
            </a:fld>
            <a:endParaRPr lang="en-US" dirty="0">
              <a:solidFill>
                <a:schemeClr val="bg1"/>
              </a:solidFill>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3100043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ue or fals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091" y="3103428"/>
            <a:ext cx="3602183" cy="2776188"/>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solidFill>
                  <a:schemeClr val="bg1"/>
                </a:solidFill>
              </a:rPr>
              <a:t>9</a:t>
            </a:fld>
            <a:endParaRPr lang="en-US" dirty="0">
              <a:solidFill>
                <a:schemeClr val="bg1"/>
              </a:solidFill>
            </a:endParaRPr>
          </a:p>
        </p:txBody>
      </p:sp>
      <p:pic>
        <p:nvPicPr>
          <p:cNvPr id="7" name="Picture 6" descr="headline-news-11638557.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654" y="544081"/>
            <a:ext cx="4304763" cy="3196646"/>
          </a:xfrm>
          <a:prstGeom prst="rect">
            <a:avLst/>
          </a:prstGeom>
        </p:spPr>
      </p:pic>
      <p:pic>
        <p:nvPicPr>
          <p:cNvPr id="8" name="Picture 7" descr="thumbs up and down.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0013" y="816841"/>
            <a:ext cx="2792717" cy="1795318"/>
          </a:xfrm>
          <a:prstGeom prst="rect">
            <a:avLst/>
          </a:prstGeom>
        </p:spPr>
      </p:pic>
    </p:spTree>
    <p:extLst>
      <p:ext uri="{BB962C8B-B14F-4D97-AF65-F5344CB8AC3E}">
        <p14:creationId xmlns:p14="http://schemas.microsoft.com/office/powerpoint/2010/main" val="201380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eaking New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3224"/>
            <a:ext cx="9144000" cy="974811"/>
          </a:xfrm>
          <a:prstGeom prst="rect">
            <a:avLst/>
          </a:prstGeom>
        </p:spPr>
      </p:pic>
      <p:sp>
        <p:nvSpPr>
          <p:cNvPr id="3" name="Rectangle 2"/>
          <p:cNvSpPr/>
          <p:nvPr/>
        </p:nvSpPr>
        <p:spPr>
          <a:xfrm>
            <a:off x="47625" y="1286719"/>
            <a:ext cx="9096374" cy="584776"/>
          </a:xfrm>
          <a:prstGeom prst="rect">
            <a:avLst/>
          </a:prstGeom>
        </p:spPr>
        <p:txBody>
          <a:bodyPr wrap="square">
            <a:spAutoFit/>
          </a:bodyPr>
          <a:lstStyle/>
          <a:p>
            <a:pPr algn="ctr"/>
            <a:r>
              <a:rPr lang="en-US" sz="3200" b="1" dirty="0"/>
              <a:t>Teacher Busted for Drugs Suspended by District</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10</a:t>
            </a:fld>
            <a:endParaRPr lang="en-US" dirty="0">
              <a:solidFill>
                <a:schemeClr val="bg1"/>
              </a:solidFill>
            </a:endParaRPr>
          </a:p>
        </p:txBody>
      </p:sp>
      <p:sp>
        <p:nvSpPr>
          <p:cNvPr id="10" name="Rectangle 9"/>
          <p:cNvSpPr/>
          <p:nvPr/>
        </p:nvSpPr>
        <p:spPr>
          <a:xfrm>
            <a:off x="1" y="2186288"/>
            <a:ext cx="9143998" cy="584776"/>
          </a:xfrm>
          <a:prstGeom prst="rect">
            <a:avLst/>
          </a:prstGeom>
        </p:spPr>
        <p:txBody>
          <a:bodyPr wrap="square">
            <a:spAutoFit/>
          </a:bodyPr>
          <a:lstStyle/>
          <a:p>
            <a:pPr algn="ctr"/>
            <a:r>
              <a:rPr lang="en-US" sz="3200" b="1" dirty="0"/>
              <a:t>Teacher Resigns After Twerking Video</a:t>
            </a:r>
          </a:p>
        </p:txBody>
      </p:sp>
      <p:sp>
        <p:nvSpPr>
          <p:cNvPr id="11" name="Rectangle 10"/>
          <p:cNvSpPr/>
          <p:nvPr/>
        </p:nvSpPr>
        <p:spPr>
          <a:xfrm>
            <a:off x="47626" y="3016699"/>
            <a:ext cx="8962858" cy="584776"/>
          </a:xfrm>
          <a:prstGeom prst="rect">
            <a:avLst/>
          </a:prstGeom>
        </p:spPr>
        <p:txBody>
          <a:bodyPr wrap="square">
            <a:spAutoFit/>
          </a:bodyPr>
          <a:lstStyle/>
          <a:p>
            <a:pPr algn="ctr"/>
            <a:r>
              <a:rPr lang="en-US" sz="3200" b="1" dirty="0"/>
              <a:t>Teacher Fired for Stripping While on Leave</a:t>
            </a:r>
          </a:p>
        </p:txBody>
      </p:sp>
      <p:sp>
        <p:nvSpPr>
          <p:cNvPr id="12" name="Rectangle 11"/>
          <p:cNvSpPr/>
          <p:nvPr/>
        </p:nvSpPr>
        <p:spPr>
          <a:xfrm>
            <a:off x="47625" y="3849654"/>
            <a:ext cx="9096373" cy="584776"/>
          </a:xfrm>
          <a:prstGeom prst="rect">
            <a:avLst/>
          </a:prstGeom>
        </p:spPr>
        <p:txBody>
          <a:bodyPr wrap="square">
            <a:spAutoFit/>
          </a:bodyPr>
          <a:lstStyle/>
          <a:p>
            <a:pPr algn="ctr">
              <a:spcBef>
                <a:spcPts val="0"/>
              </a:spcBef>
            </a:pPr>
            <a:r>
              <a:rPr lang="en-US" sz="3200" b="1" dirty="0"/>
              <a:t>HS Principal Lied About Hypnotizing Students</a:t>
            </a:r>
          </a:p>
        </p:txBody>
      </p:sp>
      <p:sp>
        <p:nvSpPr>
          <p:cNvPr id="13" name="Rectangle 12"/>
          <p:cNvSpPr/>
          <p:nvPr/>
        </p:nvSpPr>
        <p:spPr>
          <a:xfrm>
            <a:off x="47626" y="4659464"/>
            <a:ext cx="9096372" cy="1077218"/>
          </a:xfrm>
          <a:prstGeom prst="rect">
            <a:avLst/>
          </a:prstGeom>
        </p:spPr>
        <p:txBody>
          <a:bodyPr wrap="square">
            <a:spAutoFit/>
          </a:bodyPr>
          <a:lstStyle/>
          <a:p>
            <a:pPr algn="ctr">
              <a:spcBef>
                <a:spcPts val="0"/>
              </a:spcBef>
            </a:pPr>
            <a:r>
              <a:rPr lang="en-US" sz="3200" b="1" dirty="0"/>
              <a:t>Texas on Record-Setting Pace for Inappropriate Teacher-Student Relationships    </a:t>
            </a:r>
          </a:p>
        </p:txBody>
      </p:sp>
      <p:pic>
        <p:nvPicPr>
          <p:cNvPr id="14" name="Picture 13" descr="Thumb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46" y="1791257"/>
            <a:ext cx="809445" cy="611790"/>
          </a:xfrm>
          <a:prstGeom prst="rect">
            <a:avLst/>
          </a:prstGeom>
        </p:spPr>
      </p:pic>
      <p:pic>
        <p:nvPicPr>
          <p:cNvPr id="16" name="Picture 15" descr="Thumb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17115"/>
            <a:ext cx="809445" cy="611790"/>
          </a:xfrm>
          <a:prstGeom prst="rect">
            <a:avLst/>
          </a:prstGeom>
        </p:spPr>
      </p:pic>
      <p:pic>
        <p:nvPicPr>
          <p:cNvPr id="17" name="Picture 16" descr="Thumb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163379"/>
            <a:ext cx="809445" cy="611790"/>
          </a:xfrm>
          <a:prstGeom prst="rect">
            <a:avLst/>
          </a:prstGeom>
        </p:spPr>
      </p:pic>
      <p:pic>
        <p:nvPicPr>
          <p:cNvPr id="18" name="Picture 17" descr="Thumb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84283"/>
            <a:ext cx="809445" cy="611790"/>
          </a:xfrm>
          <a:prstGeom prst="rect">
            <a:avLst/>
          </a:prstGeom>
        </p:spPr>
      </p:pic>
      <p:pic>
        <p:nvPicPr>
          <p:cNvPr id="21" name="Picture 20" descr="Thumb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465169"/>
            <a:ext cx="809445" cy="611790"/>
          </a:xfrm>
          <a:prstGeom prst="rect">
            <a:avLst/>
          </a:prstGeom>
        </p:spPr>
      </p:pic>
    </p:spTree>
    <p:extLst>
      <p:ext uri="{BB962C8B-B14F-4D97-AF65-F5344CB8AC3E}">
        <p14:creationId xmlns:p14="http://schemas.microsoft.com/office/powerpoint/2010/main" val="409492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owpost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031" y="1230774"/>
            <a:ext cx="5856864" cy="4472708"/>
          </a:xfrm>
          <a:prstGeom prst="rect">
            <a:avLst/>
          </a:prstGeom>
        </p:spPr>
      </p:pic>
      <p:sp>
        <p:nvSpPr>
          <p:cNvPr id="3" name="TextBox 2"/>
          <p:cNvSpPr txBox="1"/>
          <p:nvPr/>
        </p:nvSpPr>
        <p:spPr>
          <a:xfrm>
            <a:off x="554039" y="399777"/>
            <a:ext cx="7937238" cy="830997"/>
          </a:xfrm>
          <a:prstGeom prst="rect">
            <a:avLst/>
          </a:prstGeom>
          <a:noFill/>
        </p:spPr>
        <p:txBody>
          <a:bodyPr wrap="square" rtlCol="0">
            <a:spAutoFit/>
          </a:bodyPr>
          <a:lstStyle/>
          <a:p>
            <a:pPr algn="ctr"/>
            <a:r>
              <a:rPr lang="en-US" sz="4800" b="1" dirty="0"/>
              <a:t> </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11</a:t>
            </a:fld>
            <a:endParaRPr lang="en-US" dirty="0">
              <a:solidFill>
                <a:schemeClr val="bg1"/>
              </a:solidFill>
            </a:endParaRPr>
          </a:p>
        </p:txBody>
      </p:sp>
    </p:spTree>
    <p:extLst>
      <p:ext uri="{BB962C8B-B14F-4D97-AF65-F5344CB8AC3E}">
        <p14:creationId xmlns:p14="http://schemas.microsoft.com/office/powerpoint/2010/main" val="1717060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3729" y="1772847"/>
            <a:ext cx="8659092" cy="1200329"/>
          </a:xfrm>
          <a:prstGeom prst="rect">
            <a:avLst/>
          </a:prstGeom>
          <a:noFill/>
        </p:spPr>
        <p:txBody>
          <a:bodyPr wrap="square" rtlCol="0">
            <a:spAutoFit/>
          </a:bodyPr>
          <a:lstStyle/>
          <a:p>
            <a:pPr algn="ctr"/>
            <a:r>
              <a:rPr lang="en-US" sz="3600" b="1" dirty="0">
                <a:solidFill>
                  <a:srgbClr val="236377"/>
                </a:solidFill>
              </a:rPr>
              <a:t>A Thank You to the Teacher </a:t>
            </a:r>
          </a:p>
          <a:p>
            <a:pPr algn="ctr"/>
            <a:r>
              <a:rPr lang="en-US" sz="3600" b="1" dirty="0">
                <a:solidFill>
                  <a:srgbClr val="236377"/>
                </a:solidFill>
              </a:rPr>
              <a:t>Who Saw What No One Else Did </a:t>
            </a:r>
          </a:p>
        </p:txBody>
      </p:sp>
      <p:sp>
        <p:nvSpPr>
          <p:cNvPr id="4" name="TextBox 3"/>
          <p:cNvSpPr txBox="1"/>
          <p:nvPr/>
        </p:nvSpPr>
        <p:spPr>
          <a:xfrm>
            <a:off x="298457" y="3193934"/>
            <a:ext cx="8474364" cy="1200329"/>
          </a:xfrm>
          <a:prstGeom prst="rect">
            <a:avLst/>
          </a:prstGeom>
          <a:noFill/>
        </p:spPr>
        <p:txBody>
          <a:bodyPr wrap="square" rtlCol="0">
            <a:spAutoFit/>
          </a:bodyPr>
          <a:lstStyle/>
          <a:p>
            <a:pPr algn="ctr"/>
            <a:r>
              <a:rPr lang="en-US" sz="3600" b="1" dirty="0">
                <a:solidFill>
                  <a:srgbClr val="FF0000"/>
                </a:solidFill>
              </a:rPr>
              <a:t>Eleven Education Leaders Had Their</a:t>
            </a:r>
          </a:p>
          <a:p>
            <a:pPr algn="ctr"/>
            <a:r>
              <a:rPr lang="en-US" sz="3600" b="1" dirty="0">
                <a:solidFill>
                  <a:srgbClr val="FF0000"/>
                </a:solidFill>
              </a:rPr>
              <a:t>Lives Changed by Amazing Teachers </a:t>
            </a:r>
          </a:p>
        </p:txBody>
      </p:sp>
      <p:sp>
        <p:nvSpPr>
          <p:cNvPr id="2" name="TextBox 1"/>
          <p:cNvSpPr txBox="1"/>
          <p:nvPr/>
        </p:nvSpPr>
        <p:spPr>
          <a:xfrm>
            <a:off x="1692653" y="4457551"/>
            <a:ext cx="5685646" cy="1200329"/>
          </a:xfrm>
          <a:prstGeom prst="rect">
            <a:avLst/>
          </a:prstGeom>
          <a:noFill/>
        </p:spPr>
        <p:txBody>
          <a:bodyPr wrap="none" rtlCol="0">
            <a:spAutoFit/>
          </a:bodyPr>
          <a:lstStyle/>
          <a:p>
            <a:pPr algn="ctr"/>
            <a:r>
              <a:rPr lang="en-US" sz="3600" b="1" dirty="0">
                <a:solidFill>
                  <a:srgbClr val="236377"/>
                </a:solidFill>
              </a:rPr>
              <a:t>Assistant Principal Organizes </a:t>
            </a:r>
          </a:p>
          <a:p>
            <a:pPr algn="ctr"/>
            <a:r>
              <a:rPr lang="en-US" sz="3600" b="1" dirty="0">
                <a:solidFill>
                  <a:srgbClr val="236377"/>
                </a:solidFill>
              </a:rPr>
              <a:t>Fundraisers for Students</a:t>
            </a:r>
          </a:p>
        </p:txBody>
      </p:sp>
      <p:sp>
        <p:nvSpPr>
          <p:cNvPr id="11" name="TextBox 10"/>
          <p:cNvSpPr txBox="1"/>
          <p:nvPr/>
        </p:nvSpPr>
        <p:spPr>
          <a:xfrm>
            <a:off x="11572599" y="3362860"/>
            <a:ext cx="184666" cy="369332"/>
          </a:xfrm>
          <a:prstGeom prst="rect">
            <a:avLst/>
          </a:prstGeom>
          <a:noFill/>
        </p:spPr>
        <p:txBody>
          <a:bodyPr wrap="none" rtlCol="0">
            <a:spAutoFit/>
          </a:bodyPr>
          <a:lstStyle/>
          <a:p>
            <a:endParaRPr lang="en-US" dirty="0"/>
          </a:p>
        </p:txBody>
      </p:sp>
      <p:pic>
        <p:nvPicPr>
          <p:cNvPr id="14" name="Picture 13" descr="top new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34"/>
            <a:ext cx="9144000" cy="1567423"/>
          </a:xfrm>
          <a:prstGeom prst="rect">
            <a:avLst/>
          </a:prstGeom>
        </p:spPr>
      </p:pic>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solidFill>
                  <a:schemeClr val="bg1"/>
                </a:solidFill>
              </a:rPr>
              <a:t>12</a:t>
            </a:fld>
            <a:endParaRPr lang="en-US" dirty="0">
              <a:solidFill>
                <a:schemeClr val="bg1"/>
              </a:solidFill>
            </a:endParaRPr>
          </a:p>
        </p:txBody>
      </p:sp>
    </p:spTree>
    <p:extLst>
      <p:ext uri="{BB962C8B-B14F-4D97-AF65-F5344CB8AC3E}">
        <p14:creationId xmlns:p14="http://schemas.microsoft.com/office/powerpoint/2010/main" val="427065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13</a:t>
            </a:fld>
            <a:endParaRPr lang="en-US" dirty="0">
              <a:solidFill>
                <a:schemeClr val="bg1"/>
              </a:solidFill>
            </a:endParaRPr>
          </a:p>
        </p:txBody>
      </p:sp>
      <p:pic>
        <p:nvPicPr>
          <p:cNvPr id="8" name="Picture 7">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7490" y="1614488"/>
            <a:ext cx="6429020" cy="3616324"/>
          </a:xfrm>
          <a:prstGeom prst="rect">
            <a:avLst/>
          </a:prstGeom>
        </p:spPr>
      </p:pic>
      <p:sp>
        <p:nvSpPr>
          <p:cNvPr id="9" name="Title 1"/>
          <p:cNvSpPr>
            <a:spLocks noGrp="1"/>
          </p:cNvSpPr>
          <p:nvPr>
            <p:ph type="title"/>
          </p:nvPr>
        </p:nvSpPr>
        <p:spPr>
          <a:xfrm>
            <a:off x="457200" y="274638"/>
            <a:ext cx="8229600" cy="1143000"/>
          </a:xfrm>
        </p:spPr>
        <p:txBody>
          <a:bodyPr/>
          <a:lstStyle/>
          <a:p>
            <a:r>
              <a:rPr lang="en-US" b="1" dirty="0"/>
              <a:t>Video Scenario</a:t>
            </a:r>
          </a:p>
        </p:txBody>
      </p:sp>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184" y="4632040"/>
            <a:ext cx="464280" cy="436562"/>
          </a:xfrm>
          <a:prstGeom prst="rect">
            <a:avLst/>
          </a:prstGeom>
        </p:spPr>
      </p:pic>
    </p:spTree>
    <p:extLst>
      <p:ext uri="{BB962C8B-B14F-4D97-AF65-F5344CB8AC3E}">
        <p14:creationId xmlns:p14="http://schemas.microsoft.com/office/powerpoint/2010/main" val="474980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Video Scenario Reflection</a:t>
            </a:r>
          </a:p>
        </p:txBody>
      </p:sp>
      <p:pic>
        <p:nvPicPr>
          <p:cNvPr id="4" name="Picture 3" descr="Vide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24" y="1417638"/>
            <a:ext cx="6956550" cy="506727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solidFill>
                  <a:schemeClr val="bg1"/>
                </a:solidFill>
              </a:rPr>
              <a:t>14</a:t>
            </a:fld>
            <a:endParaRPr lang="en-US" dirty="0">
              <a:solidFill>
                <a:schemeClr val="bg1"/>
              </a:solidFill>
            </a:endParaRPr>
          </a:p>
        </p:txBody>
      </p:sp>
    </p:spTree>
    <p:extLst>
      <p:ext uri="{BB962C8B-B14F-4D97-AF65-F5344CB8AC3E}">
        <p14:creationId xmlns:p14="http://schemas.microsoft.com/office/powerpoint/2010/main" val="1667094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fe under micr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180" y="623604"/>
            <a:ext cx="3769477" cy="5302192"/>
          </a:xfrm>
          <a:prstGeom prst="rect">
            <a:avLst/>
          </a:prstGeom>
        </p:spPr>
      </p:pic>
      <p:sp>
        <p:nvSpPr>
          <p:cNvPr id="3" name="Rectangle 2"/>
          <p:cNvSpPr/>
          <p:nvPr/>
        </p:nvSpPr>
        <p:spPr>
          <a:xfrm>
            <a:off x="434809" y="571500"/>
            <a:ext cx="3888364" cy="1569660"/>
          </a:xfrm>
          <a:prstGeom prst="rect">
            <a:avLst/>
          </a:prstGeom>
        </p:spPr>
        <p:txBody>
          <a:bodyPr wrap="square">
            <a:spAutoFit/>
          </a:bodyPr>
          <a:lstStyle/>
          <a:p>
            <a:pPr algn="ctr"/>
            <a:r>
              <a:rPr lang="en-US" sz="4800" b="1" dirty="0"/>
              <a:t>Life Under a Microscope</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15</a:t>
            </a:fld>
            <a:endParaRPr lang="en-US" dirty="0">
              <a:solidFill>
                <a:schemeClr val="bg1"/>
              </a:solidFill>
            </a:endParaRPr>
          </a:p>
        </p:txBody>
      </p:sp>
    </p:spTree>
    <p:extLst>
      <p:ext uri="{BB962C8B-B14F-4D97-AF65-F5344CB8AC3E}">
        <p14:creationId xmlns:p14="http://schemas.microsoft.com/office/powerpoint/2010/main" val="344821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rivate-investigator-detectiv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99925">
            <a:off x="5010482" y="1399368"/>
            <a:ext cx="3097880" cy="4679639"/>
          </a:xfrm>
          <a:prstGeom prst="rect">
            <a:avLst/>
          </a:prstGeom>
        </p:spPr>
      </p:pic>
      <p:sp>
        <p:nvSpPr>
          <p:cNvPr id="5" name="Rectangle 4"/>
          <p:cNvSpPr/>
          <p:nvPr/>
        </p:nvSpPr>
        <p:spPr>
          <a:xfrm>
            <a:off x="122123" y="554445"/>
            <a:ext cx="8948602" cy="646331"/>
          </a:xfrm>
          <a:prstGeom prst="rect">
            <a:avLst/>
          </a:prstGeom>
        </p:spPr>
        <p:txBody>
          <a:bodyPr wrap="square">
            <a:spAutoFit/>
          </a:bodyPr>
          <a:lstStyle/>
          <a:p>
            <a:pPr algn="ctr"/>
            <a:r>
              <a:rPr lang="en-US" sz="3600" b="1" dirty="0"/>
              <a:t>Our Private Lives Aren</a:t>
            </a:r>
            <a:r>
              <a:rPr lang="fr-FR" sz="3600" b="1" dirty="0"/>
              <a:t>’</a:t>
            </a:r>
            <a:r>
              <a:rPr lang="en-US" sz="3600" b="1" dirty="0"/>
              <a:t>t So Private Anymore…</a:t>
            </a:r>
          </a:p>
        </p:txBody>
      </p:sp>
      <p:pic>
        <p:nvPicPr>
          <p:cNvPr id="2" name="Picture 1" descr="Why-do-you-use-social-medi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51847"/>
            <a:ext cx="4383240" cy="3857251"/>
          </a:xfrm>
          <a:prstGeom prst="rect">
            <a:avLst/>
          </a:prstGeom>
        </p:spPr>
      </p:pic>
      <p:sp>
        <p:nvSpPr>
          <p:cNvPr id="3" name="Oval Callout 2"/>
          <p:cNvSpPr/>
          <p:nvPr/>
        </p:nvSpPr>
        <p:spPr>
          <a:xfrm>
            <a:off x="2224619" y="1868730"/>
            <a:ext cx="1940816" cy="1389569"/>
          </a:xfrm>
          <a:prstGeom prst="wedgeEllipseCallout">
            <a:avLst/>
          </a:prstGeom>
          <a:solidFill>
            <a:srgbClr val="FFFFFF"/>
          </a:solid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W</a:t>
            </a:r>
          </a:p>
        </p:txBody>
      </p:sp>
      <p:sp>
        <p:nvSpPr>
          <p:cNvPr id="6" name="TextBox 5"/>
          <p:cNvSpPr txBox="1"/>
          <p:nvPr/>
        </p:nvSpPr>
        <p:spPr>
          <a:xfrm>
            <a:off x="2488185" y="2276018"/>
            <a:ext cx="1341799" cy="646331"/>
          </a:xfrm>
          <a:prstGeom prst="rect">
            <a:avLst/>
          </a:prstGeom>
          <a:noFill/>
        </p:spPr>
        <p:txBody>
          <a:bodyPr wrap="square" rtlCol="0">
            <a:spAutoFit/>
          </a:bodyPr>
          <a:lstStyle/>
          <a:p>
            <a:pPr algn="ctr"/>
            <a:r>
              <a:rPr lang="en-US" sz="3600" b="1" dirty="0"/>
              <a:t>Why?</a:t>
            </a:r>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A3DD2DFE-2B8D-9541-9EAC-6C4E629DB06C}" type="slidenum">
              <a:rPr lang="en-US" smtClean="0">
                <a:solidFill>
                  <a:schemeClr val="bg1"/>
                </a:solidFill>
              </a:rPr>
              <a:t>16</a:t>
            </a:fld>
            <a:endParaRPr lang="en-US" dirty="0">
              <a:solidFill>
                <a:schemeClr val="bg1"/>
              </a:solidFill>
            </a:endParaRPr>
          </a:p>
        </p:txBody>
      </p:sp>
    </p:spTree>
    <p:extLst>
      <p:ext uri="{BB962C8B-B14F-4D97-AF65-F5344CB8AC3E}">
        <p14:creationId xmlns:p14="http://schemas.microsoft.com/office/powerpoint/2010/main" val="89032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Impact of a Personal Online Post</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p:txBody>
      </p:sp>
      <p:sp>
        <p:nvSpPr>
          <p:cNvPr id="5" name="TextBox 4"/>
          <p:cNvSpPr txBox="1"/>
          <p:nvPr/>
        </p:nvSpPr>
        <p:spPr>
          <a:xfrm>
            <a:off x="672319" y="6479853"/>
            <a:ext cx="8471681" cy="378147"/>
          </a:xfrm>
          <a:prstGeom prst="rect">
            <a:avLst/>
          </a:prstGeom>
          <a:noFill/>
        </p:spPr>
        <p:txBody>
          <a:bodyPr wrap="square" rtlCol="0">
            <a:spAutoFit/>
          </a:bodyPr>
          <a:lstStyle/>
          <a:p>
            <a:r>
              <a:rPr lang="en-US" dirty="0"/>
              <a:t>                                             </a:t>
            </a:r>
            <a:r>
              <a:rPr lang="en-US" sz="1600" dirty="0"/>
              <a:t>Photo Reposted by lamebook.com</a:t>
            </a:r>
          </a:p>
        </p:txBody>
      </p:sp>
      <p:pic>
        <p:nvPicPr>
          <p:cNvPr id="4" name="Picture 3" descr="FACEBOOK-POSTS-EMPLOYERS-facebook.jpg"/>
          <p:cNvPicPr>
            <a:picLocks noChangeAspect="1"/>
          </p:cNvPicPr>
          <p:nvPr/>
        </p:nvPicPr>
        <p:blipFill rotWithShape="1">
          <a:blip r:embed="rId3">
            <a:extLst>
              <a:ext uri="{28A0092B-C50C-407E-A947-70E740481C1C}">
                <a14:useLocalDpi xmlns:a14="http://schemas.microsoft.com/office/drawing/2010/main" val="0"/>
              </a:ext>
            </a:extLst>
          </a:blip>
          <a:srcRect l="2059" t="6940" r="7202" b="7890"/>
          <a:stretch/>
        </p:blipFill>
        <p:spPr>
          <a:xfrm>
            <a:off x="457200" y="1646149"/>
            <a:ext cx="8034509" cy="3550991"/>
          </a:xfrm>
          <a:prstGeom prst="rect">
            <a:avLst/>
          </a:prstGeom>
        </p:spPr>
      </p:pic>
      <p:sp>
        <p:nvSpPr>
          <p:cNvPr id="6" name="Rectangle 5"/>
          <p:cNvSpPr/>
          <p:nvPr/>
        </p:nvSpPr>
        <p:spPr>
          <a:xfrm>
            <a:off x="7180899" y="4798595"/>
            <a:ext cx="1294203" cy="271433"/>
          </a:xfrm>
          <a:prstGeom prst="rect">
            <a:avLst/>
          </a:prstGeom>
          <a:solidFill>
            <a:schemeClr val="accent1">
              <a:lumMod val="20000"/>
              <a:lumOff val="80000"/>
            </a:schemeClr>
          </a:solidFill>
          <a:ln>
            <a:solidFill>
              <a:srgbClr val="E6F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A3DD2DFE-2B8D-9541-9EAC-6C4E629DB06C}" type="slidenum">
              <a:rPr lang="en-US" smtClean="0">
                <a:solidFill>
                  <a:schemeClr val="bg1"/>
                </a:solidFill>
              </a:rPr>
              <a:t>17</a:t>
            </a:fld>
            <a:endParaRPr lang="en-US" dirty="0">
              <a:solidFill>
                <a:schemeClr val="bg1"/>
              </a:solidFill>
            </a:endParaRPr>
          </a:p>
        </p:txBody>
      </p:sp>
    </p:spTree>
    <p:extLst>
      <p:ext uri="{BB962C8B-B14F-4D97-AF65-F5344CB8AC3E}">
        <p14:creationId xmlns:p14="http://schemas.microsoft.com/office/powerpoint/2010/main" val="1240185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utcom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627" y="2257584"/>
            <a:ext cx="3475241" cy="4600416"/>
          </a:xfrm>
          <a:prstGeom prst="rect">
            <a:avLst/>
          </a:prstGeom>
        </p:spPr>
      </p:pic>
      <p:sp>
        <p:nvSpPr>
          <p:cNvPr id="3" name="TextBox 2"/>
          <p:cNvSpPr txBox="1"/>
          <p:nvPr/>
        </p:nvSpPr>
        <p:spPr>
          <a:xfrm>
            <a:off x="3737868" y="1998222"/>
            <a:ext cx="5223431" cy="3231654"/>
          </a:xfrm>
          <a:prstGeom prst="rect">
            <a:avLst/>
          </a:prstGeom>
          <a:noFill/>
        </p:spPr>
        <p:txBody>
          <a:bodyPr wrap="square" rtlCol="0">
            <a:spAutoFit/>
          </a:bodyPr>
          <a:lstStyle/>
          <a:p>
            <a:pPr marL="457200" indent="-457200">
              <a:buClr>
                <a:srgbClr val="FF0000"/>
              </a:buClr>
              <a:buFont typeface="Wingdings" charset="2"/>
              <a:buChar char=""/>
            </a:pPr>
            <a:r>
              <a:rPr lang="en-US" sz="2800" dirty="0"/>
              <a:t>The professional relationship with his principal became strained.</a:t>
            </a:r>
          </a:p>
          <a:p>
            <a:pPr>
              <a:buClr>
                <a:srgbClr val="FF0000"/>
              </a:buClr>
            </a:pPr>
            <a:endParaRPr lang="en-US" dirty="0"/>
          </a:p>
          <a:p>
            <a:pPr>
              <a:buClr>
                <a:srgbClr val="FF0000"/>
              </a:buClr>
            </a:pPr>
            <a:endParaRPr lang="en-US" sz="2400" dirty="0"/>
          </a:p>
          <a:p>
            <a:pPr marL="457200" indent="-457200">
              <a:buClr>
                <a:srgbClr val="FF0000"/>
              </a:buClr>
              <a:buFont typeface="Wingdings" charset="2"/>
              <a:buChar char=""/>
            </a:pPr>
            <a:r>
              <a:rPr lang="en-US" sz="2800" dirty="0"/>
              <a:t>The principal lost respect and trust for the teacher. </a:t>
            </a:r>
          </a:p>
          <a:p>
            <a:endParaRPr lang="en-US" dirty="0"/>
          </a:p>
        </p:txBody>
      </p:sp>
      <p:sp>
        <p:nvSpPr>
          <p:cNvPr id="4" name="TextBox 3"/>
          <p:cNvSpPr txBox="1"/>
          <p:nvPr/>
        </p:nvSpPr>
        <p:spPr>
          <a:xfrm>
            <a:off x="430352" y="503120"/>
            <a:ext cx="8267380" cy="769441"/>
          </a:xfrm>
          <a:prstGeom prst="rect">
            <a:avLst/>
          </a:prstGeom>
          <a:noFill/>
        </p:spPr>
        <p:txBody>
          <a:bodyPr wrap="square" rtlCol="0">
            <a:spAutoFit/>
          </a:bodyPr>
          <a:lstStyle/>
          <a:p>
            <a:pPr algn="ctr"/>
            <a:r>
              <a:rPr lang="en-US" sz="4400" b="1" dirty="0"/>
              <a:t>Consequences of Actions</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solidFill>
                  <a:schemeClr val="bg1"/>
                </a:solidFill>
              </a:rPr>
              <a:t>18</a:t>
            </a:fld>
            <a:endParaRPr lang="en-US" dirty="0">
              <a:solidFill>
                <a:schemeClr val="bg1"/>
              </a:solidFill>
            </a:endParaRPr>
          </a:p>
        </p:txBody>
      </p:sp>
    </p:spTree>
    <p:extLst>
      <p:ext uri="{BB962C8B-B14F-4D97-AF65-F5344CB8AC3E}">
        <p14:creationId xmlns:p14="http://schemas.microsoft.com/office/powerpoint/2010/main" val="293433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moking-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00" y="622300"/>
            <a:ext cx="7518400" cy="5613400"/>
          </a:xfrm>
          <a:prstGeom prst="rect">
            <a:avLst/>
          </a:prstGeom>
        </p:spPr>
      </p:pic>
      <p:sp>
        <p:nvSpPr>
          <p:cNvPr id="3" name="TextBox 2"/>
          <p:cNvSpPr txBox="1"/>
          <p:nvPr/>
        </p:nvSpPr>
        <p:spPr>
          <a:xfrm>
            <a:off x="980884" y="6332535"/>
            <a:ext cx="7665884" cy="369332"/>
          </a:xfrm>
          <a:prstGeom prst="rect">
            <a:avLst/>
          </a:prstGeom>
          <a:noFill/>
        </p:spPr>
        <p:txBody>
          <a:bodyPr wrap="square" rtlCol="0">
            <a:spAutoFit/>
          </a:bodyPr>
          <a:lstStyle/>
          <a:p>
            <a:r>
              <a:rPr lang="en-US" dirty="0"/>
              <a:t>Picture Courtesy of the Daily Dot News and </a:t>
            </a:r>
            <a:r>
              <a:rPr lang="en-US" i="1" dirty="0"/>
              <a:t>Photos via @crunk_bear/Twitter</a:t>
            </a:r>
            <a:endParaRPr lang="en-US"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19</a:t>
            </a:fld>
            <a:endParaRPr lang="en-US" dirty="0">
              <a:solidFill>
                <a:schemeClr val="bg1"/>
              </a:solidFill>
            </a:endParaRPr>
          </a:p>
        </p:txBody>
      </p:sp>
    </p:spTree>
    <p:extLst>
      <p:ext uri="{BB962C8B-B14F-4D97-AF65-F5344CB8AC3E}">
        <p14:creationId xmlns:p14="http://schemas.microsoft.com/office/powerpoint/2010/main" val="1064897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utcom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2281101"/>
            <a:ext cx="3426677" cy="4536822"/>
          </a:xfrm>
          <a:prstGeom prst="rect">
            <a:avLst/>
          </a:prstGeom>
        </p:spPr>
      </p:pic>
      <p:sp>
        <p:nvSpPr>
          <p:cNvPr id="3" name="TextBox 2"/>
          <p:cNvSpPr txBox="1"/>
          <p:nvPr/>
        </p:nvSpPr>
        <p:spPr>
          <a:xfrm>
            <a:off x="3474302" y="1448109"/>
            <a:ext cx="5486998" cy="4524315"/>
          </a:xfrm>
          <a:prstGeom prst="rect">
            <a:avLst/>
          </a:prstGeom>
          <a:noFill/>
        </p:spPr>
        <p:txBody>
          <a:bodyPr wrap="square" rtlCol="0">
            <a:spAutoFit/>
          </a:bodyPr>
          <a:lstStyle/>
          <a:p>
            <a:pPr marL="457200" indent="-457200">
              <a:buClr>
                <a:srgbClr val="FF0000"/>
              </a:buClr>
              <a:buFont typeface="Wingdings" charset="2"/>
              <a:buChar char=""/>
            </a:pPr>
            <a:r>
              <a:rPr lang="en-US" sz="2800" dirty="0"/>
              <a:t>Loss of respect and credibility from colleagues, administrators, students, parents, board members, and community.</a:t>
            </a:r>
          </a:p>
          <a:p>
            <a:pPr>
              <a:buClr>
                <a:srgbClr val="FF0000"/>
              </a:buClr>
            </a:pPr>
            <a:endParaRPr lang="en-US" dirty="0"/>
          </a:p>
          <a:p>
            <a:pPr marL="457200" indent="-457200">
              <a:buClr>
                <a:srgbClr val="FF0000"/>
              </a:buClr>
              <a:buFont typeface="Wingdings" charset="2"/>
              <a:buChar char=""/>
            </a:pPr>
            <a:r>
              <a:rPr lang="en-US" sz="2800" dirty="0"/>
              <a:t>Loss of employment.</a:t>
            </a:r>
          </a:p>
          <a:p>
            <a:pPr marL="457200" indent="-457200">
              <a:buClr>
                <a:srgbClr val="FF0000"/>
              </a:buClr>
              <a:buFont typeface="Wingdings" charset="2"/>
              <a:buChar char=""/>
            </a:pPr>
            <a:endParaRPr lang="en-US" sz="2800" dirty="0"/>
          </a:p>
          <a:p>
            <a:pPr marL="457200" indent="-457200">
              <a:buClr>
                <a:srgbClr val="FF0000"/>
              </a:buClr>
              <a:buFont typeface="Wingdings" charset="2"/>
              <a:buChar char=""/>
            </a:pPr>
            <a:r>
              <a:rPr lang="en-US" sz="2800" dirty="0"/>
              <a:t>Loss of future employment/certification.</a:t>
            </a:r>
          </a:p>
          <a:p>
            <a:pPr marL="457200" indent="-457200">
              <a:buClr>
                <a:srgbClr val="FF0000"/>
              </a:buClr>
              <a:buFont typeface="Wingdings" charset="2"/>
              <a:buChar char=""/>
            </a:pPr>
            <a:endParaRPr lang="en-US" sz="2800" dirty="0"/>
          </a:p>
          <a:p>
            <a:endParaRPr lang="en-US" dirty="0"/>
          </a:p>
        </p:txBody>
      </p:sp>
      <p:sp>
        <p:nvSpPr>
          <p:cNvPr id="4" name="TextBox 3"/>
          <p:cNvSpPr txBox="1"/>
          <p:nvPr/>
        </p:nvSpPr>
        <p:spPr>
          <a:xfrm>
            <a:off x="454313" y="333801"/>
            <a:ext cx="8267380" cy="769441"/>
          </a:xfrm>
          <a:prstGeom prst="rect">
            <a:avLst/>
          </a:prstGeom>
          <a:noFill/>
        </p:spPr>
        <p:txBody>
          <a:bodyPr wrap="square" rtlCol="0">
            <a:spAutoFit/>
          </a:bodyPr>
          <a:lstStyle/>
          <a:p>
            <a:pPr algn="ctr"/>
            <a:r>
              <a:rPr lang="en-US" sz="4400" b="1" dirty="0">
                <a:solidFill>
                  <a:srgbClr val="000000"/>
                </a:solidFill>
              </a:rPr>
              <a:t>Consequences of Actions</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solidFill>
                  <a:schemeClr val="bg1"/>
                </a:solidFill>
              </a:rPr>
              <a:t>20</a:t>
            </a:fld>
            <a:endParaRPr lang="en-US" dirty="0">
              <a:solidFill>
                <a:schemeClr val="bg1"/>
              </a:solidFill>
            </a:endParaRPr>
          </a:p>
        </p:txBody>
      </p:sp>
    </p:spTree>
    <p:extLst>
      <p:ext uri="{BB962C8B-B14F-4D97-AF65-F5344CB8AC3E}">
        <p14:creationId xmlns:p14="http://schemas.microsoft.com/office/powerpoint/2010/main" val="348890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udg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300" y="808182"/>
            <a:ext cx="4573429" cy="6049817"/>
          </a:xfrm>
          <a:prstGeom prst="rect">
            <a:avLst/>
          </a:prstGeom>
        </p:spPr>
      </p:pic>
      <p:sp>
        <p:nvSpPr>
          <p:cNvPr id="4" name="Rectangle 3"/>
          <p:cNvSpPr/>
          <p:nvPr/>
        </p:nvSpPr>
        <p:spPr>
          <a:xfrm>
            <a:off x="966161" y="606136"/>
            <a:ext cx="7442587" cy="769441"/>
          </a:xfrm>
          <a:prstGeom prst="rect">
            <a:avLst/>
          </a:prstGeom>
        </p:spPr>
        <p:txBody>
          <a:bodyPr wrap="none">
            <a:spAutoFit/>
          </a:bodyPr>
          <a:lstStyle/>
          <a:p>
            <a:pPr algn="ctr"/>
            <a:r>
              <a:rPr lang="en-US" sz="4400" b="1" dirty="0"/>
              <a:t>Can you teach good judgment?</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21</a:t>
            </a:fld>
            <a:endParaRPr lang="en-US" dirty="0">
              <a:solidFill>
                <a:schemeClr val="bg1"/>
              </a:solidFill>
            </a:endParaRPr>
          </a:p>
        </p:txBody>
      </p:sp>
    </p:spTree>
    <p:extLst>
      <p:ext uri="{BB962C8B-B14F-4D97-AF65-F5344CB8AC3E}">
        <p14:creationId xmlns:p14="http://schemas.microsoft.com/office/powerpoint/2010/main" val="2922947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485" y="1600200"/>
            <a:ext cx="8535110" cy="4525963"/>
          </a:xfrm>
        </p:spPr>
        <p:txBody>
          <a:bodyPr/>
          <a:lstStyle/>
          <a:p>
            <a:pPr marL="0" indent="0">
              <a:buNone/>
            </a:pPr>
            <a:endParaRPr lang="en-US" dirty="0"/>
          </a:p>
          <a:p>
            <a:pPr marL="0" indent="0" algn="ctr">
              <a:spcBef>
                <a:spcPts val="0"/>
              </a:spcBef>
              <a:buNone/>
            </a:pPr>
            <a:r>
              <a:rPr lang="en-US" sz="1800" dirty="0"/>
              <a:t>                                                                     </a:t>
            </a:r>
          </a:p>
        </p:txBody>
      </p:sp>
      <p:pic>
        <p:nvPicPr>
          <p:cNvPr id="4" name="Picture 3" descr="Freedom of Speec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9893"/>
            <a:ext cx="9144000" cy="4793306"/>
          </a:xfrm>
          <a:prstGeom prst="rect">
            <a:avLst/>
          </a:prstGeom>
        </p:spPr>
      </p:pic>
      <p:sp>
        <p:nvSpPr>
          <p:cNvPr id="2" name="Rectangle 1"/>
          <p:cNvSpPr/>
          <p:nvPr/>
        </p:nvSpPr>
        <p:spPr>
          <a:xfrm>
            <a:off x="0" y="332161"/>
            <a:ext cx="9143999" cy="769441"/>
          </a:xfrm>
          <a:prstGeom prst="rect">
            <a:avLst/>
          </a:prstGeom>
        </p:spPr>
        <p:txBody>
          <a:bodyPr wrap="square">
            <a:spAutoFit/>
          </a:bodyPr>
          <a:lstStyle/>
          <a:p>
            <a:pPr algn="ctr"/>
            <a:r>
              <a:rPr lang="en-US" sz="4400" b="1" dirty="0">
                <a:solidFill>
                  <a:srgbClr val="FF0000"/>
                </a:solidFill>
              </a:rPr>
              <a:t>Ramifications </a:t>
            </a:r>
            <a:endParaRPr lang="en-US" sz="4400" dirty="0">
              <a:solidFill>
                <a:srgbClr val="FF0000"/>
              </a:solidFill>
            </a:endParaRPr>
          </a:p>
        </p:txBody>
      </p:sp>
      <p:pic>
        <p:nvPicPr>
          <p:cNvPr id="7" name="Picture 6" descr="speech-bubbl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8295" y="1316927"/>
            <a:ext cx="2233998" cy="1682242"/>
          </a:xfrm>
          <a:prstGeom prst="rect">
            <a:avLst/>
          </a:prstGeom>
        </p:spPr>
      </p:pic>
      <p:sp>
        <p:nvSpPr>
          <p:cNvPr id="8" name="TextBox 7"/>
          <p:cNvSpPr txBox="1"/>
          <p:nvPr/>
        </p:nvSpPr>
        <p:spPr>
          <a:xfrm>
            <a:off x="7503381" y="1555553"/>
            <a:ext cx="1481857" cy="461665"/>
          </a:xfrm>
          <a:prstGeom prst="rect">
            <a:avLst/>
          </a:prstGeom>
          <a:noFill/>
        </p:spPr>
        <p:txBody>
          <a:bodyPr wrap="square" rtlCol="0">
            <a:spAutoFit/>
          </a:bodyPr>
          <a:lstStyle/>
          <a:p>
            <a:r>
              <a:rPr lang="en-US" sz="2400" b="1" dirty="0">
                <a:solidFill>
                  <a:srgbClr val="0000FF"/>
                </a:solidFill>
              </a:rPr>
              <a:t>Really?</a:t>
            </a:r>
          </a:p>
        </p:txBody>
      </p:sp>
      <p:sp>
        <p:nvSpPr>
          <p:cNvPr id="9" name="Rectangle 8"/>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solidFill>
                  <a:schemeClr val="bg1"/>
                </a:solidFill>
              </a:rPr>
              <a:t>22</a:t>
            </a:fld>
            <a:endParaRPr lang="en-US" dirty="0">
              <a:solidFill>
                <a:schemeClr val="bg1"/>
              </a:solidFill>
            </a:endParaRPr>
          </a:p>
        </p:txBody>
      </p:sp>
    </p:spTree>
    <p:extLst>
      <p:ext uri="{BB962C8B-B14F-4D97-AF65-F5344CB8AC3E}">
        <p14:creationId xmlns:p14="http://schemas.microsoft.com/office/powerpoint/2010/main" val="2520009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atino scholarshi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68500"/>
            <a:ext cx="9144000" cy="2911078"/>
          </a:xfrm>
          <a:prstGeom prst="rect">
            <a:avLst/>
          </a:prstGeom>
        </p:spPr>
      </p:pic>
      <p:sp>
        <p:nvSpPr>
          <p:cNvPr id="3" name="Rectangle 2"/>
          <p:cNvSpPr/>
          <p:nvPr/>
        </p:nvSpPr>
        <p:spPr>
          <a:xfrm>
            <a:off x="1074689" y="777166"/>
            <a:ext cx="6985465" cy="830997"/>
          </a:xfrm>
          <a:prstGeom prst="rect">
            <a:avLst/>
          </a:prstGeom>
        </p:spPr>
        <p:txBody>
          <a:bodyPr wrap="square">
            <a:spAutoFit/>
          </a:bodyPr>
          <a:lstStyle/>
          <a:p>
            <a:pPr algn="ctr"/>
            <a:r>
              <a:rPr lang="en-US" sz="4800" b="1" dirty="0"/>
              <a:t>Educators as Role Models</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23</a:t>
            </a:fld>
            <a:endParaRPr lang="en-US" dirty="0">
              <a:solidFill>
                <a:schemeClr val="bg1"/>
              </a:solidFill>
            </a:endParaRPr>
          </a:p>
        </p:txBody>
      </p:sp>
    </p:spTree>
    <p:extLst>
      <p:ext uri="{BB962C8B-B14F-4D97-AF65-F5344CB8AC3E}">
        <p14:creationId xmlns:p14="http://schemas.microsoft.com/office/powerpoint/2010/main" val="888998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ackboard_blank_p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916" y="317557"/>
            <a:ext cx="7680308" cy="5710485"/>
          </a:xfrm>
          <a:prstGeom prst="rect">
            <a:avLst/>
          </a:prstGeom>
        </p:spPr>
      </p:pic>
      <p:sp>
        <p:nvSpPr>
          <p:cNvPr id="3" name="TextBox 2"/>
          <p:cNvSpPr txBox="1"/>
          <p:nvPr/>
        </p:nvSpPr>
        <p:spPr>
          <a:xfrm>
            <a:off x="2076099" y="911230"/>
            <a:ext cx="4982641" cy="830997"/>
          </a:xfrm>
          <a:prstGeom prst="rect">
            <a:avLst/>
          </a:prstGeom>
          <a:noFill/>
        </p:spPr>
        <p:txBody>
          <a:bodyPr wrap="square" rtlCol="0">
            <a:spAutoFit/>
          </a:bodyPr>
          <a:lstStyle/>
          <a:p>
            <a:pPr algn="ctr"/>
            <a:r>
              <a:rPr lang="en-US" sz="4800" b="1" dirty="0">
                <a:solidFill>
                  <a:schemeClr val="bg1"/>
                </a:solidFill>
              </a:rPr>
              <a:t>A Role Model</a:t>
            </a:r>
          </a:p>
        </p:txBody>
      </p:sp>
      <p:sp>
        <p:nvSpPr>
          <p:cNvPr id="5" name="Rectangle 4"/>
          <p:cNvSpPr/>
          <p:nvPr/>
        </p:nvSpPr>
        <p:spPr>
          <a:xfrm>
            <a:off x="1477733" y="2257033"/>
            <a:ext cx="6227612" cy="1077218"/>
          </a:xfrm>
          <a:prstGeom prst="rect">
            <a:avLst/>
          </a:prstGeom>
        </p:spPr>
        <p:txBody>
          <a:bodyPr wrap="square">
            <a:spAutoFit/>
          </a:bodyPr>
          <a:lstStyle/>
          <a:p>
            <a:r>
              <a:rPr lang="en-US" sz="3200" dirty="0">
                <a:solidFill>
                  <a:schemeClr val="bg1"/>
                </a:solidFill>
              </a:rPr>
              <a:t>A role model is a person whose behavior is imitated by others. </a:t>
            </a:r>
            <a:endParaRPr lang="en-US" sz="3200"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24</a:t>
            </a:fld>
            <a:endParaRPr lang="en-US" dirty="0">
              <a:solidFill>
                <a:schemeClr val="bg1"/>
              </a:solidFill>
            </a:endParaRPr>
          </a:p>
        </p:txBody>
      </p:sp>
    </p:spTree>
    <p:extLst>
      <p:ext uri="{BB962C8B-B14F-4D97-AF65-F5344CB8AC3E}">
        <p14:creationId xmlns:p14="http://schemas.microsoft.com/office/powerpoint/2010/main" val="3858565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96447" y="2027476"/>
            <a:ext cx="184666" cy="369332"/>
          </a:xfrm>
          <a:prstGeom prst="rect">
            <a:avLst/>
          </a:prstGeom>
          <a:noFill/>
        </p:spPr>
        <p:txBody>
          <a:bodyPr wrap="none" rtlCol="0">
            <a:spAutoFit/>
          </a:bodyPr>
          <a:lstStyle/>
          <a:p>
            <a:endParaRPr lang="en-US" dirty="0"/>
          </a:p>
        </p:txBody>
      </p:sp>
      <p:pic>
        <p:nvPicPr>
          <p:cNvPr id="3" name="Picture 2" descr="Ethics-woodbloc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3506"/>
            <a:ext cx="9144000" cy="6858000"/>
          </a:xfrm>
          <a:prstGeom prst="rect">
            <a:avLst/>
          </a:prstGeom>
        </p:spPr>
      </p:pic>
      <p:sp>
        <p:nvSpPr>
          <p:cNvPr id="5" name="TextBox 4"/>
          <p:cNvSpPr txBox="1"/>
          <p:nvPr/>
        </p:nvSpPr>
        <p:spPr>
          <a:xfrm>
            <a:off x="1223126" y="4961982"/>
            <a:ext cx="6938856" cy="1015663"/>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Why it matters </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25</a:t>
            </a:fld>
            <a:endParaRPr lang="en-US" dirty="0">
              <a:solidFill>
                <a:schemeClr val="bg1"/>
              </a:solidFill>
            </a:endParaRPr>
          </a:p>
        </p:txBody>
      </p:sp>
    </p:spTree>
    <p:extLst>
      <p:ext uri="{BB962C8B-B14F-4D97-AF65-F5344CB8AC3E}">
        <p14:creationId xmlns:p14="http://schemas.microsoft.com/office/powerpoint/2010/main" val="2221293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9951" y="314171"/>
            <a:ext cx="8402099" cy="4647426"/>
          </a:xfrm>
          <a:prstGeom prst="rect">
            <a:avLst/>
          </a:prstGeom>
        </p:spPr>
        <p:txBody>
          <a:bodyPr wrap="square">
            <a:spAutoFit/>
          </a:bodyPr>
          <a:lstStyle/>
          <a:p>
            <a:r>
              <a:rPr lang="en-US" sz="3600" b="1" dirty="0"/>
              <a:t>A general principle of the law states that…</a:t>
            </a:r>
          </a:p>
          <a:p>
            <a:endParaRPr lang="en-US" sz="1400" b="1" dirty="0"/>
          </a:p>
          <a:p>
            <a:r>
              <a:rPr lang="en-US" sz="3200" dirty="0"/>
              <a:t>An educator’s good moral character constitutes the essence of the role model that the educator represents to students </a:t>
            </a:r>
            <a:r>
              <a:rPr lang="en-US" sz="3200" b="1" dirty="0">
                <a:solidFill>
                  <a:srgbClr val="FF0000"/>
                </a:solidFill>
              </a:rPr>
              <a:t>both inside and outside the classroom</a:t>
            </a:r>
            <a:r>
              <a:rPr lang="en-US" sz="3200" dirty="0"/>
              <a:t>. 	</a:t>
            </a:r>
          </a:p>
          <a:p>
            <a:r>
              <a:rPr lang="en-US" dirty="0"/>
              <a:t>                                                                                 </a:t>
            </a:r>
            <a:r>
              <a:rPr lang="en-US" b="1" dirty="0"/>
              <a:t> 					19 TAC §249.5</a:t>
            </a:r>
          </a:p>
          <a:p>
            <a:r>
              <a:rPr lang="en-US" b="1" dirty="0"/>
              <a:t>									</a:t>
            </a:r>
          </a:p>
          <a:p>
            <a:r>
              <a:rPr lang="en-US" b="1" dirty="0"/>
              <a:t>  </a:t>
            </a:r>
          </a:p>
          <a:p>
            <a:r>
              <a:rPr lang="en-US" sz="3200" dirty="0"/>
              <a:t>				</a:t>
            </a:r>
          </a:p>
          <a:p>
            <a:r>
              <a:rPr lang="en-US" sz="3200" dirty="0"/>
              <a:t>                                            </a:t>
            </a:r>
            <a:endParaRPr lang="en-US" dirty="0"/>
          </a:p>
        </p:txBody>
      </p:sp>
      <p:pic>
        <p:nvPicPr>
          <p:cNvPr id="4" name="Picture 3" descr="compas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327" y="3378089"/>
            <a:ext cx="2971809" cy="2433498"/>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26</a:t>
            </a:fld>
            <a:endParaRPr lang="en-US" dirty="0">
              <a:solidFill>
                <a:schemeClr val="bg1"/>
              </a:solidFill>
            </a:endParaRPr>
          </a:p>
        </p:txBody>
      </p:sp>
    </p:spTree>
    <p:extLst>
      <p:ext uri="{BB962C8B-B14F-4D97-AF65-F5344CB8AC3E}">
        <p14:creationId xmlns:p14="http://schemas.microsoft.com/office/powerpoint/2010/main" val="253613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189342" y="4665638"/>
            <a:ext cx="184666" cy="369332"/>
          </a:xfrm>
          <a:prstGeom prst="rect">
            <a:avLst/>
          </a:prstGeom>
          <a:noFill/>
        </p:spPr>
        <p:txBody>
          <a:bodyPr wrap="none" rtlCol="0">
            <a:spAutoFit/>
          </a:bodyPr>
          <a:lstStyle/>
          <a:p>
            <a:endParaRPr lang="en-US" dirty="0"/>
          </a:p>
        </p:txBody>
      </p:sp>
      <p:pic>
        <p:nvPicPr>
          <p:cNvPr id="9" name="Picture 8" descr="managing_expectati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5354"/>
            <a:ext cx="9144000" cy="6858000"/>
          </a:xfrm>
          <a:prstGeom prst="rect">
            <a:avLst/>
          </a:prstGeom>
        </p:spPr>
      </p:pic>
      <p:sp>
        <p:nvSpPr>
          <p:cNvPr id="10" name="TextBox 9"/>
          <p:cNvSpPr txBox="1"/>
          <p:nvPr/>
        </p:nvSpPr>
        <p:spPr>
          <a:xfrm>
            <a:off x="399866" y="1528572"/>
            <a:ext cx="8286934" cy="1323439"/>
          </a:xfrm>
          <a:prstGeom prst="rect">
            <a:avLst/>
          </a:prstGeom>
          <a:noFill/>
        </p:spPr>
        <p:txBody>
          <a:bodyPr wrap="square" rtlCol="0">
            <a:spAutoFit/>
          </a:bodyPr>
          <a:lstStyle/>
          <a:p>
            <a:pPr algn="ctr"/>
            <a:r>
              <a:rPr lang="en-US" sz="4000" b="1" dirty="0"/>
              <a:t>Community Expectations for Educator Actions Outside of the School Day</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27</a:t>
            </a:fld>
            <a:endParaRPr lang="en-US" dirty="0">
              <a:solidFill>
                <a:schemeClr val="bg1"/>
              </a:solidFill>
            </a:endParaRPr>
          </a:p>
        </p:txBody>
      </p:sp>
    </p:spTree>
    <p:extLst>
      <p:ext uri="{BB962C8B-B14F-4D97-AF65-F5344CB8AC3E}">
        <p14:creationId xmlns:p14="http://schemas.microsoft.com/office/powerpoint/2010/main" val="3358066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order_puzzl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631" y="316992"/>
            <a:ext cx="8810738" cy="5649129"/>
          </a:xfrm>
          <a:prstGeom prst="rect">
            <a:avLst/>
          </a:prstGeom>
        </p:spPr>
      </p:pic>
      <p:sp>
        <p:nvSpPr>
          <p:cNvPr id="4" name="Rectangle 3"/>
          <p:cNvSpPr/>
          <p:nvPr/>
        </p:nvSpPr>
        <p:spPr>
          <a:xfrm>
            <a:off x="1649732" y="2154935"/>
            <a:ext cx="5844534" cy="2677656"/>
          </a:xfrm>
          <a:prstGeom prst="rect">
            <a:avLst/>
          </a:prstGeom>
        </p:spPr>
        <p:txBody>
          <a:bodyPr wrap="square">
            <a:spAutoFit/>
          </a:bodyPr>
          <a:lstStyle/>
          <a:p>
            <a:pPr marL="457200" indent="-457200">
              <a:buFont typeface="Wingdings" charset="2"/>
              <a:buChar char=""/>
            </a:pPr>
            <a:r>
              <a:rPr lang="en-US" sz="2400" dirty="0"/>
              <a:t>be keenly aware that their actions reflect on the profession and the schools they represent;</a:t>
            </a:r>
          </a:p>
          <a:p>
            <a:endParaRPr lang="en-US" dirty="0"/>
          </a:p>
          <a:p>
            <a:pPr marL="457200" indent="-457200">
              <a:buFont typeface="Wingdings" charset="2"/>
              <a:buChar char=""/>
            </a:pPr>
            <a:r>
              <a:rPr lang="en-US" sz="2400" dirty="0"/>
              <a:t>demonstrate the highest level of professional judgment inside and outside of the school day; and </a:t>
            </a:r>
          </a:p>
        </p:txBody>
      </p:sp>
      <p:sp>
        <p:nvSpPr>
          <p:cNvPr id="5" name="TextBox 4"/>
          <p:cNvSpPr txBox="1"/>
          <p:nvPr/>
        </p:nvSpPr>
        <p:spPr>
          <a:xfrm>
            <a:off x="1199603" y="1468410"/>
            <a:ext cx="6727158" cy="538609"/>
          </a:xfrm>
          <a:prstGeom prst="rect">
            <a:avLst/>
          </a:prstGeom>
          <a:noFill/>
        </p:spPr>
        <p:txBody>
          <a:bodyPr wrap="square" rtlCol="0">
            <a:spAutoFit/>
          </a:bodyPr>
          <a:lstStyle/>
          <a:p>
            <a:pPr algn="ctr"/>
            <a:r>
              <a:rPr lang="en-US" sz="2900" b="1" dirty="0">
                <a:solidFill>
                  <a:srgbClr val="0000CD"/>
                </a:solidFill>
              </a:rPr>
              <a:t>The community expects educators to</a:t>
            </a:r>
          </a:p>
        </p:txBody>
      </p:sp>
      <p:sp>
        <p:nvSpPr>
          <p:cNvPr id="6" name="TextBox 5"/>
          <p:cNvSpPr txBox="1"/>
          <p:nvPr/>
        </p:nvSpPr>
        <p:spPr>
          <a:xfrm>
            <a:off x="3514330" y="6544485"/>
            <a:ext cx="5463039" cy="338554"/>
          </a:xfrm>
          <a:prstGeom prst="rect">
            <a:avLst/>
          </a:prstGeom>
          <a:noFill/>
        </p:spPr>
        <p:txBody>
          <a:bodyPr wrap="square" rtlCol="0">
            <a:spAutoFit/>
          </a:bodyPr>
          <a:lstStyle/>
          <a:p>
            <a:r>
              <a:rPr lang="en-US" sz="1600" b="1" dirty="0"/>
              <a:t>Connecticut’s Teacher Education and Mentoring Project (2012) </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28</a:t>
            </a:fld>
            <a:endParaRPr lang="en-US" dirty="0">
              <a:solidFill>
                <a:schemeClr val="bg1"/>
              </a:solidFill>
            </a:endParaRPr>
          </a:p>
        </p:txBody>
      </p:sp>
    </p:spTree>
    <p:extLst>
      <p:ext uri="{BB962C8B-B14F-4D97-AF65-F5344CB8AC3E}">
        <p14:creationId xmlns:p14="http://schemas.microsoft.com/office/powerpoint/2010/main" val="376277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order_puzzl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631" y="280416"/>
            <a:ext cx="8810738" cy="5685705"/>
          </a:xfrm>
          <a:prstGeom prst="rect">
            <a:avLst/>
          </a:prstGeom>
        </p:spPr>
      </p:pic>
      <p:sp>
        <p:nvSpPr>
          <p:cNvPr id="5" name="TextBox 4"/>
          <p:cNvSpPr txBox="1"/>
          <p:nvPr/>
        </p:nvSpPr>
        <p:spPr>
          <a:xfrm>
            <a:off x="1199603" y="1599128"/>
            <a:ext cx="6727158" cy="538609"/>
          </a:xfrm>
          <a:prstGeom prst="rect">
            <a:avLst/>
          </a:prstGeom>
          <a:noFill/>
        </p:spPr>
        <p:txBody>
          <a:bodyPr wrap="square" rtlCol="0">
            <a:spAutoFit/>
          </a:bodyPr>
          <a:lstStyle/>
          <a:p>
            <a:pPr algn="ctr"/>
            <a:r>
              <a:rPr lang="en-US" sz="2900" b="1" dirty="0">
                <a:solidFill>
                  <a:srgbClr val="0000CD"/>
                </a:solidFill>
              </a:rPr>
              <a:t>The community expects educators to</a:t>
            </a:r>
          </a:p>
        </p:txBody>
      </p:sp>
      <p:sp>
        <p:nvSpPr>
          <p:cNvPr id="6" name="TextBox 5"/>
          <p:cNvSpPr txBox="1"/>
          <p:nvPr/>
        </p:nvSpPr>
        <p:spPr>
          <a:xfrm>
            <a:off x="3514330" y="6544485"/>
            <a:ext cx="5463039" cy="338554"/>
          </a:xfrm>
          <a:prstGeom prst="rect">
            <a:avLst/>
          </a:prstGeom>
          <a:noFill/>
        </p:spPr>
        <p:txBody>
          <a:bodyPr wrap="square" rtlCol="0">
            <a:spAutoFit/>
          </a:bodyPr>
          <a:lstStyle/>
          <a:p>
            <a:r>
              <a:rPr lang="en-US" sz="1600" b="1" dirty="0"/>
              <a:t>Connecticut’s Teacher Education and Mentoring Project (2012) </a:t>
            </a:r>
          </a:p>
        </p:txBody>
      </p:sp>
      <p:sp>
        <p:nvSpPr>
          <p:cNvPr id="7" name="Rectangle 6"/>
          <p:cNvSpPr/>
          <p:nvPr/>
        </p:nvSpPr>
        <p:spPr>
          <a:xfrm>
            <a:off x="2115216" y="2214972"/>
            <a:ext cx="5248752" cy="2246769"/>
          </a:xfrm>
          <a:prstGeom prst="rect">
            <a:avLst/>
          </a:prstGeom>
        </p:spPr>
        <p:txBody>
          <a:bodyPr wrap="square">
            <a:spAutoFit/>
          </a:bodyPr>
          <a:lstStyle/>
          <a:p>
            <a:pPr marL="457200" indent="-457200">
              <a:buClr>
                <a:srgbClr val="0000CD"/>
              </a:buClr>
              <a:buFont typeface="Wingdings" charset="2"/>
              <a:buChar char=""/>
            </a:pPr>
            <a:r>
              <a:rPr lang="en-US" sz="2800" dirty="0"/>
              <a:t>understand that their presence within the community should be reflective of a law-abiding, trustworthy, and respectful citizen.</a:t>
            </a:r>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29</a:t>
            </a:fld>
            <a:endParaRPr lang="en-US" dirty="0">
              <a:solidFill>
                <a:schemeClr val="bg1"/>
              </a:solidFill>
            </a:endParaRPr>
          </a:p>
        </p:txBody>
      </p:sp>
    </p:spTree>
    <p:extLst>
      <p:ext uri="{BB962C8B-B14F-4D97-AF65-F5344CB8AC3E}">
        <p14:creationId xmlns:p14="http://schemas.microsoft.com/office/powerpoint/2010/main" val="261415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0257" y="496290"/>
            <a:ext cx="7299620" cy="1200329"/>
          </a:xfrm>
          <a:prstGeom prst="rect">
            <a:avLst/>
          </a:prstGeom>
        </p:spPr>
        <p:txBody>
          <a:bodyPr wrap="square">
            <a:spAutoFit/>
          </a:bodyPr>
          <a:lstStyle/>
          <a:p>
            <a:pPr algn="ctr"/>
            <a:r>
              <a:rPr lang="en-US" sz="3600" b="1" dirty="0"/>
              <a:t>Discuss the challenges of being a role model for students outside of school.</a:t>
            </a:r>
            <a:endParaRPr lang="en-US" sz="3600" dirty="0"/>
          </a:p>
        </p:txBody>
      </p:sp>
      <p:pic>
        <p:nvPicPr>
          <p:cNvPr id="5" name="Picture 4" descr="rules_illus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10" y="1972133"/>
            <a:ext cx="4303410" cy="3757462"/>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30</a:t>
            </a:fld>
            <a:endParaRPr lang="en-US" dirty="0">
              <a:solidFill>
                <a:schemeClr val="bg1"/>
              </a:solidFill>
            </a:endParaRPr>
          </a:p>
        </p:txBody>
      </p:sp>
    </p:spTree>
    <p:extLst>
      <p:ext uri="{BB962C8B-B14F-4D97-AF65-F5344CB8AC3E}">
        <p14:creationId xmlns:p14="http://schemas.microsoft.com/office/powerpoint/2010/main" val="57464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ulnerabilit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2228349" y="964177"/>
            <a:ext cx="6762594" cy="923330"/>
          </a:xfrm>
          <a:prstGeom prst="rect">
            <a:avLst/>
          </a:prstGeom>
          <a:noFill/>
        </p:spPr>
        <p:txBody>
          <a:bodyPr wrap="square" rtlCol="0">
            <a:spAutoFit/>
          </a:bodyPr>
          <a:lstStyle/>
          <a:p>
            <a:pPr algn="ctr"/>
            <a:r>
              <a:rPr lang="en-US" sz="5400" b="1" dirty="0">
                <a:solidFill>
                  <a:srgbClr val="FF0000"/>
                </a:solidFill>
              </a:rPr>
              <a:t>Behavioral Red Flags</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31</a:t>
            </a:fld>
            <a:endParaRPr lang="en-US" dirty="0">
              <a:solidFill>
                <a:schemeClr val="bg1"/>
              </a:solidFill>
            </a:endParaRPr>
          </a:p>
        </p:txBody>
      </p:sp>
    </p:spTree>
    <p:extLst>
      <p:ext uri="{BB962C8B-B14F-4D97-AF65-F5344CB8AC3E}">
        <p14:creationId xmlns:p14="http://schemas.microsoft.com/office/powerpoint/2010/main" val="310565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cuss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545" y="1293736"/>
            <a:ext cx="7403855" cy="5198903"/>
          </a:xfrm>
          <a:prstGeom prst="rect">
            <a:avLst/>
          </a:prstGeom>
        </p:spPr>
      </p:pic>
      <p:sp>
        <p:nvSpPr>
          <p:cNvPr id="4" name="TextBox 3"/>
          <p:cNvSpPr txBox="1"/>
          <p:nvPr/>
        </p:nvSpPr>
        <p:spPr>
          <a:xfrm>
            <a:off x="335448" y="431245"/>
            <a:ext cx="8625852" cy="646331"/>
          </a:xfrm>
          <a:prstGeom prst="rect">
            <a:avLst/>
          </a:prstGeom>
          <a:noFill/>
        </p:spPr>
        <p:txBody>
          <a:bodyPr wrap="square" rtlCol="0">
            <a:spAutoFit/>
          </a:bodyPr>
          <a:lstStyle/>
          <a:p>
            <a:pPr algn="ctr"/>
            <a:r>
              <a:rPr lang="en-US" sz="3600" b="1" dirty="0">
                <a:solidFill>
                  <a:srgbClr val="FF0000"/>
                </a:solidFill>
              </a:rPr>
              <a:t>What red flag behaviors did you generate?</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solidFill>
                  <a:schemeClr val="bg1"/>
                </a:solidFill>
              </a:rPr>
              <a:t>32</a:t>
            </a:fld>
            <a:endParaRPr lang="en-US" dirty="0">
              <a:solidFill>
                <a:schemeClr val="bg1"/>
              </a:solidFill>
            </a:endParaRPr>
          </a:p>
        </p:txBody>
      </p:sp>
    </p:spTree>
    <p:extLst>
      <p:ext uri="{BB962C8B-B14F-4D97-AF65-F5344CB8AC3E}">
        <p14:creationId xmlns:p14="http://schemas.microsoft.com/office/powerpoint/2010/main" val="2668622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9995"/>
            <a:ext cx="8229600" cy="1143000"/>
          </a:xfrm>
        </p:spPr>
        <p:txBody>
          <a:bodyPr/>
          <a:lstStyle/>
          <a:p>
            <a:r>
              <a:rPr lang="en-US" dirty="0">
                <a:solidFill>
                  <a:srgbClr val="FF0000"/>
                </a:solidFill>
              </a:rPr>
              <a:t>Areas of Caution and Vulnerability</a:t>
            </a:r>
          </a:p>
        </p:txBody>
      </p:sp>
      <p:sp>
        <p:nvSpPr>
          <p:cNvPr id="3" name="Content Placeholder 2"/>
          <p:cNvSpPr>
            <a:spLocks noGrp="1"/>
          </p:cNvSpPr>
          <p:nvPr>
            <p:ph idx="1"/>
          </p:nvPr>
        </p:nvSpPr>
        <p:spPr>
          <a:xfrm>
            <a:off x="457200" y="1704894"/>
            <a:ext cx="8229600" cy="4625568"/>
          </a:xfrm>
        </p:spPr>
        <p:txBody>
          <a:bodyPr/>
          <a:lstStyle/>
          <a:p>
            <a:pPr marL="0" indent="0">
              <a:buNone/>
            </a:pPr>
            <a:r>
              <a:rPr lang="en-US" b="1" dirty="0"/>
              <a:t>Attire</a:t>
            </a:r>
          </a:p>
          <a:p>
            <a:pPr lvl="1" indent="-390525">
              <a:buFont typeface="Wingdings" charset="2"/>
              <a:buChar char="q"/>
            </a:pPr>
            <a:r>
              <a:rPr lang="en-US" dirty="0"/>
              <a:t> Professional or casual vs. inappropriate attire</a:t>
            </a:r>
          </a:p>
          <a:p>
            <a:pPr marL="457200" lvl="1" indent="0">
              <a:buNone/>
            </a:pPr>
            <a:endParaRPr lang="en-US" sz="2000" dirty="0"/>
          </a:p>
          <a:p>
            <a:pPr marL="0" indent="0">
              <a:buNone/>
            </a:pPr>
            <a:r>
              <a:rPr lang="en-US" b="1" dirty="0"/>
              <a:t>Language</a:t>
            </a:r>
          </a:p>
          <a:p>
            <a:pPr marL="800100" lvl="1" indent="-447675">
              <a:buFont typeface="Wingdings" charset="2"/>
              <a:buChar char="q"/>
            </a:pPr>
            <a:r>
              <a:rPr lang="en-US" dirty="0"/>
              <a:t>Appropriate vs. inappropriate or vulgar language</a:t>
            </a:r>
          </a:p>
          <a:p>
            <a:endParaRPr lang="en-US" dirty="0"/>
          </a:p>
          <a:p>
            <a:pPr marL="0" indent="0">
              <a:buNone/>
            </a:pPr>
            <a:endParaRPr lang="en-US" dirty="0"/>
          </a:p>
          <a:p>
            <a:pPr marL="0" indent="0">
              <a:buNone/>
            </a:pPr>
            <a:endParaRPr lang="en-US" dirty="0"/>
          </a:p>
          <a:p>
            <a:endParaRPr lang="en-US" dirty="0"/>
          </a:p>
          <a:p>
            <a:endParaRPr lang="en-US" dirty="0"/>
          </a:p>
        </p:txBody>
      </p:sp>
      <p:pic>
        <p:nvPicPr>
          <p:cNvPr id="6" name="Picture 5" descr="professional-unprofessional_desig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34097">
            <a:off x="3770415" y="4501932"/>
            <a:ext cx="1368029" cy="1368029"/>
          </a:xfrm>
          <a:prstGeom prst="rect">
            <a:avLst/>
          </a:prstGeom>
        </p:spPr>
      </p:pic>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33</a:t>
            </a:fld>
            <a:endParaRPr lang="en-US" dirty="0">
              <a:solidFill>
                <a:schemeClr val="bg1"/>
              </a:solidFill>
            </a:endParaRPr>
          </a:p>
        </p:txBody>
      </p:sp>
    </p:spTree>
    <p:extLst>
      <p:ext uri="{BB962C8B-B14F-4D97-AF65-F5344CB8AC3E}">
        <p14:creationId xmlns:p14="http://schemas.microsoft.com/office/powerpoint/2010/main" val="200997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5125"/>
            <a:ext cx="8229600" cy="1143000"/>
          </a:xfrm>
        </p:spPr>
        <p:txBody>
          <a:bodyPr/>
          <a:lstStyle/>
          <a:p>
            <a:r>
              <a:rPr lang="en-US" dirty="0">
                <a:solidFill>
                  <a:srgbClr val="FF0000"/>
                </a:solidFill>
              </a:rPr>
              <a:t>Areas of Caution and Vulnerability</a:t>
            </a:r>
          </a:p>
        </p:txBody>
      </p:sp>
      <p:sp>
        <p:nvSpPr>
          <p:cNvPr id="3" name="Content Placeholder 2"/>
          <p:cNvSpPr>
            <a:spLocks noGrp="1"/>
          </p:cNvSpPr>
          <p:nvPr>
            <p:ph idx="1"/>
          </p:nvPr>
        </p:nvSpPr>
        <p:spPr>
          <a:xfrm>
            <a:off x="275167" y="1587906"/>
            <a:ext cx="8593665" cy="4890910"/>
          </a:xfrm>
        </p:spPr>
        <p:txBody>
          <a:bodyPr>
            <a:normAutofit/>
          </a:bodyPr>
          <a:lstStyle/>
          <a:p>
            <a:pPr marL="0" indent="0">
              <a:buNone/>
            </a:pPr>
            <a:r>
              <a:rPr lang="en-US" b="1" dirty="0"/>
              <a:t>Social Media – Private/Public Posts</a:t>
            </a:r>
          </a:p>
          <a:p>
            <a:pPr marL="457200" lvl="1" indent="-174625">
              <a:spcBef>
                <a:spcPts val="0"/>
              </a:spcBef>
              <a:buFont typeface="Wingdings" charset="2"/>
              <a:buChar char="q"/>
            </a:pPr>
            <a:r>
              <a:rPr lang="en-US" dirty="0"/>
              <a:t> Pictures or posts that are viewed as inappropriate,   </a:t>
            </a:r>
          </a:p>
          <a:p>
            <a:pPr marL="457200" lvl="1" indent="-174625">
              <a:spcBef>
                <a:spcPts val="0"/>
              </a:spcBef>
              <a:buNone/>
            </a:pPr>
            <a:r>
              <a:rPr lang="en-US" dirty="0"/>
              <a:t>     lewd, etc.</a:t>
            </a:r>
          </a:p>
          <a:p>
            <a:pPr marL="457200" lvl="1" indent="-174625">
              <a:spcBef>
                <a:spcPts val="0"/>
              </a:spcBef>
              <a:buNone/>
            </a:pPr>
            <a:endParaRPr lang="en-US" dirty="0"/>
          </a:p>
          <a:p>
            <a:pPr marL="0" indent="0">
              <a:buNone/>
            </a:pPr>
            <a:r>
              <a:rPr lang="en-US" b="1" dirty="0"/>
              <a:t>Use of Alcohol</a:t>
            </a:r>
          </a:p>
          <a:p>
            <a:pPr marL="400050" lvl="1" indent="-47625">
              <a:spcBef>
                <a:spcPts val="0"/>
              </a:spcBef>
              <a:buFont typeface="Wingdings" charset="2"/>
              <a:buChar char="q"/>
            </a:pPr>
            <a:r>
              <a:rPr lang="en-US" dirty="0"/>
              <a:t> Social drinking vs. out-of-control drinking that  </a:t>
            </a:r>
          </a:p>
          <a:p>
            <a:pPr marL="400050" lvl="1" indent="-47625">
              <a:spcBef>
                <a:spcPts val="0"/>
              </a:spcBef>
              <a:buNone/>
            </a:pPr>
            <a:r>
              <a:rPr lang="en-US" dirty="0"/>
              <a:t>     adversely impacts behavior and driving</a:t>
            </a:r>
          </a:p>
          <a:p>
            <a:pPr marL="457200" lvl="1" indent="-174625">
              <a:spcBef>
                <a:spcPts val="0"/>
              </a:spcBef>
              <a:buNone/>
            </a:pPr>
            <a:endParaRPr lang="en-US" dirty="0"/>
          </a:p>
          <a:p>
            <a:pPr marL="457200" lvl="1" indent="0" algn="ctr">
              <a:spcBef>
                <a:spcPts val="0"/>
              </a:spcBef>
              <a:buNone/>
            </a:pPr>
            <a:endParaRPr lang="en-US" dirty="0"/>
          </a:p>
          <a:p>
            <a:pPr marL="0" indent="0">
              <a:buNone/>
            </a:pPr>
            <a:r>
              <a:rPr lang="en-US" dirty="0"/>
              <a:t>								</a:t>
            </a:r>
          </a:p>
        </p:txBody>
      </p:sp>
      <p:pic>
        <p:nvPicPr>
          <p:cNvPr id="4" name="Picture 3" descr="barrier_yellow.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5802" y="4462089"/>
            <a:ext cx="2072976" cy="1757736"/>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solidFill>
                  <a:schemeClr val="bg1"/>
                </a:solidFill>
              </a:rPr>
              <a:t>34</a:t>
            </a:fld>
            <a:endParaRPr lang="en-US" dirty="0">
              <a:solidFill>
                <a:schemeClr val="bg1"/>
              </a:solidFill>
            </a:endParaRPr>
          </a:p>
        </p:txBody>
      </p:sp>
    </p:spTree>
    <p:extLst>
      <p:ext uri="{BB962C8B-B14F-4D97-AF65-F5344CB8AC3E}">
        <p14:creationId xmlns:p14="http://schemas.microsoft.com/office/powerpoint/2010/main" val="309248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8047"/>
            <a:ext cx="8229600" cy="1143000"/>
          </a:xfrm>
        </p:spPr>
        <p:txBody>
          <a:bodyPr/>
          <a:lstStyle/>
          <a:p>
            <a:r>
              <a:rPr lang="en-US" dirty="0">
                <a:solidFill>
                  <a:srgbClr val="FF0000"/>
                </a:solidFill>
              </a:rPr>
              <a:t>Areas of Caution and Vulnerability</a:t>
            </a:r>
          </a:p>
        </p:txBody>
      </p:sp>
      <p:sp>
        <p:nvSpPr>
          <p:cNvPr id="3" name="Content Placeholder 2"/>
          <p:cNvSpPr>
            <a:spLocks noGrp="1"/>
          </p:cNvSpPr>
          <p:nvPr>
            <p:ph idx="1"/>
          </p:nvPr>
        </p:nvSpPr>
        <p:spPr>
          <a:xfrm>
            <a:off x="275167" y="1782362"/>
            <a:ext cx="8593665" cy="4896377"/>
          </a:xfrm>
        </p:spPr>
        <p:txBody>
          <a:bodyPr>
            <a:normAutofit fontScale="92500"/>
          </a:bodyPr>
          <a:lstStyle/>
          <a:p>
            <a:pPr marL="0" indent="0">
              <a:buNone/>
            </a:pPr>
            <a:r>
              <a:rPr lang="en-US" b="1" dirty="0"/>
              <a:t>Part-Time Employment/Hobbies Outside of Teaching </a:t>
            </a:r>
          </a:p>
          <a:p>
            <a:pPr marL="457200" lvl="1" indent="-174625">
              <a:spcBef>
                <a:spcPts val="0"/>
              </a:spcBef>
              <a:buFont typeface="Wingdings" charset="2"/>
              <a:buChar char="q"/>
            </a:pPr>
            <a:r>
              <a:rPr lang="en-US" dirty="0"/>
              <a:t> Is this employment/hobby viewed as appropriate by my     </a:t>
            </a:r>
          </a:p>
          <a:p>
            <a:pPr marL="457200" lvl="1" indent="-174625">
              <a:spcBef>
                <a:spcPts val="0"/>
              </a:spcBef>
              <a:buNone/>
            </a:pPr>
            <a:r>
              <a:rPr lang="en-US" dirty="0"/>
              <a:t>     community? When in doubt, ask your administrator.</a:t>
            </a:r>
          </a:p>
          <a:p>
            <a:pPr marL="457200" lvl="1" indent="0">
              <a:spcBef>
                <a:spcPts val="0"/>
              </a:spcBef>
              <a:buNone/>
            </a:pPr>
            <a:endParaRPr lang="en-US" sz="3200" dirty="0"/>
          </a:p>
          <a:p>
            <a:pPr marL="0" indent="0">
              <a:buNone/>
            </a:pPr>
            <a:r>
              <a:rPr lang="en-US" b="1" dirty="0"/>
              <a:t>Involvement in ANY Illegal Activity</a:t>
            </a:r>
          </a:p>
          <a:p>
            <a:pPr marL="352425" lvl="1" indent="104775">
              <a:buFont typeface="Wingdings" charset="2"/>
              <a:buChar char="q"/>
            </a:pPr>
            <a:r>
              <a:rPr lang="en-US" dirty="0"/>
              <a:t> Drugs</a:t>
            </a:r>
          </a:p>
          <a:p>
            <a:pPr marL="352425" lvl="1" indent="104775">
              <a:buFont typeface="Wingdings" charset="2"/>
              <a:buChar char="q"/>
            </a:pPr>
            <a:r>
              <a:rPr lang="en-US" dirty="0"/>
              <a:t> Assault						</a:t>
            </a:r>
          </a:p>
          <a:p>
            <a:pPr marL="352425" lvl="1" indent="104775">
              <a:buFont typeface="Wingdings" charset="2"/>
              <a:buChar char="q"/>
            </a:pPr>
            <a:r>
              <a:rPr lang="en-US" dirty="0"/>
              <a:t> Theft                          </a:t>
            </a:r>
          </a:p>
          <a:p>
            <a:pPr marL="457200" lvl="1" indent="0">
              <a:spcBef>
                <a:spcPts val="0"/>
              </a:spcBef>
              <a:buNone/>
            </a:pPr>
            <a:endParaRPr lang="en-US" dirty="0"/>
          </a:p>
          <a:p>
            <a:pPr marL="0" indent="0">
              <a:buNone/>
            </a:pPr>
            <a:r>
              <a:rPr lang="en-US" dirty="0"/>
              <a:t>								</a:t>
            </a:r>
          </a:p>
        </p:txBody>
      </p:sp>
      <p:pic>
        <p:nvPicPr>
          <p:cNvPr id="4" name="Picture 3" descr="guidelines_cau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4039" y="4225800"/>
            <a:ext cx="2149881" cy="1876846"/>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5" name="Slide Number Placeholder 4"/>
          <p:cNvSpPr>
            <a:spLocks noGrp="1"/>
          </p:cNvSpPr>
          <p:nvPr>
            <p:ph type="sldNum" sz="quarter" idx="12"/>
          </p:nvPr>
        </p:nvSpPr>
        <p:spPr/>
        <p:txBody>
          <a:bodyPr/>
          <a:lstStyle/>
          <a:p>
            <a:fld id="{A3DD2DFE-2B8D-9541-9EAC-6C4E629DB06C}" type="slidenum">
              <a:rPr lang="en-US" smtClean="0">
                <a:solidFill>
                  <a:schemeClr val="bg1"/>
                </a:solidFill>
              </a:rPr>
              <a:t>35</a:t>
            </a:fld>
            <a:endParaRPr lang="en-US" dirty="0">
              <a:solidFill>
                <a:schemeClr val="bg1"/>
              </a:solidFill>
            </a:endParaRPr>
          </a:p>
        </p:txBody>
      </p:sp>
    </p:spTree>
    <p:extLst>
      <p:ext uri="{BB962C8B-B14F-4D97-AF65-F5344CB8AC3E}">
        <p14:creationId xmlns:p14="http://schemas.microsoft.com/office/powerpoint/2010/main" val="150482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ctions-and-outcom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759993" y="903817"/>
            <a:ext cx="6277151" cy="769441"/>
          </a:xfrm>
          <a:prstGeom prst="rect">
            <a:avLst/>
          </a:prstGeom>
          <a:noFill/>
        </p:spPr>
        <p:txBody>
          <a:bodyPr wrap="square" rtlCol="0">
            <a:spAutoFit/>
          </a:bodyPr>
          <a:lstStyle/>
          <a:p>
            <a:pPr algn="ctr"/>
            <a:r>
              <a:rPr lang="en-US" sz="4400" b="1" dirty="0"/>
              <a:t>Consequences of Actions</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36</a:t>
            </a:fld>
            <a:endParaRPr lang="en-US" dirty="0">
              <a:solidFill>
                <a:schemeClr val="bg1"/>
              </a:solidFill>
            </a:endParaRPr>
          </a:p>
        </p:txBody>
      </p:sp>
    </p:spTree>
    <p:extLst>
      <p:ext uri="{BB962C8B-B14F-4D97-AF65-F5344CB8AC3E}">
        <p14:creationId xmlns:p14="http://schemas.microsoft.com/office/powerpoint/2010/main" val="1795326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nsequen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838533"/>
            <a:ext cx="3962400" cy="5390567"/>
          </a:xfrm>
          <a:prstGeom prst="rect">
            <a:avLst/>
          </a:prstGeom>
        </p:spPr>
      </p:pic>
      <p:sp>
        <p:nvSpPr>
          <p:cNvPr id="4" name="Rectangle 3"/>
          <p:cNvSpPr/>
          <p:nvPr/>
        </p:nvSpPr>
        <p:spPr>
          <a:xfrm>
            <a:off x="4868958" y="1313831"/>
            <a:ext cx="3975140" cy="4524315"/>
          </a:xfrm>
          <a:prstGeom prst="rect">
            <a:avLst/>
          </a:prstGeom>
        </p:spPr>
        <p:txBody>
          <a:bodyPr wrap="square">
            <a:spAutoFit/>
          </a:bodyPr>
          <a:lstStyle/>
          <a:p>
            <a:pPr marL="457200" indent="-457200">
              <a:buFont typeface="Wingdings" charset="2"/>
              <a:buChar char="Ø"/>
            </a:pPr>
            <a:r>
              <a:rPr lang="en-US" sz="3200" b="1" dirty="0"/>
              <a:t>Reprimand</a:t>
            </a:r>
          </a:p>
          <a:p>
            <a:endParaRPr lang="en-US" sz="3200" b="1" dirty="0"/>
          </a:p>
          <a:p>
            <a:pPr marL="457200" indent="-457200">
              <a:buFont typeface="Wingdings" charset="2"/>
              <a:buChar char="Ø"/>
            </a:pPr>
            <a:r>
              <a:rPr lang="en-US" sz="3200" b="1" dirty="0"/>
              <a:t>Suspension</a:t>
            </a:r>
          </a:p>
          <a:p>
            <a:endParaRPr lang="en-US" sz="3200" b="1" dirty="0"/>
          </a:p>
          <a:p>
            <a:pPr marL="457200" indent="-457200">
              <a:buFont typeface="Wingdings" charset="2"/>
              <a:buChar char="Ø"/>
            </a:pPr>
            <a:r>
              <a:rPr lang="en-US" sz="3200" b="1" dirty="0"/>
              <a:t>Termination</a:t>
            </a:r>
          </a:p>
          <a:p>
            <a:pPr marL="457200" indent="-457200">
              <a:buFont typeface="Wingdings" charset="2"/>
              <a:buChar char="Ø"/>
            </a:pPr>
            <a:endParaRPr lang="en-US" sz="3200" b="1" dirty="0"/>
          </a:p>
          <a:p>
            <a:pPr marL="457200" indent="-457200">
              <a:buFont typeface="Wingdings" charset="2"/>
              <a:buChar char="Ø"/>
            </a:pPr>
            <a:r>
              <a:rPr lang="en-US" sz="3200" b="1" dirty="0"/>
              <a:t>Loss of Certification</a:t>
            </a:r>
          </a:p>
          <a:p>
            <a:endParaRPr lang="en-US" sz="3200" b="1" dirty="0"/>
          </a:p>
          <a:p>
            <a:pPr marL="457200" indent="-457200">
              <a:buFont typeface="Wingdings" charset="2"/>
              <a:buChar char="Ø"/>
            </a:pPr>
            <a:r>
              <a:rPr lang="en-US" sz="3200" b="1" dirty="0"/>
              <a:t>Incarceration</a:t>
            </a:r>
            <a:endParaRPr lang="en-US"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37</a:t>
            </a:fld>
            <a:endParaRPr lang="en-US" dirty="0">
              <a:solidFill>
                <a:schemeClr val="bg1"/>
              </a:solidFill>
            </a:endParaRPr>
          </a:p>
        </p:txBody>
      </p:sp>
    </p:spTree>
    <p:extLst>
      <p:ext uri="{BB962C8B-B14F-4D97-AF65-F5344CB8AC3E}">
        <p14:creationId xmlns:p14="http://schemas.microsoft.com/office/powerpoint/2010/main" val="202975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checkerboard(across)">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checkerboard(across)">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checkerboard(across)">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checkerboard(across)">
                                      <p:cBhvr>
                                        <p:cTn id="2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de of Ethic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rot="21424678">
            <a:off x="18125" y="230326"/>
            <a:ext cx="8374360" cy="2102114"/>
          </a:xfrm>
          <a:prstGeom prst="rect">
            <a:avLst/>
          </a:prstGeom>
        </p:spPr>
        <p:txBody>
          <a:bodyPr wrap="square">
            <a:spAutoFit/>
          </a:bodyPr>
          <a:lstStyle/>
          <a:p>
            <a:r>
              <a:rPr lang="en-US" sz="3200" b="1" dirty="0"/>
              <a:t>Chapter 247: Statement of Purpose: </a:t>
            </a:r>
          </a:p>
          <a:p>
            <a:pPr>
              <a:lnSpc>
                <a:spcPct val="80000"/>
              </a:lnSpc>
            </a:pPr>
            <a:endParaRPr lang="en-US" sz="800" b="1" dirty="0"/>
          </a:p>
          <a:p>
            <a:pPr>
              <a:lnSpc>
                <a:spcPct val="120000"/>
              </a:lnSpc>
              <a:spcBef>
                <a:spcPts val="600"/>
              </a:spcBef>
            </a:pPr>
            <a:r>
              <a:rPr lang="en-US" sz="2400" b="1" dirty="0"/>
              <a:t>The Texas educator, in maintaining the dignity of the profession, shall respect and obey the law, demonstrate personal integrity, and exemplify honesty and good moral character.</a:t>
            </a:r>
          </a:p>
        </p:txBody>
      </p:sp>
      <p:sp>
        <p:nvSpPr>
          <p:cNvPr id="5" name="Rectangle 4"/>
          <p:cNvSpPr/>
          <p:nvPr/>
        </p:nvSpPr>
        <p:spPr>
          <a:xfrm rot="21427355">
            <a:off x="6310223" y="3290876"/>
            <a:ext cx="1844457" cy="677108"/>
          </a:xfrm>
          <a:prstGeom prst="rect">
            <a:avLst/>
          </a:prstGeom>
        </p:spPr>
        <p:txBody>
          <a:bodyPr wrap="square">
            <a:spAutoFit/>
          </a:bodyPr>
          <a:lstStyle/>
          <a:p>
            <a:r>
              <a:rPr lang="en-US" sz="2000" dirty="0"/>
              <a:t>  </a:t>
            </a:r>
            <a:r>
              <a:rPr lang="en-US" sz="2000" dirty="0">
                <a:solidFill>
                  <a:srgbClr val="172C56"/>
                </a:solidFill>
              </a:rPr>
              <a:t> </a:t>
            </a:r>
            <a:r>
              <a:rPr lang="en-US" b="1" dirty="0">
                <a:solidFill>
                  <a:srgbClr val="172C56"/>
                </a:solidFill>
              </a:rPr>
              <a:t>19 TAC § 247.1</a:t>
            </a:r>
          </a:p>
          <a:p>
            <a:r>
              <a:rPr lang="en-US" b="1" dirty="0">
                <a:solidFill>
                  <a:srgbClr val="FF0000"/>
                </a:solidFill>
              </a:rPr>
              <a:t>			</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38</a:t>
            </a:fld>
            <a:endParaRPr lang="en-US" dirty="0">
              <a:solidFill>
                <a:schemeClr val="bg1"/>
              </a:solidFill>
            </a:endParaRPr>
          </a:p>
        </p:txBody>
      </p:sp>
      <p:sp>
        <p:nvSpPr>
          <p:cNvPr id="8" name="TextBox 7"/>
          <p:cNvSpPr txBox="1"/>
          <p:nvPr/>
        </p:nvSpPr>
        <p:spPr>
          <a:xfrm rot="21431459">
            <a:off x="889713" y="3955866"/>
            <a:ext cx="6616946" cy="523220"/>
          </a:xfrm>
          <a:prstGeom prst="rect">
            <a:avLst/>
          </a:prstGeom>
          <a:noFill/>
        </p:spPr>
        <p:txBody>
          <a:bodyPr wrap="square" rtlCol="0">
            <a:spAutoFit/>
          </a:bodyPr>
          <a:lstStyle/>
          <a:p>
            <a:pPr algn="ctr"/>
            <a:r>
              <a:rPr lang="en-US" sz="2800" b="1" dirty="0">
                <a:solidFill>
                  <a:srgbClr val="FF0000"/>
                </a:solidFill>
              </a:rPr>
              <a:t>How do you define good moral character? </a:t>
            </a:r>
          </a:p>
        </p:txBody>
      </p:sp>
    </p:spTree>
    <p:extLst>
      <p:ext uri="{BB962C8B-B14F-4D97-AF65-F5344CB8AC3E}">
        <p14:creationId xmlns:p14="http://schemas.microsoft.com/office/powerpoint/2010/main" val="23162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formance-task.jpg"/>
          <p:cNvPicPr>
            <a:picLocks noChangeAspect="1"/>
          </p:cNvPicPr>
          <p:nvPr/>
        </p:nvPicPr>
        <p:blipFill rotWithShape="1">
          <a:blip r:embed="rId3">
            <a:extLst>
              <a:ext uri="{28A0092B-C50C-407E-A947-70E740481C1C}">
                <a14:useLocalDpi xmlns:a14="http://schemas.microsoft.com/office/drawing/2010/main" val="0"/>
              </a:ext>
            </a:extLst>
          </a:blip>
          <a:srcRect l="6048" r="1552"/>
          <a:stretch/>
        </p:blipFill>
        <p:spPr>
          <a:xfrm>
            <a:off x="0" y="0"/>
            <a:ext cx="9142413" cy="68580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39</a:t>
            </a:fld>
            <a:endParaRPr lang="en-US" dirty="0">
              <a:solidFill>
                <a:schemeClr val="bg1"/>
              </a:solidFill>
            </a:endParaRPr>
          </a:p>
        </p:txBody>
      </p:sp>
    </p:spTree>
    <p:extLst>
      <p:ext uri="{BB962C8B-B14F-4D97-AF65-F5344CB8AC3E}">
        <p14:creationId xmlns:p14="http://schemas.microsoft.com/office/powerpoint/2010/main" val="1394264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flec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863"/>
            <a:ext cx="9142413" cy="6815137"/>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40</a:t>
            </a:fld>
            <a:endParaRPr lang="en-US" dirty="0">
              <a:solidFill>
                <a:schemeClr val="bg1"/>
              </a:solidFill>
            </a:endParaRPr>
          </a:p>
        </p:txBody>
      </p:sp>
    </p:spTree>
    <p:extLst>
      <p:ext uri="{BB962C8B-B14F-4D97-AF65-F5344CB8AC3E}">
        <p14:creationId xmlns:p14="http://schemas.microsoft.com/office/powerpoint/2010/main" val="4107581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p:txBody>
      </p:sp>
      <p:pic>
        <p:nvPicPr>
          <p:cNvPr id="6" name="Picture 5" descr="Puzzle-Assess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308" y="0"/>
            <a:ext cx="7307384" cy="68580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A3DD2DFE-2B8D-9541-9EAC-6C4E629DB06C}" type="slidenum">
              <a:rPr lang="en-US" smtClean="0">
                <a:solidFill>
                  <a:schemeClr val="bg1"/>
                </a:solidFill>
              </a:rPr>
              <a:t>41</a:t>
            </a:fld>
            <a:endParaRPr lang="en-US" dirty="0">
              <a:solidFill>
                <a:schemeClr val="bg1"/>
              </a:solidFill>
            </a:endParaRPr>
          </a:p>
        </p:txBody>
      </p:sp>
    </p:spTree>
    <p:extLst>
      <p:ext uri="{BB962C8B-B14F-4D97-AF65-F5344CB8AC3E}">
        <p14:creationId xmlns:p14="http://schemas.microsoft.com/office/powerpoint/2010/main" val="9128348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estions chalkboar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74723"/>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3" name="Slide Number Placeholder 2"/>
          <p:cNvSpPr>
            <a:spLocks noGrp="1"/>
          </p:cNvSpPr>
          <p:nvPr>
            <p:ph type="sldNum" sz="quarter" idx="12"/>
          </p:nvPr>
        </p:nvSpPr>
        <p:spPr/>
        <p:txBody>
          <a:bodyPr/>
          <a:lstStyle/>
          <a:p>
            <a:fld id="{A3DD2DFE-2B8D-9541-9EAC-6C4E629DB06C}" type="slidenum">
              <a:rPr lang="en-US" smtClean="0">
                <a:solidFill>
                  <a:schemeClr val="bg1"/>
                </a:solidFill>
              </a:rPr>
              <a:t>42</a:t>
            </a:fld>
            <a:endParaRPr lang="en-US" dirty="0">
              <a:solidFill>
                <a:schemeClr val="bg1"/>
              </a:solidFill>
            </a:endParaRPr>
          </a:p>
        </p:txBody>
      </p:sp>
    </p:spTree>
    <p:extLst>
      <p:ext uri="{BB962C8B-B14F-4D97-AF65-F5344CB8AC3E}">
        <p14:creationId xmlns:p14="http://schemas.microsoft.com/office/powerpoint/2010/main" val="1178735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317125"/>
            <a:ext cx="8229600" cy="4525963"/>
          </a:xfrm>
        </p:spPr>
        <p:txBody>
          <a:bodyPr>
            <a:noAutofit/>
          </a:bodyPr>
          <a:lstStyle/>
          <a:p>
            <a:r>
              <a:rPr lang="en-US" sz="1300" dirty="0"/>
              <a:t>Aaker, D. (2011). Great CEOs are born, not made. </a:t>
            </a:r>
            <a:r>
              <a:rPr lang="en-US" sz="1300" i="1" dirty="0"/>
              <a:t>Harvard Business Review</a:t>
            </a:r>
            <a:r>
              <a:rPr lang="en-US" sz="1300" dirty="0"/>
              <a:t>. Retrieved from </a:t>
            </a:r>
            <a:r>
              <a:rPr lang="en-US" sz="1300" dirty="0">
                <a:hlinkClick r:id="rId3"/>
              </a:rPr>
              <a:t>https://hbr.org/2011/07/what-makes-a-great-ceo</a:t>
            </a:r>
            <a:endParaRPr lang="en-US" sz="1300" dirty="0"/>
          </a:p>
          <a:p>
            <a:endParaRPr lang="en-US" sz="1300" dirty="0"/>
          </a:p>
          <a:p>
            <a:r>
              <a:rPr lang="en-US" sz="1300" dirty="0"/>
              <a:t>Baker, K. (2014, May). Making waves [Web log post]. Retrieved from </a:t>
            </a:r>
            <a:r>
              <a:rPr lang="en-US" sz="1300" dirty="0">
                <a:hlinkClick r:id="rId4"/>
              </a:rPr>
              <a:t>http://www.huffingtonpost.com/kamrin-baker/making-waves_1_b_5980324.html</a:t>
            </a:r>
            <a:endParaRPr lang="en-US" sz="1300" dirty="0"/>
          </a:p>
          <a:p>
            <a:pPr marL="0" indent="0">
              <a:buNone/>
            </a:pPr>
            <a:endParaRPr lang="en-US" sz="1300" dirty="0"/>
          </a:p>
          <a:p>
            <a:r>
              <a:rPr lang="en-US" sz="1300" dirty="0"/>
              <a:t>Bashir, S., Bajwa, M., &amp; Rana, S. (2014). Teacher as a role model and its impact on female students. </a:t>
            </a:r>
            <a:r>
              <a:rPr lang="en-US" sz="1300" i="1" dirty="0"/>
              <a:t>International Journal of Research</a:t>
            </a:r>
            <a:r>
              <a:rPr lang="en-US" sz="1300" dirty="0"/>
              <a:t>. Retrieved from </a:t>
            </a:r>
            <a:r>
              <a:rPr lang="en-US" sz="1300" dirty="0">
                <a:hlinkClick r:id="rId5"/>
              </a:rPr>
              <a:t>http://granthaalayah.com/Articles/Vol1Iss1/02_IJRG14_A07_03.pdf</a:t>
            </a:r>
            <a:endParaRPr lang="en-US" sz="1300" dirty="0"/>
          </a:p>
          <a:p>
            <a:endParaRPr lang="en-US" sz="1300" dirty="0"/>
          </a:p>
          <a:p>
            <a:r>
              <a:rPr lang="en-US" sz="1300" dirty="0"/>
              <a:t>Connecticut’s Teacher Education and Mentoring Project. (2012). Ethical and professional dilemmas for educators. Retrieved from  </a:t>
            </a:r>
            <a:r>
              <a:rPr lang="en-US" sz="1300" dirty="0">
                <a:hlinkClick r:id="rId6"/>
              </a:rPr>
              <a:t>http://www.ctteam.org/df/resources/Module5_Manual.pdf</a:t>
            </a:r>
            <a:endParaRPr lang="en-US" sz="1300" dirty="0"/>
          </a:p>
          <a:p>
            <a:pPr marL="0" indent="0">
              <a:buNone/>
            </a:pPr>
            <a:endParaRPr lang="en-US" sz="1300" dirty="0"/>
          </a:p>
          <a:p>
            <a:r>
              <a:rPr lang="en-US" sz="1300" dirty="0"/>
              <a:t>Colangelo, L. (2016, July). Manhattan assistant principal organizes fundraiser for students, prepares them for college. </a:t>
            </a:r>
            <a:r>
              <a:rPr lang="en-US" sz="1300" i="1" dirty="0"/>
              <a:t>New York Daily News</a:t>
            </a:r>
            <a:r>
              <a:rPr lang="en-US" sz="1300" dirty="0"/>
              <a:t>. Retrieved from </a:t>
            </a:r>
            <a:r>
              <a:rPr lang="en-US" sz="1300" dirty="0">
                <a:hlinkClick r:id="rId7"/>
              </a:rPr>
              <a:t>http://www.nydailynews.com/new-york/education/hometown-heroes/manhattan-assistant-principal-organizes-fundraisers-students-article-1.2719835</a:t>
            </a:r>
            <a:endParaRPr lang="en-US" sz="1300" dirty="0"/>
          </a:p>
          <a:p>
            <a:endParaRPr lang="en-US" sz="1300" dirty="0"/>
          </a:p>
          <a:p>
            <a:r>
              <a:rPr lang="en-US" sz="1400" dirty="0"/>
              <a:t>Internet Movie Database (IMDb). (2016). Stand and Deliver Plot Summary. Retrieved </a:t>
            </a:r>
            <a:r>
              <a:rPr lang="en-US" sz="1400" dirty="0" err="1"/>
              <a:t>from</a:t>
            </a:r>
            <a:r>
              <a:rPr lang="en-US" sz="1400" i="1" dirty="0" err="1">
                <a:hlinkClick r:id="rId8"/>
              </a:rPr>
              <a:t>http</a:t>
            </a:r>
            <a:r>
              <a:rPr lang="en-US" sz="1400" i="1" dirty="0">
                <a:hlinkClick r:id="rId8"/>
              </a:rPr>
              <a:t>://www.imdb.com/title/tt0094027/plotsummary</a:t>
            </a:r>
            <a:endParaRPr lang="en-US" sz="1400" i="1" dirty="0"/>
          </a:p>
          <a:p>
            <a:endParaRPr lang="en-US" sz="1300" dirty="0"/>
          </a:p>
          <a:p>
            <a:pPr marL="0" indent="0">
              <a:buNone/>
            </a:pPr>
            <a:endParaRPr lang="en-US" sz="1300" dirty="0"/>
          </a:p>
          <a:p>
            <a:pPr marL="0" indent="0">
              <a:buNone/>
            </a:pPr>
            <a:endParaRPr lang="en-US" sz="1300" dirty="0"/>
          </a:p>
          <a:p>
            <a:endParaRPr lang="en-US" sz="1300" dirty="0"/>
          </a:p>
          <a:p>
            <a:endParaRPr lang="en-US" sz="1300" dirty="0"/>
          </a:p>
          <a:p>
            <a:endParaRPr lang="en-US" sz="1300" dirty="0"/>
          </a:p>
          <a:p>
            <a:pPr marL="0" indent="0">
              <a:buNone/>
            </a:pPr>
            <a:endParaRPr lang="en-US" sz="13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43</a:t>
            </a:fld>
            <a:endParaRPr lang="en-US" dirty="0">
              <a:solidFill>
                <a:schemeClr val="bg1"/>
              </a:solidFill>
            </a:endParaRPr>
          </a:p>
        </p:txBody>
      </p:sp>
    </p:spTree>
    <p:extLst>
      <p:ext uri="{BB962C8B-B14F-4D97-AF65-F5344CB8AC3E}">
        <p14:creationId xmlns:p14="http://schemas.microsoft.com/office/powerpoint/2010/main" val="3312861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315390"/>
            <a:ext cx="8229600" cy="5406085"/>
          </a:xfrm>
        </p:spPr>
        <p:txBody>
          <a:bodyPr>
            <a:noAutofit/>
          </a:bodyPr>
          <a:lstStyle/>
          <a:p>
            <a:r>
              <a:rPr lang="en-US" sz="1300" dirty="0"/>
              <a:t>Mendoza, </a:t>
            </a:r>
            <a:r>
              <a:rPr lang="en-US" sz="1300" dirty="0" err="1"/>
              <a:t>Madalyn</a:t>
            </a:r>
            <a:r>
              <a:rPr lang="en-US" sz="1300" dirty="0"/>
              <a:t>. (2016, April). Elementary teacher wins twerking contest in Mexico, but loses job. My San Antonio. Retrieved from </a:t>
            </a:r>
            <a:r>
              <a:rPr lang="en-US" sz="1300" u="sng" dirty="0">
                <a:hlinkClick r:id="rId3"/>
              </a:rPr>
              <a:t>http://www.mysanantonio.com/lifestyle/article/Elementary-teacher-wins-twerking-contest-in-7241476.php</a:t>
            </a:r>
            <a:endParaRPr lang="en-US" sz="1300" dirty="0"/>
          </a:p>
          <a:p>
            <a:endParaRPr lang="en-US" sz="1300" dirty="0"/>
          </a:p>
          <a:p>
            <a:r>
              <a:rPr lang="en-US" sz="1300" dirty="0"/>
              <a:t>Michigan teacher fired for stripping while on medical leave. (2013, June). </a:t>
            </a:r>
            <a:r>
              <a:rPr lang="en-US" sz="1300" i="1" dirty="0"/>
              <a:t>98.7 AMP Radio</a:t>
            </a:r>
            <a:r>
              <a:rPr lang="en-US" sz="1300" dirty="0"/>
              <a:t>. Retrieved from </a:t>
            </a:r>
            <a:r>
              <a:rPr lang="en-US" sz="1300" u="sng" dirty="0">
                <a:hlinkClick r:id="rId4"/>
              </a:rPr>
              <a:t>http://987ampradio.cbslocal.com/2013/06/27/michigan-teacher-fired-for-stripping-while-on-medical-leave/</a:t>
            </a:r>
            <a:endParaRPr lang="en-US" sz="1300" dirty="0"/>
          </a:p>
          <a:p>
            <a:pPr marL="0" indent="0">
              <a:buNone/>
            </a:pPr>
            <a:endParaRPr lang="en-US" sz="1300" dirty="0"/>
          </a:p>
          <a:p>
            <a:r>
              <a:rPr lang="en-US" sz="1400" dirty="0"/>
              <a:t>PBS Educational Media. (2013. ) Rita Pierson’s Funny and Inspiring TED Talks.</a:t>
            </a:r>
            <a:r>
              <a:rPr lang="en-US" sz="1400" i="1" dirty="0"/>
              <a:t> http://</a:t>
            </a:r>
            <a:r>
              <a:rPr lang="en-US" sz="1400" i="1" dirty="0" err="1"/>
              <a:t>www.pbs.org</a:t>
            </a:r>
            <a:r>
              <a:rPr lang="en-US" sz="1400" i="1" dirty="0"/>
              <a:t>/</a:t>
            </a:r>
            <a:r>
              <a:rPr lang="en-US" sz="1400" i="1" dirty="0" err="1"/>
              <a:t>wnet</a:t>
            </a:r>
            <a:r>
              <a:rPr lang="en-US" sz="1400" i="1" dirty="0"/>
              <a:t>/ted-talks-education/speaker/</a:t>
            </a:r>
            <a:r>
              <a:rPr lang="en-US" sz="1400" i="1" dirty="0" err="1"/>
              <a:t>rita-pierson</a:t>
            </a:r>
            <a:r>
              <a:rPr lang="en-US" sz="1400" i="1" dirty="0"/>
              <a:t>/</a:t>
            </a:r>
            <a:endParaRPr lang="en-US" sz="1300" dirty="0"/>
          </a:p>
          <a:p>
            <a:endParaRPr lang="en-US" sz="1300" dirty="0"/>
          </a:p>
          <a:p>
            <a:r>
              <a:rPr lang="en-US" sz="1300" dirty="0"/>
              <a:t>Price-Mitchell, M. (2011). What is a role model? Five qualities that matter to teens. </a:t>
            </a:r>
            <a:r>
              <a:rPr lang="en-US" sz="1300" i="1" dirty="0"/>
              <a:t>Roots of Action</a:t>
            </a:r>
            <a:r>
              <a:rPr lang="en-US" sz="1300" dirty="0"/>
              <a:t>. Retrieved from </a:t>
            </a:r>
            <a:r>
              <a:rPr lang="en-US" sz="1300" dirty="0">
                <a:hlinkClick r:id="rId5"/>
              </a:rPr>
              <a:t>http://www.rootsofaction.com/what-is-a-role-model-five-qualities-that-matter-for-role-models/</a:t>
            </a:r>
            <a:endParaRPr lang="en-US" sz="1300" dirty="0"/>
          </a:p>
          <a:p>
            <a:pPr marL="0" indent="0">
              <a:buNone/>
            </a:pPr>
            <a:endParaRPr lang="en-US" sz="1300" dirty="0"/>
          </a:p>
          <a:p>
            <a:r>
              <a:rPr lang="en-US" sz="1300" dirty="0"/>
              <a:t>Simpson, M. (2010). Social networking nightmares. </a:t>
            </a:r>
            <a:r>
              <a:rPr lang="en-US" sz="1300" i="1" dirty="0"/>
              <a:t>National Education Association</a:t>
            </a:r>
            <a:r>
              <a:rPr lang="en-US" sz="1300" dirty="0"/>
              <a:t>. Retrieved from </a:t>
            </a:r>
            <a:r>
              <a:rPr lang="en-US" sz="1300" u="sng" dirty="0">
                <a:hlinkClick r:id="rId6"/>
              </a:rPr>
              <a:t>http://www.nea.org/home/38324.htm</a:t>
            </a:r>
            <a:endParaRPr lang="en-US" sz="1300" u="sng" dirty="0"/>
          </a:p>
          <a:p>
            <a:endParaRPr lang="en-US" sz="1300" u="sng" dirty="0"/>
          </a:p>
          <a:p>
            <a:r>
              <a:rPr lang="en-US" sz="1300" dirty="0"/>
              <a:t>Teacher busted with drugs, suspended by school district. (2016, February). </a:t>
            </a:r>
            <a:r>
              <a:rPr lang="en-US" sz="1300" i="1" dirty="0"/>
              <a:t>KRGV.com</a:t>
            </a:r>
            <a:r>
              <a:rPr lang="en-US" sz="1300" dirty="0"/>
              <a:t>. Retrieved from </a:t>
            </a:r>
            <a:r>
              <a:rPr lang="en-US" sz="1300" dirty="0">
                <a:hlinkClick r:id="rId7"/>
              </a:rPr>
              <a:t>http://www.krgv.com/story/31250023/teacher-busted-with-drugs-suspended-by-school-district</a:t>
            </a:r>
            <a:endParaRPr lang="en-US" sz="1300" dirty="0"/>
          </a:p>
          <a:p>
            <a:pPr marL="0" indent="0">
              <a:buNone/>
            </a:pPr>
            <a:endParaRPr lang="en-US" sz="13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44</a:t>
            </a:fld>
            <a:endParaRPr lang="en-US" dirty="0">
              <a:solidFill>
                <a:schemeClr val="bg1"/>
              </a:solidFill>
            </a:endParaRPr>
          </a:p>
        </p:txBody>
      </p:sp>
    </p:spTree>
    <p:extLst>
      <p:ext uri="{BB962C8B-B14F-4D97-AF65-F5344CB8AC3E}">
        <p14:creationId xmlns:p14="http://schemas.microsoft.com/office/powerpoint/2010/main" val="25492967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315390"/>
            <a:ext cx="8229600" cy="5406085"/>
          </a:xfrm>
        </p:spPr>
        <p:txBody>
          <a:bodyPr>
            <a:noAutofit/>
          </a:bodyPr>
          <a:lstStyle/>
          <a:p>
            <a:r>
              <a:rPr lang="en-US" sz="1300" dirty="0"/>
              <a:t>Texas on record-setting pace for inappropriate teacher-student relationships. (2016, June). </a:t>
            </a:r>
            <a:r>
              <a:rPr lang="en-US" sz="1300" i="1" dirty="0"/>
              <a:t>CBS News</a:t>
            </a:r>
            <a:r>
              <a:rPr lang="en-US" sz="1300" dirty="0"/>
              <a:t>. Retrieved from </a:t>
            </a:r>
            <a:r>
              <a:rPr lang="en-US" sz="1300" dirty="0">
                <a:hlinkClick r:id="rId3"/>
              </a:rPr>
              <a:t>http://www.cbsnews.com/news/texas-record-setting-pacer-inappropriate-teacher-student-relationships/</a:t>
            </a:r>
            <a:endParaRPr lang="en-US" sz="1300" dirty="0"/>
          </a:p>
          <a:p>
            <a:endParaRPr lang="en-US" sz="1300" dirty="0"/>
          </a:p>
          <a:p>
            <a:pPr lvl="0"/>
            <a:r>
              <a:rPr lang="en-US" sz="1400" dirty="0" err="1"/>
              <a:t>Tumposky</a:t>
            </a:r>
            <a:r>
              <a:rPr lang="en-US" sz="1400" dirty="0"/>
              <a:t>, Ellen. (2011, June). </a:t>
            </a:r>
            <a:r>
              <a:rPr lang="en-US" sz="1400" i="1" dirty="0"/>
              <a:t>Florida High School Principal Lied About Hypnotizing Students Who Later Died</a:t>
            </a:r>
            <a:r>
              <a:rPr lang="en-US" sz="1400" dirty="0"/>
              <a:t>. ABC News. Retrieved from: http://abcnews.go.com/US/florida-high-school-principal-lied-hypnotizing-students-died/story?id=13966704</a:t>
            </a:r>
            <a:endParaRPr lang="en-US" sz="1300" dirty="0"/>
          </a:p>
          <a:p>
            <a:pPr marL="0" indent="0">
              <a:buNone/>
            </a:pPr>
            <a:endParaRPr lang="en-US" sz="1300" dirty="0"/>
          </a:p>
          <a:p>
            <a:r>
              <a:rPr lang="en-US" sz="1300" dirty="0"/>
              <a:t>The University of Texas College of Education. (2013). Social media professionalism for teachers. Retrieved from </a:t>
            </a:r>
            <a:r>
              <a:rPr lang="en-US" sz="1300" dirty="0">
                <a:hlinkClick r:id="rId4"/>
              </a:rPr>
              <a:t>http://community.edb.utexas.edu/socialmedia/ideassm_training_content/menu-training/0</a:t>
            </a:r>
            <a:endParaRPr lang="en-US" sz="13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4" name="Slide Number Placeholder 3"/>
          <p:cNvSpPr>
            <a:spLocks noGrp="1"/>
          </p:cNvSpPr>
          <p:nvPr>
            <p:ph type="sldNum" sz="quarter" idx="12"/>
          </p:nvPr>
        </p:nvSpPr>
        <p:spPr/>
        <p:txBody>
          <a:bodyPr/>
          <a:lstStyle/>
          <a:p>
            <a:fld id="{A3DD2DFE-2B8D-9541-9EAC-6C4E629DB06C}" type="slidenum">
              <a:rPr lang="en-US" smtClean="0">
                <a:solidFill>
                  <a:schemeClr val="bg1"/>
                </a:solidFill>
              </a:rPr>
              <a:t>45</a:t>
            </a:fld>
            <a:endParaRPr lang="en-US" dirty="0">
              <a:solidFill>
                <a:schemeClr val="bg1"/>
              </a:solidFill>
            </a:endParaRPr>
          </a:p>
        </p:txBody>
      </p:sp>
    </p:spTree>
    <p:extLst>
      <p:ext uri="{BB962C8B-B14F-4D97-AF65-F5344CB8AC3E}">
        <p14:creationId xmlns:p14="http://schemas.microsoft.com/office/powerpoint/2010/main" val="3695637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8200</TotalTime>
  <Words>7393</Words>
  <Application>Microsoft Office PowerPoint</Application>
  <PresentationFormat>On-screen Show (4:3)</PresentationFormat>
  <Paragraphs>840</Paragraphs>
  <Slides>45</Slides>
  <Notes>45</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0</vt:i4>
      </vt:variant>
      <vt:variant>
        <vt:lpstr>Slide Titles</vt:lpstr>
      </vt:variant>
      <vt:variant>
        <vt:i4>45</vt:i4>
      </vt:variant>
    </vt:vector>
  </HeadingPairs>
  <TitlesOfParts>
    <vt:vector size="49" baseType="lpstr">
      <vt:lpstr>Arial</vt:lpstr>
      <vt:lpstr>Calibri</vt:lpstr>
      <vt:lpstr>Wingdings</vt:lpstr>
      <vt:lpstr>Office Theme</vt:lpstr>
      <vt:lpstr>PowerPoint Presentation</vt:lpstr>
      <vt:lpstr>PowerPoint Presentation</vt:lpstr>
      <vt:lpstr> Stimulating Thinking</vt:lpstr>
      <vt:lpstr>PowerPoint Presentation</vt:lpstr>
      <vt:lpstr>PowerPoint Presentation</vt:lpstr>
      <vt:lpstr>PowerPoint Presentation</vt:lpstr>
      <vt:lpstr>Student Perspective</vt:lpstr>
      <vt:lpstr>PowerPoint Presentation</vt:lpstr>
      <vt:lpstr>PowerPoint Presentation</vt:lpstr>
      <vt:lpstr>PowerPoint Presentation</vt:lpstr>
      <vt:lpstr>PowerPoint Presentation</vt:lpstr>
      <vt:lpstr>PowerPoint Presentation</vt:lpstr>
      <vt:lpstr>Video Scenario</vt:lpstr>
      <vt:lpstr>Video Scenario Reflection</vt:lpstr>
      <vt:lpstr>PowerPoint Presentation</vt:lpstr>
      <vt:lpstr>PowerPoint Presentation</vt:lpstr>
      <vt:lpstr>The Impact of a Personal Online Post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Areas of Caution and Vulnerability</vt:lpstr>
      <vt:lpstr>Areas of Caution and Vulnerability</vt:lpstr>
      <vt:lpstr>Areas of Caution and Vulnerability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References</vt:lpstr>
      <vt:lpstr>References</vt:lpstr>
    </vt:vector>
  </TitlesOfParts>
  <Company>Ed-Point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Sonia Perez</dc:creator>
  <cp:lastModifiedBy>Barry Walker</cp:lastModifiedBy>
  <cp:revision>1582</cp:revision>
  <cp:lastPrinted>2017-02-28T14:54:52Z</cp:lastPrinted>
  <dcterms:created xsi:type="dcterms:W3CDTF">2016-06-08T17:09:54Z</dcterms:created>
  <dcterms:modified xsi:type="dcterms:W3CDTF">2022-07-27T14:53:52Z</dcterms:modified>
</cp:coreProperties>
</file>