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7"/>
  </p:notesMasterIdLst>
  <p:handoutMasterIdLst>
    <p:handoutMasterId r:id="rId48"/>
  </p:handoutMasterIdLst>
  <p:sldIdLst>
    <p:sldId id="256" r:id="rId2"/>
    <p:sldId id="333" r:id="rId3"/>
    <p:sldId id="414" r:id="rId4"/>
    <p:sldId id="413" r:id="rId5"/>
    <p:sldId id="420" r:id="rId6"/>
    <p:sldId id="421" r:id="rId7"/>
    <p:sldId id="480" r:id="rId8"/>
    <p:sldId id="484" r:id="rId9"/>
    <p:sldId id="286" r:id="rId10"/>
    <p:sldId id="415" r:id="rId11"/>
    <p:sldId id="474" r:id="rId12"/>
    <p:sldId id="451" r:id="rId13"/>
    <p:sldId id="422" r:id="rId14"/>
    <p:sldId id="483" r:id="rId15"/>
    <p:sldId id="436" r:id="rId16"/>
    <p:sldId id="437" r:id="rId17"/>
    <p:sldId id="486" r:id="rId18"/>
    <p:sldId id="482" r:id="rId19"/>
    <p:sldId id="485" r:id="rId20"/>
    <p:sldId id="481" r:id="rId21"/>
    <p:sldId id="432" r:id="rId22"/>
    <p:sldId id="488" r:id="rId23"/>
    <p:sldId id="452" r:id="rId24"/>
    <p:sldId id="453" r:id="rId25"/>
    <p:sldId id="454" r:id="rId26"/>
    <p:sldId id="458" r:id="rId27"/>
    <p:sldId id="459" r:id="rId28"/>
    <p:sldId id="487" r:id="rId29"/>
    <p:sldId id="409" r:id="rId30"/>
    <p:sldId id="460" r:id="rId31"/>
    <p:sldId id="369" r:id="rId32"/>
    <p:sldId id="380" r:id="rId33"/>
    <p:sldId id="402" r:id="rId34"/>
    <p:sldId id="462" r:id="rId35"/>
    <p:sldId id="461" r:id="rId36"/>
    <p:sldId id="473" r:id="rId37"/>
    <p:sldId id="466" r:id="rId38"/>
    <p:sldId id="407" r:id="rId39"/>
    <p:sldId id="467" r:id="rId40"/>
    <p:sldId id="416" r:id="rId41"/>
    <p:sldId id="417" r:id="rId42"/>
    <p:sldId id="418" r:id="rId43"/>
    <p:sldId id="419" r:id="rId44"/>
    <p:sldId id="387" r:id="rId45"/>
    <p:sldId id="476" r:id="rId46"/>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15:clr>
            <a:srgbClr val="A4A3A4"/>
          </p15:clr>
        </p15:guide>
        <p15:guide id="3" orient="horz" pos="4214">
          <p15:clr>
            <a:srgbClr val="A4A3A4"/>
          </p15:clr>
        </p15:guide>
        <p15:guide id="4" orient="horz">
          <p15:clr>
            <a:srgbClr val="A4A3A4"/>
          </p15:clr>
        </p15:guide>
      </p15:sldGuideLst>
    </p:ext>
    <p:ext uri="{2D200454-40CA-4A62-9FC3-DE9A4176ACB9}">
      <p15:notesGuideLst xmlns:p15="http://schemas.microsoft.com/office/powerpoint/2012/main">
        <p15:guide id="1" orient="horz" userDrawn="1">
          <p15:clr>
            <a:srgbClr val="A4A3A4"/>
          </p15:clr>
        </p15:guide>
        <p15:guide id="2" pos="460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a Warren" initials="AW" lastIdx="19" clrIdx="0">
    <p:extLst/>
  </p:cmAuthor>
  <p:cmAuthor id="2" name="Erin Midgley" initials="EM" lastIdx="7" clrIdx="1">
    <p:extLst/>
  </p:cmAuthor>
  <p:cmAuthor id="3" name="Debbie Ritenour" initials="" lastIdx="1" clrIdx="2"/>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9"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00FF00"/>
    <a:srgbClr val="FFD64A"/>
    <a:srgbClr val="FFFF00"/>
    <a:srgbClr val="FF0000"/>
    <a:srgbClr val="FF6666"/>
    <a:srgbClr val="FFCC66"/>
    <a:srgbClr val="80FF00"/>
    <a:srgbClr val="0080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548" autoAdjust="0"/>
    <p:restoredTop sz="58013" autoAdjust="0"/>
  </p:normalViewPr>
  <p:slideViewPr>
    <p:cSldViewPr snapToGrid="0" snapToObjects="1" showGuides="1">
      <p:cViewPr varScale="1">
        <p:scale>
          <a:sx n="39" d="100"/>
          <a:sy n="39" d="100"/>
        </p:scale>
        <p:origin x="2292" y="48"/>
      </p:cViewPr>
      <p:guideLst>
        <p:guide orient="horz" pos="4319"/>
        <p:guide/>
        <p:guide orient="horz" pos="4214"/>
        <p:guide orient="horz"/>
      </p:guideLst>
    </p:cSldViewPr>
  </p:slideViewPr>
  <p:notesTextViewPr>
    <p:cViewPr>
      <p:scale>
        <a:sx n="100" d="100"/>
        <a:sy n="100" d="100"/>
      </p:scale>
      <p:origin x="0" y="0"/>
    </p:cViewPr>
  </p:notesTextViewPr>
  <p:sorterViewPr>
    <p:cViewPr>
      <p:scale>
        <a:sx n="55" d="100"/>
        <a:sy n="55" d="100"/>
      </p:scale>
      <p:origin x="0" y="0"/>
    </p:cViewPr>
  </p:sorterViewPr>
  <p:notesViewPr>
    <p:cSldViewPr snapToGrid="0" snapToObjects="1" showGuides="1">
      <p:cViewPr>
        <p:scale>
          <a:sx n="100" d="100"/>
          <a:sy n="100" d="100"/>
        </p:scale>
        <p:origin x="1488" y="84"/>
      </p:cViewPr>
      <p:guideLst>
        <p:guide orient="horz"/>
        <p:guide pos="4607"/>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637351-8B3B-0849-9495-63603FC5B41E}" type="doc">
      <dgm:prSet loTypeId="urn:microsoft.com/office/officeart/2005/8/layout/equation2" loCatId="" qsTypeId="urn:microsoft.com/office/officeart/2005/8/quickstyle/simple4" qsCatId="simple" csTypeId="urn:microsoft.com/office/officeart/2005/8/colors/accent1_2" csCatId="accent1" phldr="1"/>
      <dgm:spPr/>
    </dgm:pt>
    <dgm:pt modelId="{5309C240-AC20-FF40-80AD-548F0B8690EE}">
      <dgm:prSet phldrT="[Text]" custT="1">
        <dgm:style>
          <a:lnRef idx="1">
            <a:schemeClr val="accent5"/>
          </a:lnRef>
          <a:fillRef idx="3">
            <a:schemeClr val="accent5"/>
          </a:fillRef>
          <a:effectRef idx="2">
            <a:schemeClr val="accent5"/>
          </a:effectRef>
          <a:fontRef idx="minor">
            <a:schemeClr val="lt1"/>
          </a:fontRef>
        </dgm:style>
      </dgm:prSet>
      <dgm:spPr>
        <a:ln/>
      </dgm:spPr>
      <dgm:t>
        <a:bodyPr/>
        <a:lstStyle/>
        <a:p>
          <a:r>
            <a:rPr lang="en-US" sz="3600" b="1" dirty="0">
              <a:solidFill>
                <a:srgbClr val="000000"/>
              </a:solidFill>
            </a:rPr>
            <a:t>Lack of Judgment</a:t>
          </a:r>
        </a:p>
      </dgm:t>
    </dgm:pt>
    <dgm:pt modelId="{BB2447EC-0AA4-FD4B-8501-E0659CD2A286}" type="parTrans" cxnId="{0E529B09-9A17-9347-A32B-9CB13BA87F28}">
      <dgm:prSet/>
      <dgm:spPr/>
      <dgm:t>
        <a:bodyPr/>
        <a:lstStyle/>
        <a:p>
          <a:endParaRPr lang="en-US"/>
        </a:p>
      </dgm:t>
    </dgm:pt>
    <dgm:pt modelId="{71A048F4-A380-174C-90BB-9AEBF17845D0}" type="sibTrans" cxnId="{0E529B09-9A17-9347-A32B-9CB13BA87F28}">
      <dgm:prSet>
        <dgm:style>
          <a:lnRef idx="0">
            <a:schemeClr val="accent6"/>
          </a:lnRef>
          <a:fillRef idx="3">
            <a:schemeClr val="accent6"/>
          </a:fillRef>
          <a:effectRef idx="3">
            <a:schemeClr val="accent6"/>
          </a:effectRef>
          <a:fontRef idx="minor">
            <a:schemeClr val="lt1"/>
          </a:fontRef>
        </dgm:style>
      </dgm:prSet>
      <dgm:spPr/>
      <dgm:t>
        <a:bodyPr/>
        <a:lstStyle/>
        <a:p>
          <a:endParaRPr lang="en-US" dirty="0"/>
        </a:p>
      </dgm:t>
    </dgm:pt>
    <dgm:pt modelId="{D1EAEAA5-FA0C-E141-B8DB-E467BF231826}">
      <dgm:prSet phldrT="[Text]" custT="1">
        <dgm:style>
          <a:lnRef idx="0">
            <a:schemeClr val="accent3"/>
          </a:lnRef>
          <a:fillRef idx="3">
            <a:schemeClr val="accent3"/>
          </a:fillRef>
          <a:effectRef idx="3">
            <a:schemeClr val="accent3"/>
          </a:effectRef>
          <a:fontRef idx="minor">
            <a:schemeClr val="lt1"/>
          </a:fontRef>
        </dgm:style>
      </dgm:prSet>
      <dgm:spPr>
        <a:ln/>
      </dgm:spPr>
      <dgm:t>
        <a:bodyPr/>
        <a:lstStyle/>
        <a:p>
          <a:r>
            <a:rPr lang="en-US" sz="3600" b="1" dirty="0">
              <a:solidFill>
                <a:srgbClr val="000000"/>
              </a:solidFill>
            </a:rPr>
            <a:t>Boundary Issues</a:t>
          </a:r>
        </a:p>
      </dgm:t>
    </dgm:pt>
    <dgm:pt modelId="{68F198AF-B448-624E-AFCF-A40249B2C5D5}" type="parTrans" cxnId="{5609D067-62AA-7B48-9082-8C45D2B0A8A2}">
      <dgm:prSet/>
      <dgm:spPr/>
      <dgm:t>
        <a:bodyPr/>
        <a:lstStyle/>
        <a:p>
          <a:endParaRPr lang="en-US"/>
        </a:p>
      </dgm:t>
    </dgm:pt>
    <dgm:pt modelId="{DC25D625-F923-084F-8966-FAA7169BBC73}" type="sibTrans" cxnId="{5609D067-62AA-7B48-9082-8C45D2B0A8A2}">
      <dgm:prSet/>
      <dgm:spPr>
        <a:solidFill>
          <a:schemeClr val="tx1"/>
        </a:solidFill>
        <a:ln>
          <a:solidFill>
            <a:schemeClr val="tx1"/>
          </a:solidFill>
        </a:ln>
      </dgm:spPr>
      <dgm:t>
        <a:bodyPr/>
        <a:lstStyle/>
        <a:p>
          <a:endParaRPr lang="en-US" dirty="0"/>
        </a:p>
      </dgm:t>
    </dgm:pt>
    <dgm:pt modelId="{D8DE262D-7E81-004D-A260-5734ACAA11AA}">
      <dgm:prSet phldrT="[Text]" custT="1">
        <dgm:style>
          <a:lnRef idx="0">
            <a:schemeClr val="accent2"/>
          </a:lnRef>
          <a:fillRef idx="3">
            <a:schemeClr val="accent2"/>
          </a:fillRef>
          <a:effectRef idx="3">
            <a:schemeClr val="accent2"/>
          </a:effectRef>
          <a:fontRef idx="minor">
            <a:schemeClr val="lt1"/>
          </a:fontRef>
        </dgm:style>
      </dgm:prSet>
      <dgm:spPr>
        <a:ln/>
      </dgm:spPr>
      <dgm:t>
        <a:bodyPr/>
        <a:lstStyle/>
        <a:p>
          <a:pPr>
            <a:lnSpc>
              <a:spcPct val="100000"/>
            </a:lnSpc>
            <a:spcAft>
              <a:spcPts val="0"/>
            </a:spcAft>
          </a:pPr>
          <a:endParaRPr lang="en-US" sz="3600" b="1" dirty="0">
            <a:solidFill>
              <a:srgbClr val="000000"/>
            </a:solidFill>
          </a:endParaRPr>
        </a:p>
        <a:p>
          <a:pPr>
            <a:lnSpc>
              <a:spcPct val="100000"/>
            </a:lnSpc>
            <a:spcAft>
              <a:spcPts val="0"/>
            </a:spcAft>
          </a:pPr>
          <a:r>
            <a:rPr lang="en-US" sz="3600" b="1" dirty="0">
              <a:solidFill>
                <a:srgbClr val="000000"/>
              </a:solidFill>
            </a:rPr>
            <a:t>Borderline Behavior</a:t>
          </a:r>
        </a:p>
        <a:p>
          <a:pPr>
            <a:lnSpc>
              <a:spcPct val="100000"/>
            </a:lnSpc>
            <a:spcAft>
              <a:spcPts val="0"/>
            </a:spcAft>
          </a:pPr>
          <a:endParaRPr lang="en-US" sz="3900" b="1" dirty="0">
            <a:solidFill>
              <a:srgbClr val="000000"/>
            </a:solidFill>
          </a:endParaRPr>
        </a:p>
      </dgm:t>
    </dgm:pt>
    <dgm:pt modelId="{7A98D55C-BA70-DC43-A3A2-AFC2FE36A590}" type="parTrans" cxnId="{3D16BC99-6079-B74A-A841-4C82FFDDF8B5}">
      <dgm:prSet/>
      <dgm:spPr/>
      <dgm:t>
        <a:bodyPr/>
        <a:lstStyle/>
        <a:p>
          <a:endParaRPr lang="en-US"/>
        </a:p>
      </dgm:t>
    </dgm:pt>
    <dgm:pt modelId="{6FE5BDFD-8E2C-9445-8A66-EE1A448EE109}" type="sibTrans" cxnId="{3D16BC99-6079-B74A-A841-4C82FFDDF8B5}">
      <dgm:prSet/>
      <dgm:spPr/>
      <dgm:t>
        <a:bodyPr/>
        <a:lstStyle/>
        <a:p>
          <a:endParaRPr lang="en-US"/>
        </a:p>
      </dgm:t>
    </dgm:pt>
    <dgm:pt modelId="{EBC3ED23-3269-7044-9C70-E56A38465BAB}" type="pres">
      <dgm:prSet presAssocID="{8A637351-8B3B-0849-9495-63603FC5B41E}" presName="Name0" presStyleCnt="0">
        <dgm:presLayoutVars>
          <dgm:dir/>
          <dgm:resizeHandles val="exact"/>
        </dgm:presLayoutVars>
      </dgm:prSet>
      <dgm:spPr/>
    </dgm:pt>
    <dgm:pt modelId="{7EC65901-CFFB-D14A-9D21-9EC554BBA52D}" type="pres">
      <dgm:prSet presAssocID="{8A637351-8B3B-0849-9495-63603FC5B41E}" presName="vNodes" presStyleCnt="0"/>
      <dgm:spPr/>
    </dgm:pt>
    <dgm:pt modelId="{1E2D989E-860B-7F4B-806F-52ADA5A93D79}" type="pres">
      <dgm:prSet presAssocID="{5309C240-AC20-FF40-80AD-548F0B8690EE}" presName="node" presStyleLbl="node1" presStyleIdx="0" presStyleCnt="3" custScaleX="167768">
        <dgm:presLayoutVars>
          <dgm:bulletEnabled val="1"/>
        </dgm:presLayoutVars>
      </dgm:prSet>
      <dgm:spPr/>
    </dgm:pt>
    <dgm:pt modelId="{D774B5EC-1F9C-D245-9981-6C0C30BA520D}" type="pres">
      <dgm:prSet presAssocID="{71A048F4-A380-174C-90BB-9AEBF17845D0}" presName="spacerT" presStyleCnt="0"/>
      <dgm:spPr/>
    </dgm:pt>
    <dgm:pt modelId="{A4CB8121-8999-9746-AD65-3519B5A379FF}" type="pres">
      <dgm:prSet presAssocID="{71A048F4-A380-174C-90BB-9AEBF17845D0}" presName="sibTrans" presStyleLbl="sibTrans2D1" presStyleIdx="0" presStyleCnt="2"/>
      <dgm:spPr/>
    </dgm:pt>
    <dgm:pt modelId="{DA608B19-5E84-6342-8FF6-14C91984D7E7}" type="pres">
      <dgm:prSet presAssocID="{71A048F4-A380-174C-90BB-9AEBF17845D0}" presName="spacerB" presStyleCnt="0"/>
      <dgm:spPr/>
    </dgm:pt>
    <dgm:pt modelId="{64A5D977-350F-0A47-82E0-D029AE6121F3}" type="pres">
      <dgm:prSet presAssocID="{D1EAEAA5-FA0C-E141-B8DB-E467BF231826}" presName="node" presStyleLbl="node1" presStyleIdx="1" presStyleCnt="3" custScaleX="172778">
        <dgm:presLayoutVars>
          <dgm:bulletEnabled val="1"/>
        </dgm:presLayoutVars>
      </dgm:prSet>
      <dgm:spPr/>
    </dgm:pt>
    <dgm:pt modelId="{8CF8D349-2E23-A74B-9544-ECD732597A5B}" type="pres">
      <dgm:prSet presAssocID="{8A637351-8B3B-0849-9495-63603FC5B41E}" presName="sibTransLast" presStyleLbl="sibTrans2D1" presStyleIdx="1" presStyleCnt="2" custScaleX="174305" custLinFactNeighborX="-45529" custLinFactNeighborY="3435"/>
      <dgm:spPr/>
    </dgm:pt>
    <dgm:pt modelId="{DA18C9D9-B74E-DE45-A023-F307373C11A4}" type="pres">
      <dgm:prSet presAssocID="{8A637351-8B3B-0849-9495-63603FC5B41E}" presName="connectorText" presStyleLbl="sibTrans2D1" presStyleIdx="1" presStyleCnt="2"/>
      <dgm:spPr/>
    </dgm:pt>
    <dgm:pt modelId="{074928BE-193F-8144-AFA3-BDD13036E086}" type="pres">
      <dgm:prSet presAssocID="{8A637351-8B3B-0849-9495-63603FC5B41E}" presName="lastNode" presStyleLbl="node1" presStyleIdx="2" presStyleCnt="3">
        <dgm:presLayoutVars>
          <dgm:bulletEnabled val="1"/>
        </dgm:presLayoutVars>
      </dgm:prSet>
      <dgm:spPr/>
    </dgm:pt>
  </dgm:ptLst>
  <dgm:cxnLst>
    <dgm:cxn modelId="{0E529B09-9A17-9347-A32B-9CB13BA87F28}" srcId="{8A637351-8B3B-0849-9495-63603FC5B41E}" destId="{5309C240-AC20-FF40-80AD-548F0B8690EE}" srcOrd="0" destOrd="0" parTransId="{BB2447EC-0AA4-FD4B-8501-E0659CD2A286}" sibTransId="{71A048F4-A380-174C-90BB-9AEBF17845D0}"/>
    <dgm:cxn modelId="{D44C7015-251B-304D-BB91-E8EA7B6DF09F}" type="presOf" srcId="{8A637351-8B3B-0849-9495-63603FC5B41E}" destId="{EBC3ED23-3269-7044-9C70-E56A38465BAB}" srcOrd="0" destOrd="0" presId="urn:microsoft.com/office/officeart/2005/8/layout/equation2"/>
    <dgm:cxn modelId="{5609D067-62AA-7B48-9082-8C45D2B0A8A2}" srcId="{8A637351-8B3B-0849-9495-63603FC5B41E}" destId="{D1EAEAA5-FA0C-E141-B8DB-E467BF231826}" srcOrd="1" destOrd="0" parTransId="{68F198AF-B448-624E-AFCF-A40249B2C5D5}" sibTransId="{DC25D625-F923-084F-8966-FAA7169BBC73}"/>
    <dgm:cxn modelId="{B28B9086-2B4A-AC48-9303-2E2A86CAC8B5}" type="presOf" srcId="{71A048F4-A380-174C-90BB-9AEBF17845D0}" destId="{A4CB8121-8999-9746-AD65-3519B5A379FF}" srcOrd="0" destOrd="0" presId="urn:microsoft.com/office/officeart/2005/8/layout/equation2"/>
    <dgm:cxn modelId="{D1C8D790-F16C-2E47-A882-311AA04ED97D}" type="presOf" srcId="{D8DE262D-7E81-004D-A260-5734ACAA11AA}" destId="{074928BE-193F-8144-AFA3-BDD13036E086}" srcOrd="0" destOrd="0" presId="urn:microsoft.com/office/officeart/2005/8/layout/equation2"/>
    <dgm:cxn modelId="{3D16BC99-6079-B74A-A841-4C82FFDDF8B5}" srcId="{8A637351-8B3B-0849-9495-63603FC5B41E}" destId="{D8DE262D-7E81-004D-A260-5734ACAA11AA}" srcOrd="2" destOrd="0" parTransId="{7A98D55C-BA70-DC43-A3A2-AFC2FE36A590}" sibTransId="{6FE5BDFD-8E2C-9445-8A66-EE1A448EE109}"/>
    <dgm:cxn modelId="{5055C1D2-BAD8-694C-8B37-675177E24D88}" type="presOf" srcId="{DC25D625-F923-084F-8966-FAA7169BBC73}" destId="{8CF8D349-2E23-A74B-9544-ECD732597A5B}" srcOrd="0" destOrd="0" presId="urn:microsoft.com/office/officeart/2005/8/layout/equation2"/>
    <dgm:cxn modelId="{E76117E5-9CDC-F241-B0F7-40B5B67AB2B7}" type="presOf" srcId="{5309C240-AC20-FF40-80AD-548F0B8690EE}" destId="{1E2D989E-860B-7F4B-806F-52ADA5A93D79}" srcOrd="0" destOrd="0" presId="urn:microsoft.com/office/officeart/2005/8/layout/equation2"/>
    <dgm:cxn modelId="{B80831EC-1E0B-0740-B5AC-CCA528FC70C1}" type="presOf" srcId="{DC25D625-F923-084F-8966-FAA7169BBC73}" destId="{DA18C9D9-B74E-DE45-A023-F307373C11A4}" srcOrd="1" destOrd="0" presId="urn:microsoft.com/office/officeart/2005/8/layout/equation2"/>
    <dgm:cxn modelId="{3264F7EF-4D9E-A745-AC8E-FB7DCF24F7B3}" type="presOf" srcId="{D1EAEAA5-FA0C-E141-B8DB-E467BF231826}" destId="{64A5D977-350F-0A47-82E0-D029AE6121F3}" srcOrd="0" destOrd="0" presId="urn:microsoft.com/office/officeart/2005/8/layout/equation2"/>
    <dgm:cxn modelId="{680AF56B-D0A3-D34C-8A60-A50D50FE8972}" type="presParOf" srcId="{EBC3ED23-3269-7044-9C70-E56A38465BAB}" destId="{7EC65901-CFFB-D14A-9D21-9EC554BBA52D}" srcOrd="0" destOrd="0" presId="urn:microsoft.com/office/officeart/2005/8/layout/equation2"/>
    <dgm:cxn modelId="{652ABB6D-BD9C-2043-A4EA-CFA154E2FBC0}" type="presParOf" srcId="{7EC65901-CFFB-D14A-9D21-9EC554BBA52D}" destId="{1E2D989E-860B-7F4B-806F-52ADA5A93D79}" srcOrd="0" destOrd="0" presId="urn:microsoft.com/office/officeart/2005/8/layout/equation2"/>
    <dgm:cxn modelId="{8AF0F4EC-386A-E94E-B0D8-EF0C9FD40C60}" type="presParOf" srcId="{7EC65901-CFFB-D14A-9D21-9EC554BBA52D}" destId="{D774B5EC-1F9C-D245-9981-6C0C30BA520D}" srcOrd="1" destOrd="0" presId="urn:microsoft.com/office/officeart/2005/8/layout/equation2"/>
    <dgm:cxn modelId="{AC1D6F45-9295-FD4F-8293-57A821C56476}" type="presParOf" srcId="{7EC65901-CFFB-D14A-9D21-9EC554BBA52D}" destId="{A4CB8121-8999-9746-AD65-3519B5A379FF}" srcOrd="2" destOrd="0" presId="urn:microsoft.com/office/officeart/2005/8/layout/equation2"/>
    <dgm:cxn modelId="{2FA50C4A-974C-5E41-920D-6BAD7EF1E31A}" type="presParOf" srcId="{7EC65901-CFFB-D14A-9D21-9EC554BBA52D}" destId="{DA608B19-5E84-6342-8FF6-14C91984D7E7}" srcOrd="3" destOrd="0" presId="urn:microsoft.com/office/officeart/2005/8/layout/equation2"/>
    <dgm:cxn modelId="{E6ECD80E-ADE3-A24F-B7CC-8F5F82232928}" type="presParOf" srcId="{7EC65901-CFFB-D14A-9D21-9EC554BBA52D}" destId="{64A5D977-350F-0A47-82E0-D029AE6121F3}" srcOrd="4" destOrd="0" presId="urn:microsoft.com/office/officeart/2005/8/layout/equation2"/>
    <dgm:cxn modelId="{2E6C3DDB-E014-6143-B38C-B5CDDFAA3D27}" type="presParOf" srcId="{EBC3ED23-3269-7044-9C70-E56A38465BAB}" destId="{8CF8D349-2E23-A74B-9544-ECD732597A5B}" srcOrd="1" destOrd="0" presId="urn:microsoft.com/office/officeart/2005/8/layout/equation2"/>
    <dgm:cxn modelId="{ED2D1B58-0057-9047-A7AE-9EC63BD99A6F}" type="presParOf" srcId="{8CF8D349-2E23-A74B-9544-ECD732597A5B}" destId="{DA18C9D9-B74E-DE45-A023-F307373C11A4}" srcOrd="0" destOrd="0" presId="urn:microsoft.com/office/officeart/2005/8/layout/equation2"/>
    <dgm:cxn modelId="{5FC7B82F-E598-F645-BC12-1BE291A243BE}" type="presParOf" srcId="{EBC3ED23-3269-7044-9C70-E56A38465BAB}" destId="{074928BE-193F-8144-AFA3-BDD13036E086}"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2D989E-860B-7F4B-806F-52ADA5A93D79}">
      <dsp:nvSpPr>
        <dsp:cNvPr id="0" name=""/>
        <dsp:cNvSpPr/>
      </dsp:nvSpPr>
      <dsp:spPr>
        <a:xfrm>
          <a:off x="47500" y="469971"/>
          <a:ext cx="3057406" cy="1822401"/>
        </a:xfrm>
        <a:prstGeom prst="ellipse">
          <a:avLst/>
        </a:prstGeom>
        <a:gradFill rotWithShape="1">
          <a:gsLst>
            <a:gs pos="0">
              <a:schemeClr val="accent5">
                <a:tint val="100000"/>
                <a:shade val="100000"/>
                <a:satMod val="130000"/>
              </a:schemeClr>
            </a:gs>
            <a:gs pos="100000">
              <a:schemeClr val="accent5">
                <a:tint val="50000"/>
                <a:shade val="100000"/>
                <a:satMod val="350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dsp:spPr>
      <dsp:style>
        <a:lnRef idx="1">
          <a:schemeClr val="accent5"/>
        </a:lnRef>
        <a:fillRef idx="3">
          <a:schemeClr val="accent5"/>
        </a:fillRef>
        <a:effectRef idx="2">
          <a:schemeClr val="accent5"/>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US" sz="3600" b="1" kern="1200" dirty="0">
              <a:solidFill>
                <a:srgbClr val="000000"/>
              </a:solidFill>
            </a:rPr>
            <a:t>Lack of Judgment</a:t>
          </a:r>
        </a:p>
      </dsp:txBody>
      <dsp:txXfrm>
        <a:off x="495247" y="736855"/>
        <a:ext cx="2161912" cy="1288633"/>
      </dsp:txXfrm>
    </dsp:sp>
    <dsp:sp modelId="{A4CB8121-8999-9746-AD65-3519B5A379FF}">
      <dsp:nvSpPr>
        <dsp:cNvPr id="0" name=""/>
        <dsp:cNvSpPr/>
      </dsp:nvSpPr>
      <dsp:spPr>
        <a:xfrm>
          <a:off x="1047707" y="2440352"/>
          <a:ext cx="1056992" cy="1056992"/>
        </a:xfrm>
        <a:prstGeom prst="mathPlus">
          <a:avLst/>
        </a:prstGeom>
        <a:gradFill rotWithShape="1">
          <a:gsLst>
            <a:gs pos="0">
              <a:schemeClr val="accent6">
                <a:tint val="100000"/>
                <a:shade val="100000"/>
                <a:satMod val="130000"/>
              </a:schemeClr>
            </a:gs>
            <a:gs pos="100000">
              <a:schemeClr val="accent6">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6"/>
        </a:lnRef>
        <a:fillRef idx="3">
          <a:schemeClr val="accent6"/>
        </a:fillRef>
        <a:effectRef idx="3">
          <a:schemeClr val="accent6"/>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dirty="0"/>
        </a:p>
      </dsp:txBody>
      <dsp:txXfrm>
        <a:off x="1187811" y="2844546"/>
        <a:ext cx="776784" cy="248604"/>
      </dsp:txXfrm>
    </dsp:sp>
    <dsp:sp modelId="{64A5D977-350F-0A47-82E0-D029AE6121F3}">
      <dsp:nvSpPr>
        <dsp:cNvPr id="0" name=""/>
        <dsp:cNvSpPr/>
      </dsp:nvSpPr>
      <dsp:spPr>
        <a:xfrm>
          <a:off x="1849" y="3645324"/>
          <a:ext cx="3148708" cy="1822401"/>
        </a:xfrm>
        <a:prstGeom prst="ellipse">
          <a:avLst/>
        </a:prstGeom>
        <a:gradFill rotWithShape="1">
          <a:gsLst>
            <a:gs pos="0">
              <a:schemeClr val="accent3">
                <a:tint val="100000"/>
                <a:shade val="100000"/>
                <a:satMod val="130000"/>
              </a:schemeClr>
            </a:gs>
            <a:gs pos="100000">
              <a:schemeClr val="accent3">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US" sz="3600" b="1" kern="1200" dirty="0">
              <a:solidFill>
                <a:srgbClr val="000000"/>
              </a:solidFill>
            </a:rPr>
            <a:t>Boundary Issues</a:t>
          </a:r>
        </a:p>
      </dsp:txBody>
      <dsp:txXfrm>
        <a:off x="462967" y="3912208"/>
        <a:ext cx="2226472" cy="1288633"/>
      </dsp:txXfrm>
    </dsp:sp>
    <dsp:sp modelId="{8CF8D349-2E23-A74B-9544-ECD732597A5B}">
      <dsp:nvSpPr>
        <dsp:cNvPr id="0" name=""/>
        <dsp:cNvSpPr/>
      </dsp:nvSpPr>
      <dsp:spPr>
        <a:xfrm>
          <a:off x="2944759" y="2653169"/>
          <a:ext cx="1010138" cy="677933"/>
        </a:xfrm>
        <a:prstGeom prst="rightArrow">
          <a:avLst>
            <a:gd name="adj1" fmla="val 60000"/>
            <a:gd name="adj2" fmla="val 50000"/>
          </a:avLst>
        </a:prstGeom>
        <a:solidFill>
          <a:schemeClr val="tx1"/>
        </a:soli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en-US" sz="2900" kern="1200" dirty="0"/>
        </a:p>
      </dsp:txBody>
      <dsp:txXfrm>
        <a:off x="2944759" y="2788756"/>
        <a:ext cx="806758" cy="406759"/>
      </dsp:txXfrm>
    </dsp:sp>
    <dsp:sp modelId="{074928BE-193F-8144-AFA3-BDD13036E086}">
      <dsp:nvSpPr>
        <dsp:cNvPr id="0" name=""/>
        <dsp:cNvSpPr/>
      </dsp:nvSpPr>
      <dsp:spPr>
        <a:xfrm>
          <a:off x="4243999" y="1146447"/>
          <a:ext cx="3644803" cy="3644803"/>
        </a:xfrm>
        <a:prstGeom prst="ellipse">
          <a:avLst/>
        </a:prstGeom>
        <a:gradFill rotWithShape="1">
          <a:gsLst>
            <a:gs pos="0">
              <a:schemeClr val="accent2">
                <a:tint val="100000"/>
                <a:shade val="100000"/>
                <a:satMod val="130000"/>
              </a:schemeClr>
            </a:gs>
            <a:gs pos="100000">
              <a:schemeClr val="accent2">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2"/>
        </a:lnRef>
        <a:fillRef idx="3">
          <a:schemeClr val="accent2"/>
        </a:fillRef>
        <a:effectRef idx="3">
          <a:schemeClr val="accent2"/>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100000"/>
            </a:lnSpc>
            <a:spcBef>
              <a:spcPct val="0"/>
            </a:spcBef>
            <a:spcAft>
              <a:spcPts val="0"/>
            </a:spcAft>
            <a:buNone/>
          </a:pPr>
          <a:endParaRPr lang="en-US" sz="3600" b="1" kern="1200" dirty="0">
            <a:solidFill>
              <a:srgbClr val="000000"/>
            </a:solidFill>
          </a:endParaRPr>
        </a:p>
        <a:p>
          <a:pPr marL="0" lvl="0" indent="0" algn="ctr" defTabSz="1600200">
            <a:lnSpc>
              <a:spcPct val="100000"/>
            </a:lnSpc>
            <a:spcBef>
              <a:spcPct val="0"/>
            </a:spcBef>
            <a:spcAft>
              <a:spcPts val="0"/>
            </a:spcAft>
            <a:buNone/>
          </a:pPr>
          <a:r>
            <a:rPr lang="en-US" sz="3600" b="1" kern="1200" dirty="0">
              <a:solidFill>
                <a:srgbClr val="000000"/>
              </a:solidFill>
            </a:rPr>
            <a:t>Borderline Behavior</a:t>
          </a:r>
        </a:p>
        <a:p>
          <a:pPr marL="0" lvl="0" indent="0" algn="ctr" defTabSz="1600200">
            <a:lnSpc>
              <a:spcPct val="100000"/>
            </a:lnSpc>
            <a:spcBef>
              <a:spcPct val="0"/>
            </a:spcBef>
            <a:spcAft>
              <a:spcPts val="0"/>
            </a:spcAft>
            <a:buNone/>
          </a:pPr>
          <a:endParaRPr lang="en-US" sz="3900" b="1" kern="1200" dirty="0">
            <a:solidFill>
              <a:srgbClr val="000000"/>
            </a:solidFill>
          </a:endParaRPr>
        </a:p>
      </dsp:txBody>
      <dsp:txXfrm>
        <a:off x="4777768" y="1680216"/>
        <a:ext cx="2577265" cy="2577265"/>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3169920" cy="480060"/>
          </a:xfrm>
          <a:prstGeom prst="rect">
            <a:avLst/>
          </a:prstGeom>
        </p:spPr>
        <p:txBody>
          <a:bodyPr vert="horz" lIns="96649" tIns="48324" rIns="96649" bIns="48324" rtlCol="0"/>
          <a:lstStyle>
            <a:lvl1pPr algn="l">
              <a:defRPr sz="1300"/>
            </a:lvl1pPr>
          </a:lstStyle>
          <a:p>
            <a:endParaRPr lang="en-US" dirty="0"/>
          </a:p>
        </p:txBody>
      </p:sp>
      <p:sp>
        <p:nvSpPr>
          <p:cNvPr id="4" name="Footer Placeholder 3"/>
          <p:cNvSpPr>
            <a:spLocks noGrp="1"/>
          </p:cNvSpPr>
          <p:nvPr>
            <p:ph type="ftr" sz="quarter" idx="2"/>
          </p:nvPr>
        </p:nvSpPr>
        <p:spPr>
          <a:xfrm>
            <a:off x="3" y="9119474"/>
            <a:ext cx="3169920" cy="480060"/>
          </a:xfrm>
          <a:prstGeom prst="rect">
            <a:avLst/>
          </a:prstGeom>
        </p:spPr>
        <p:txBody>
          <a:bodyPr vert="horz" lIns="96649" tIns="48324" rIns="96649" bIns="48324" rtlCol="0" anchor="b"/>
          <a:lstStyle>
            <a:lvl1pPr algn="l">
              <a:defRPr sz="1300"/>
            </a:lvl1pPr>
          </a:lstStyle>
          <a:p>
            <a:endParaRPr lang="en-US" dirty="0"/>
          </a:p>
        </p:txBody>
      </p:sp>
      <p:sp>
        <p:nvSpPr>
          <p:cNvPr id="5" name="Slide Number Placeholder 4"/>
          <p:cNvSpPr>
            <a:spLocks noGrp="1"/>
          </p:cNvSpPr>
          <p:nvPr>
            <p:ph type="sldNum" sz="quarter" idx="3"/>
          </p:nvPr>
        </p:nvSpPr>
        <p:spPr>
          <a:xfrm>
            <a:off x="4143589" y="9119474"/>
            <a:ext cx="3169920" cy="480060"/>
          </a:xfrm>
          <a:prstGeom prst="rect">
            <a:avLst/>
          </a:prstGeom>
        </p:spPr>
        <p:txBody>
          <a:bodyPr vert="horz" lIns="96649" tIns="48324" rIns="96649" bIns="48324" rtlCol="0" anchor="b"/>
          <a:lstStyle>
            <a:lvl1pPr algn="r">
              <a:defRPr sz="1300"/>
            </a:lvl1pPr>
          </a:lstStyle>
          <a:p>
            <a:fld id="{0790DB1E-98D1-4F48-869D-940A5DD6E900}" type="slidenum">
              <a:rPr lang="en-US" smtClean="0"/>
              <a:t>‹#›</a:t>
            </a:fld>
            <a:endParaRPr lang="en-US" dirty="0"/>
          </a:p>
        </p:txBody>
      </p:sp>
    </p:spTree>
    <p:extLst>
      <p:ext uri="{BB962C8B-B14F-4D97-AF65-F5344CB8AC3E}">
        <p14:creationId xmlns:p14="http://schemas.microsoft.com/office/powerpoint/2010/main" val="3190346618"/>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3169920" cy="480060"/>
          </a:xfrm>
          <a:prstGeom prst="rect">
            <a:avLst/>
          </a:prstGeom>
        </p:spPr>
        <p:txBody>
          <a:bodyPr vert="horz" lIns="96649" tIns="48324" rIns="96649" bIns="48324" rtlCol="0"/>
          <a:lstStyle>
            <a:lvl1pPr algn="l">
              <a:defRPr sz="1300"/>
            </a:lvl1pPr>
          </a:lstStyle>
          <a:p>
            <a:endParaRPr lang="en-US" dirty="0"/>
          </a:p>
        </p:txBody>
      </p:sp>
      <p:sp>
        <p:nvSpPr>
          <p:cNvPr id="4" name="Slide Image Placeholder 3"/>
          <p:cNvSpPr>
            <a:spLocks noGrp="1" noRot="1" noChangeAspect="1"/>
          </p:cNvSpPr>
          <p:nvPr>
            <p:ph type="sldImg" idx="2"/>
          </p:nvPr>
        </p:nvSpPr>
        <p:spPr>
          <a:xfrm>
            <a:off x="1257300" y="719138"/>
            <a:ext cx="4802188" cy="3600450"/>
          </a:xfrm>
          <a:prstGeom prst="rect">
            <a:avLst/>
          </a:prstGeom>
          <a:noFill/>
          <a:ln w="12700">
            <a:solidFill>
              <a:prstClr val="black"/>
            </a:solidFill>
          </a:ln>
        </p:spPr>
        <p:txBody>
          <a:bodyPr vert="horz" lIns="96649" tIns="48324" rIns="96649" bIns="48324" rtlCol="0" anchor="ctr"/>
          <a:lstStyle/>
          <a:p>
            <a:endParaRPr lang="en-US" dirty="0"/>
          </a:p>
        </p:txBody>
      </p:sp>
      <p:sp>
        <p:nvSpPr>
          <p:cNvPr id="5" name="Notes Placeholder 4"/>
          <p:cNvSpPr>
            <a:spLocks noGrp="1"/>
          </p:cNvSpPr>
          <p:nvPr>
            <p:ph type="body" sz="quarter" idx="3"/>
          </p:nvPr>
        </p:nvSpPr>
        <p:spPr>
          <a:xfrm>
            <a:off x="731521" y="4560570"/>
            <a:ext cx="5852160" cy="4320540"/>
          </a:xfrm>
          <a:prstGeom prst="rect">
            <a:avLst/>
          </a:prstGeom>
        </p:spPr>
        <p:txBody>
          <a:bodyPr vert="horz" lIns="96649" tIns="48324" rIns="96649" bIns="483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3" y="9119474"/>
            <a:ext cx="3169920" cy="480060"/>
          </a:xfrm>
          <a:prstGeom prst="rect">
            <a:avLst/>
          </a:prstGeom>
        </p:spPr>
        <p:txBody>
          <a:bodyPr vert="horz" lIns="96649" tIns="48324" rIns="96649" bIns="483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9" y="9119474"/>
            <a:ext cx="3169920" cy="480060"/>
          </a:xfrm>
          <a:prstGeom prst="rect">
            <a:avLst/>
          </a:prstGeom>
        </p:spPr>
        <p:txBody>
          <a:bodyPr vert="horz" lIns="96649" tIns="48324" rIns="96649" bIns="48324" rtlCol="0" anchor="b"/>
          <a:lstStyle>
            <a:lvl1pPr algn="r">
              <a:defRPr sz="1300"/>
            </a:lvl1pPr>
          </a:lstStyle>
          <a:p>
            <a:fld id="{151ED775-E727-4543-9240-78CCB10EC033}" type="slidenum">
              <a:rPr lang="en-US" smtClean="0"/>
              <a:t>‹#›</a:t>
            </a:fld>
            <a:endParaRPr lang="en-US" dirty="0"/>
          </a:p>
        </p:txBody>
      </p:sp>
    </p:spTree>
    <p:extLst>
      <p:ext uri="{BB962C8B-B14F-4D97-AF65-F5344CB8AC3E}">
        <p14:creationId xmlns:p14="http://schemas.microsoft.com/office/powerpoint/2010/main" val="397076481"/>
      </p:ext>
    </p:extLst>
  </p:cSld>
  <p:clrMap bg1="lt1" tx1="dk1" bg2="lt2" tx2="dk2" accent1="accent1" accent2="accent2" accent3="accent3" accent4="accent4" accent5="accent5" accent6="accent6" hlink="hlink" folHlink="folHlink"/>
  <p:hf hdr="0" ftr="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u="sng" dirty="0"/>
              <a:t>Directions for Presenter: </a:t>
            </a:r>
            <a:r>
              <a:rPr lang="en-US" sz="900" i="1" u="sng" dirty="0"/>
              <a:t>Italics</a:t>
            </a:r>
          </a:p>
          <a:p>
            <a:r>
              <a:rPr lang="en-US" sz="900" u="sng" dirty="0"/>
              <a:t>Information for Presenter to Convey: </a:t>
            </a:r>
            <a:r>
              <a:rPr lang="en-US" sz="900" b="1" u="sng" dirty="0"/>
              <a:t>Bold</a:t>
            </a:r>
            <a:endParaRPr lang="en-US" sz="900" dirty="0"/>
          </a:p>
          <a:p>
            <a:endParaRPr lang="en-US" sz="900" dirty="0"/>
          </a:p>
          <a:p>
            <a:r>
              <a:rPr lang="en-US" sz="900" u="sng" dirty="0"/>
              <a:t>Presenter’s Notes</a:t>
            </a:r>
            <a:r>
              <a:rPr lang="en-US" sz="900" dirty="0"/>
              <a:t>: (Time: 1 Minute)</a:t>
            </a:r>
            <a:endParaRPr lang="en-US" sz="900" u="sng" dirty="0"/>
          </a:p>
          <a:p>
            <a:pPr>
              <a:lnSpc>
                <a:spcPct val="50000"/>
              </a:lnSpc>
            </a:pPr>
            <a:endParaRPr lang="en-US" i="1" dirty="0"/>
          </a:p>
          <a:p>
            <a:pPr defTabSz="483262">
              <a:defRPr/>
            </a:pPr>
            <a:r>
              <a:rPr lang="en-US" sz="1000" i="1" dirty="0"/>
              <a:t>Welcome participants. If this is a new group of participants, introduce yourself to the group.</a:t>
            </a:r>
          </a:p>
          <a:p>
            <a:pPr defTabSz="483243">
              <a:defRPr/>
            </a:pPr>
            <a:endParaRPr lang="en-US" sz="1000" dirty="0"/>
          </a:p>
          <a:p>
            <a:pPr defTabSz="483243">
              <a:defRPr/>
            </a:pPr>
            <a:r>
              <a:rPr lang="en-US" sz="1000" b="1" dirty="0"/>
              <a:t>SAY: This is the fifth ethics training module for Texas educators. Module 5 will focus on Confronting and Reporting Borderline Behavior.</a:t>
            </a:r>
          </a:p>
          <a:p>
            <a:pPr defTabSz="483243">
              <a:defRPr/>
            </a:pPr>
            <a:r>
              <a:rPr lang="en-US" sz="1000" b="1" dirty="0"/>
              <a:t> </a:t>
            </a:r>
            <a:endParaRPr lang="en-US" sz="1000" b="1" i="1" dirty="0"/>
          </a:p>
          <a:p>
            <a:pPr defTabSz="483243">
              <a:defRPr/>
            </a:pPr>
            <a:r>
              <a:rPr lang="en-US" sz="1000" i="1" dirty="0"/>
              <a:t>It is advisable to have participants seated at tables to encourage group dialogue. Participants will also be provided with a reflection journal. </a:t>
            </a:r>
          </a:p>
          <a:p>
            <a:endParaRPr lang="en-US" sz="1000" dirty="0"/>
          </a:p>
          <a:p>
            <a:r>
              <a:rPr lang="en-US" sz="1000" u="sng" dirty="0"/>
              <a:t>Materials for Participants:</a:t>
            </a:r>
          </a:p>
          <a:p>
            <a:pPr marL="181216" indent="-181216">
              <a:buFont typeface="Arial"/>
              <a:buChar char="•"/>
            </a:pPr>
            <a:r>
              <a:rPr lang="en-US" sz="1000" dirty="0"/>
              <a:t>Journal</a:t>
            </a:r>
          </a:p>
          <a:p>
            <a:endParaRPr lang="en-US" sz="1000" dirty="0"/>
          </a:p>
          <a:p>
            <a:r>
              <a:rPr lang="en-US" sz="1000" u="sng" dirty="0"/>
              <a:t>Materials for Presenter:</a:t>
            </a:r>
          </a:p>
          <a:p>
            <a:pPr marL="181216" indent="-181216">
              <a:buFont typeface="Arial"/>
              <a:buChar char="•"/>
            </a:pPr>
            <a:r>
              <a:rPr lang="en-US" sz="1000" dirty="0"/>
              <a:t>PowerPoint for Module 5</a:t>
            </a:r>
          </a:p>
          <a:p>
            <a:pPr marL="181216" indent="-181216">
              <a:buFont typeface="Arial"/>
              <a:buChar char="•"/>
            </a:pPr>
            <a:r>
              <a:rPr lang="en-US" sz="1000" dirty="0"/>
              <a:t>LCD Projector, Screen, Computer, and Speakers</a:t>
            </a:r>
          </a:p>
          <a:p>
            <a:pPr marL="181216" indent="-181216">
              <a:buFont typeface="Arial"/>
              <a:buChar char="•"/>
            </a:pPr>
            <a:r>
              <a:rPr lang="en-US" sz="1000" dirty="0"/>
              <a:t>Slide Advancer</a:t>
            </a:r>
          </a:p>
          <a:p>
            <a:pPr marL="181216" indent="-181216">
              <a:buFont typeface="Arial"/>
              <a:buChar char="•"/>
            </a:pPr>
            <a:r>
              <a:rPr lang="en-US" sz="1000" dirty="0"/>
              <a:t>Participant Toolbox is recommended (index cards, sticky notes, markers, pencils/pens, etc.)</a:t>
            </a:r>
          </a:p>
          <a:p>
            <a:pPr marL="181216" indent="-181216">
              <a:buFont typeface="Arial"/>
              <a:buChar char="•"/>
            </a:pPr>
            <a:r>
              <a:rPr lang="en-US" sz="1000" dirty="0"/>
              <a:t>Copies of Module Assessment</a:t>
            </a:r>
          </a:p>
          <a:p>
            <a:pPr marL="179244" indent="-179244">
              <a:buFont typeface="Arial"/>
              <a:buChar char="•"/>
            </a:pPr>
            <a:r>
              <a:rPr lang="en-US" sz="1000" dirty="0"/>
              <a:t>Performance Task Key</a:t>
            </a:r>
          </a:p>
          <a:p>
            <a:pPr marL="179244" indent="-179244">
              <a:buFont typeface="Arial"/>
              <a:buChar char="•"/>
            </a:pPr>
            <a:r>
              <a:rPr lang="en-US" sz="1000" dirty="0"/>
              <a:t>Assessment Key</a:t>
            </a:r>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1</a:t>
            </a:fld>
            <a:endParaRPr lang="en-US" dirty="0"/>
          </a:p>
        </p:txBody>
      </p:sp>
    </p:spTree>
    <p:extLst>
      <p:ext uri="{BB962C8B-B14F-4D97-AF65-F5344CB8AC3E}">
        <p14:creationId xmlns:p14="http://schemas.microsoft.com/office/powerpoint/2010/main" val="1486428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a:t>
            </a:r>
            <a:r>
              <a:rPr lang="en-US" dirty="0"/>
              <a:t> (Time: 1 Minute)</a:t>
            </a:r>
            <a:r>
              <a:rPr lang="en-US" u="sng" dirty="0"/>
              <a:t>  </a:t>
            </a:r>
          </a:p>
          <a:p>
            <a:endParaRPr lang="en-US" dirty="0"/>
          </a:p>
          <a:p>
            <a:r>
              <a:rPr lang="en-US" i="1" dirty="0"/>
              <a:t>Read the slide information and advance</a:t>
            </a:r>
            <a:r>
              <a:rPr lang="en-US" i="1" baseline="0" dirty="0"/>
              <a:t> to the next slide. Elaborate as needed. </a:t>
            </a:r>
            <a:endParaRPr lang="en-US" i="1" dirty="0"/>
          </a:p>
        </p:txBody>
      </p:sp>
      <p:sp>
        <p:nvSpPr>
          <p:cNvPr id="4" name="Slide Number Placeholder 3"/>
          <p:cNvSpPr>
            <a:spLocks noGrp="1"/>
          </p:cNvSpPr>
          <p:nvPr>
            <p:ph type="sldNum" sz="quarter" idx="10"/>
          </p:nvPr>
        </p:nvSpPr>
        <p:spPr/>
        <p:txBody>
          <a:bodyPr/>
          <a:lstStyle/>
          <a:p>
            <a:fld id="{151ED775-E727-4543-9240-78CCB10EC033}" type="slidenum">
              <a:rPr lang="en-US" smtClean="0"/>
              <a:t>2</a:t>
            </a:fld>
            <a:endParaRPr lang="en-US" dirty="0"/>
          </a:p>
        </p:txBody>
      </p:sp>
    </p:spTree>
    <p:extLst>
      <p:ext uri="{BB962C8B-B14F-4D97-AF65-F5344CB8AC3E}">
        <p14:creationId xmlns:p14="http://schemas.microsoft.com/office/powerpoint/2010/main" val="3823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pPr defTabSz="483243">
              <a:defRPr/>
            </a:pPr>
            <a:endParaRPr lang="en-US" i="1" baseline="0" dirty="0"/>
          </a:p>
          <a:p>
            <a:pPr defTabSz="483262">
              <a:defRPr/>
            </a:pPr>
            <a:r>
              <a:rPr lang="en-US" u="sng" dirty="0"/>
              <a:t>Presenter’s Notes</a:t>
            </a:r>
            <a:r>
              <a:rPr lang="en-US" u="none" dirty="0"/>
              <a:t>:</a:t>
            </a:r>
            <a:r>
              <a:rPr lang="en-US" u="none" baseline="0" dirty="0"/>
              <a:t> (Time: 2 Minutes)</a:t>
            </a:r>
            <a:endParaRPr lang="en-US" u="sng" dirty="0"/>
          </a:p>
          <a:p>
            <a:endParaRPr lang="en-US" dirty="0"/>
          </a:p>
          <a:p>
            <a:r>
              <a:rPr lang="en-US" b="1" dirty="0"/>
              <a:t>SAY: As we</a:t>
            </a:r>
            <a:r>
              <a:rPr lang="en-US" b="1" baseline="0" dirty="0"/>
              <a:t> prepare to begin our training session, this is the overarching essential question that we will conceptualize today. </a:t>
            </a:r>
          </a:p>
          <a:p>
            <a:endParaRPr lang="en-US" b="1" i="1" baseline="0" dirty="0"/>
          </a:p>
          <a:p>
            <a:r>
              <a:rPr lang="en-US" b="0" i="1" baseline="0" dirty="0"/>
              <a:t>Read the essential question displayed on the slide.</a:t>
            </a:r>
          </a:p>
          <a:p>
            <a:endParaRPr lang="en-US" b="1" baseline="0" dirty="0"/>
          </a:p>
          <a:p>
            <a:pPr defTabSz="478003">
              <a:defRPr/>
            </a:pPr>
            <a:r>
              <a:rPr lang="en-US" i="1" dirty="0"/>
              <a:t>Ask participants to suggest some possible answers for 20-30 seconds. This will ensure that participants realize they will be answering questions throughout the training and will also give you an opportunity to hear some of their thinking, which may help determine what to emphasize later in the training.</a:t>
            </a:r>
          </a:p>
          <a:p>
            <a:pPr defTabSz="483262">
              <a:defRPr/>
            </a:pPr>
            <a:endParaRPr lang="en-US" i="1" baseline="0" dirty="0"/>
          </a:p>
          <a:p>
            <a:pPr defTabSz="483262">
              <a:defRPr/>
            </a:pPr>
            <a:r>
              <a:rPr lang="en-US" i="1" baseline="0" dirty="0"/>
              <a:t>Note-Taking Strategy: </a:t>
            </a:r>
            <a:r>
              <a:rPr lang="en-US" i="1" dirty="0"/>
              <a:t>Ask participants to use the Module 6 note-taking section of their journal to record their responses to the essential question. They can respond to the </a:t>
            </a:r>
            <a:r>
              <a:rPr lang="en-US" i="1"/>
              <a:t>essential questions </a:t>
            </a:r>
            <a:r>
              <a:rPr lang="en-US" i="1" dirty="0"/>
              <a:t>in more depth while they are waiting for the session to begin. </a:t>
            </a:r>
          </a:p>
          <a:p>
            <a:pPr defTabSz="483262">
              <a:defRPr/>
            </a:pPr>
            <a:endParaRPr lang="en-US" i="1" dirty="0"/>
          </a:p>
          <a:p>
            <a:pPr defTabSz="483262">
              <a:defRPr/>
            </a:pPr>
            <a:r>
              <a:rPr lang="en-US" i="1" dirty="0"/>
              <a:t>Advance to the next slide. </a:t>
            </a:r>
          </a:p>
          <a:p>
            <a:endParaRPr lang="en-US" b="1" baseline="0" dirty="0"/>
          </a:p>
          <a:p>
            <a:endParaRPr lang="en-US" b="1" baseline="0" dirty="0"/>
          </a:p>
          <a:p>
            <a:endParaRPr lang="en-US" b="1" baseline="0" dirty="0"/>
          </a:p>
          <a:p>
            <a:endParaRPr lang="en-US" b="1" baseline="0" dirty="0"/>
          </a:p>
          <a:p>
            <a:endParaRPr lang="en-US" b="1" dirty="0"/>
          </a:p>
        </p:txBody>
      </p:sp>
      <p:sp>
        <p:nvSpPr>
          <p:cNvPr id="4" name="Slide Number Placeholder 3"/>
          <p:cNvSpPr>
            <a:spLocks noGrp="1"/>
          </p:cNvSpPr>
          <p:nvPr>
            <p:ph type="sldNum" sz="quarter" idx="10"/>
          </p:nvPr>
        </p:nvSpPr>
        <p:spPr/>
        <p:txBody>
          <a:bodyPr/>
          <a:lstStyle/>
          <a:p>
            <a:fld id="{E399FD1E-AA77-2049-BD5C-7B09D322BA44}" type="slidenum">
              <a:rPr lang="en-US" smtClean="0"/>
              <a:t>3</a:t>
            </a:fld>
            <a:endParaRPr lang="en-US" dirty="0"/>
          </a:p>
        </p:txBody>
      </p:sp>
    </p:spTree>
    <p:extLst>
      <p:ext uri="{BB962C8B-B14F-4D97-AF65-F5344CB8AC3E}">
        <p14:creationId xmlns:p14="http://schemas.microsoft.com/office/powerpoint/2010/main" val="660658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1 Minute)</a:t>
            </a:r>
            <a:r>
              <a:rPr lang="en-US" u="sng" dirty="0"/>
              <a:t>  </a:t>
            </a:r>
          </a:p>
          <a:p>
            <a:endParaRPr lang="en-US" dirty="0"/>
          </a:p>
          <a:p>
            <a:pPr defTabSz="483243">
              <a:defRPr/>
            </a:pPr>
            <a:r>
              <a:rPr lang="en-US" b="1" dirty="0"/>
              <a:t>SAY:</a:t>
            </a:r>
            <a:r>
              <a:rPr lang="en-US" b="1" baseline="0" dirty="0"/>
              <a:t> </a:t>
            </a:r>
            <a:r>
              <a:rPr lang="en-US" b="1" i="0" baseline="0" dirty="0"/>
              <a:t>Let’s take a moment to review the session objectives. Today we will identify lack-of-judgment decisions; identify responsibilities for reporting educator misconduct; and review and discuss district reporting policies that ensure a safe and ethical climate.</a:t>
            </a:r>
          </a:p>
          <a:p>
            <a:pPr defTabSz="483243">
              <a:defRPr/>
            </a:pPr>
            <a:endParaRPr lang="en-US" b="1" i="1" baseline="0" dirty="0"/>
          </a:p>
          <a:p>
            <a:pPr marL="179251" indent="-179251" defTabSz="483243">
              <a:buFont typeface="Lucida Grande"/>
              <a:buChar char="-"/>
              <a:defRPr/>
            </a:pPr>
            <a:r>
              <a:rPr lang="en-US" b="1" i="0" baseline="0" dirty="0"/>
              <a:t>Before we get started, I would like to let you know that I understand how difficult it is to do what we are going to ask of you, which is to report suspected inappropriate educator-student relationships. For some it may not be difficult, but for others it may not feel comfortable reporting something that may be considered to be an ethical violation.</a:t>
            </a:r>
          </a:p>
        </p:txBody>
      </p:sp>
      <p:sp>
        <p:nvSpPr>
          <p:cNvPr id="4" name="Slide Number Placeholder 3"/>
          <p:cNvSpPr>
            <a:spLocks noGrp="1"/>
          </p:cNvSpPr>
          <p:nvPr>
            <p:ph type="sldNum" sz="quarter" idx="10"/>
          </p:nvPr>
        </p:nvSpPr>
        <p:spPr/>
        <p:txBody>
          <a:bodyPr/>
          <a:lstStyle/>
          <a:p>
            <a:fld id="{151ED775-E727-4543-9240-78CCB10EC033}" type="slidenum">
              <a:rPr lang="en-US" smtClean="0"/>
              <a:t>4</a:t>
            </a:fld>
            <a:endParaRPr lang="en-US" dirty="0"/>
          </a:p>
        </p:txBody>
      </p:sp>
    </p:spTree>
    <p:extLst>
      <p:ext uri="{BB962C8B-B14F-4D97-AF65-F5344CB8AC3E}">
        <p14:creationId xmlns:p14="http://schemas.microsoft.com/office/powerpoint/2010/main" val="4075311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a:t>
            </a:r>
            <a:r>
              <a:rPr lang="en-US" dirty="0"/>
              <a:t> (Time: 1 Minute)</a:t>
            </a:r>
            <a:endParaRPr lang="en-US" u="sng" dirty="0"/>
          </a:p>
          <a:p>
            <a:endParaRPr lang="en-US" dirty="0"/>
          </a:p>
          <a:p>
            <a:pPr defTabSz="483243">
              <a:defRPr/>
            </a:pPr>
            <a:r>
              <a:rPr lang="en-US" i="1" dirty="0"/>
              <a:t>Read</a:t>
            </a:r>
            <a:r>
              <a:rPr lang="en-US" i="1" baseline="0" dirty="0"/>
              <a:t> the bulleted information below or verbally summarize it for participants. Emphasize that following policies and procedures and reporting suspected misconduct incidents are important to the safety of students and school personnel. </a:t>
            </a:r>
            <a:endParaRPr lang="en-US" i="1" dirty="0"/>
          </a:p>
          <a:p>
            <a:endParaRPr lang="en-US" dirty="0"/>
          </a:p>
          <a:p>
            <a:r>
              <a:rPr lang="en-US" b="1" dirty="0"/>
              <a:t>SAY: The majority of educators are committed and caring professionals who want only the best for their students. </a:t>
            </a:r>
          </a:p>
          <a:p>
            <a:endParaRPr lang="en-US" sz="800" b="1" dirty="0"/>
          </a:p>
          <a:p>
            <a:pPr marL="181216" indent="-181216">
              <a:buFontTx/>
              <a:buChar char="-"/>
            </a:pPr>
            <a:r>
              <a:rPr lang="en-US" b="1" dirty="0"/>
              <a:t>However, it is important to remember that educator misconduct is a reality and can devastate students, parents, school districts, and entire communities. Acknowledging that</a:t>
            </a:r>
            <a:r>
              <a:rPr lang="en-US" b="1" baseline="0" dirty="0"/>
              <a:t> </a:t>
            </a:r>
            <a:r>
              <a:rPr lang="en-US" b="1" dirty="0"/>
              <a:t>(1) there is a problem; (2) educators need training about these issues; and (3) everyone must follow state and local policies</a:t>
            </a:r>
            <a:r>
              <a:rPr lang="en-US" b="1" baseline="0" dirty="0"/>
              <a:t> </a:t>
            </a:r>
            <a:r>
              <a:rPr lang="en-US" b="1" dirty="0"/>
              <a:t>can go a long way toward stopping this type of behavior while still allowing staff to engage in APPROPRIATE teacher-student relationships. </a:t>
            </a:r>
          </a:p>
        </p:txBody>
      </p:sp>
      <p:sp>
        <p:nvSpPr>
          <p:cNvPr id="4" name="Slide Number Placeholder 3"/>
          <p:cNvSpPr>
            <a:spLocks noGrp="1"/>
          </p:cNvSpPr>
          <p:nvPr>
            <p:ph type="sldNum" sz="quarter" idx="10"/>
          </p:nvPr>
        </p:nvSpPr>
        <p:spPr/>
        <p:txBody>
          <a:bodyPr/>
          <a:lstStyle/>
          <a:p>
            <a:fld id="{151ED775-E727-4543-9240-78CCB10EC033}" type="slidenum">
              <a:rPr lang="en-US" smtClean="0"/>
              <a:t>5</a:t>
            </a:fld>
            <a:endParaRPr lang="en-US" dirty="0"/>
          </a:p>
        </p:txBody>
      </p:sp>
    </p:spTree>
    <p:extLst>
      <p:ext uri="{BB962C8B-B14F-4D97-AF65-F5344CB8AC3E}">
        <p14:creationId xmlns:p14="http://schemas.microsoft.com/office/powerpoint/2010/main" val="1305345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a:t>
            </a:r>
            <a:r>
              <a:rPr lang="en-US" dirty="0"/>
              <a:t> (Time: 1 Minute)</a:t>
            </a:r>
            <a:endParaRPr lang="en-US" u="sng" dirty="0"/>
          </a:p>
          <a:p>
            <a:endParaRPr lang="en-US" dirty="0"/>
          </a:p>
          <a:p>
            <a:r>
              <a:rPr lang="en-US" b="1" dirty="0"/>
              <a:t>SAY:</a:t>
            </a:r>
            <a:r>
              <a:rPr lang="en-US" b="1" baseline="0" dirty="0"/>
              <a:t> </a:t>
            </a:r>
            <a:r>
              <a:rPr lang="en-US" b="1" dirty="0"/>
              <a:t>The faces of</a:t>
            </a:r>
            <a:r>
              <a:rPr lang="en-US" b="1" baseline="0" dirty="0"/>
              <a:t> educators who have been arrested for having inappropriate educator-student relationships stare back at us from the pages of newspapers and television news stories much too often. </a:t>
            </a:r>
          </a:p>
          <a:p>
            <a:endParaRPr lang="en-US" b="1" baseline="0" dirty="0"/>
          </a:p>
          <a:p>
            <a:pPr marL="181216" indent="-181216">
              <a:buFontTx/>
              <a:buChar char="-"/>
            </a:pPr>
            <a:r>
              <a:rPr lang="en-US" b="1" baseline="0" dirty="0"/>
              <a:t>It might be a teacher, paraprofessional, principal, or any other adult in the school. </a:t>
            </a:r>
          </a:p>
          <a:p>
            <a:endParaRPr lang="en-US" b="1" baseline="0" dirty="0"/>
          </a:p>
          <a:p>
            <a:pPr marL="181216" indent="-181216">
              <a:buFontTx/>
              <a:buChar char="-"/>
            </a:pPr>
            <a:r>
              <a:rPr lang="en-US" b="1" baseline="0" dirty="0"/>
              <a:t>The students who have forever been scarred from these experiences will never be the same. </a:t>
            </a:r>
          </a:p>
          <a:p>
            <a:endParaRPr lang="en-US" b="1" baseline="0" dirty="0"/>
          </a:p>
          <a:p>
            <a:pPr marL="181216" indent="-181216">
              <a:buFontTx/>
              <a:buChar char="-"/>
            </a:pPr>
            <a:r>
              <a:rPr lang="en-US" b="1" baseline="0" dirty="0"/>
              <a:t>The photos you will see next are just a sampling of some of the Texas educators who have been arrested for crossing serious inappropriate relationship boundaries with their students. </a:t>
            </a:r>
          </a:p>
          <a:p>
            <a:endParaRPr lang="en-US" b="0" i="1" baseline="0" dirty="0"/>
          </a:p>
          <a:p>
            <a:r>
              <a:rPr lang="en-US" b="0" i="1" baseline="0" dirty="0"/>
              <a:t>Advance to the next slide. </a:t>
            </a:r>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6</a:t>
            </a:fld>
            <a:endParaRPr lang="en-US" dirty="0"/>
          </a:p>
        </p:txBody>
      </p:sp>
    </p:spTree>
    <p:extLst>
      <p:ext uri="{BB962C8B-B14F-4D97-AF65-F5344CB8AC3E}">
        <p14:creationId xmlns:p14="http://schemas.microsoft.com/office/powerpoint/2010/main" val="3768287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 for Presenter: </a:t>
            </a:r>
            <a:r>
              <a:rPr lang="en-US" i="1" u="sng" dirty="0"/>
              <a:t>Italics</a:t>
            </a:r>
          </a:p>
          <a:p>
            <a:r>
              <a:rPr lang="en-US" u="sng" dirty="0"/>
              <a:t>Information for Presenter to Convey: </a:t>
            </a:r>
            <a:r>
              <a:rPr lang="en-US" b="1" u="sng" dirty="0"/>
              <a:t>Bold</a:t>
            </a:r>
            <a:endParaRPr lang="en-US" dirty="0"/>
          </a:p>
          <a:p>
            <a:endParaRPr lang="en-US" dirty="0"/>
          </a:p>
          <a:p>
            <a:r>
              <a:rPr lang="en-US" u="sng" dirty="0"/>
              <a:t>Presenter’s Notes</a:t>
            </a:r>
            <a:r>
              <a:rPr lang="en-US" u="none" dirty="0"/>
              <a:t>:</a:t>
            </a:r>
            <a:r>
              <a:rPr lang="en-US" dirty="0"/>
              <a:t> (Time: 30 Seconds)</a:t>
            </a:r>
          </a:p>
          <a:p>
            <a:endParaRPr lang="en-US" dirty="0"/>
          </a:p>
          <a:p>
            <a:r>
              <a:rPr lang="en-US" b="1" dirty="0"/>
              <a:t>SAY:</a:t>
            </a:r>
            <a:r>
              <a:rPr lang="en-US" b="1" baseline="0" dirty="0"/>
              <a:t> </a:t>
            </a:r>
            <a:r>
              <a:rPr lang="en-US" b="1" dirty="0"/>
              <a:t>In Texas, the number of reports of inappropriate teacher-student</a:t>
            </a:r>
            <a:r>
              <a:rPr lang="en-US" b="1" baseline="0" dirty="0"/>
              <a:t> </a:t>
            </a:r>
            <a:r>
              <a:rPr lang="en-US" b="1" dirty="0"/>
              <a:t>relationships has increased dramatically, according to the Texas Education Agency.</a:t>
            </a:r>
            <a:r>
              <a:rPr lang="en-US" b="1" baseline="0" dirty="0"/>
              <a:t>  </a:t>
            </a:r>
          </a:p>
          <a:p>
            <a:endParaRPr lang="en-US" b="1" baseline="0" dirty="0"/>
          </a:p>
          <a:p>
            <a:pPr marL="179251" indent="-179251">
              <a:buFontTx/>
              <a:buChar char="-"/>
            </a:pPr>
            <a:r>
              <a:rPr lang="en-US" b="1" baseline="0" dirty="0"/>
              <a:t>We will review and discuss reasons why the number of cases is increasing. </a:t>
            </a:r>
          </a:p>
          <a:p>
            <a:endParaRPr lang="en-US" b="1" baseline="0" dirty="0"/>
          </a:p>
          <a:p>
            <a:r>
              <a:rPr lang="en-US" b="0" i="1" dirty="0"/>
              <a:t>Advance to</a:t>
            </a:r>
            <a:r>
              <a:rPr lang="en-US" b="0" i="1" baseline="0" dirty="0"/>
              <a:t> the next</a:t>
            </a:r>
            <a:r>
              <a:rPr lang="en-US" b="0" i="1" dirty="0"/>
              <a:t> slide. </a:t>
            </a:r>
          </a:p>
          <a:p>
            <a:endParaRPr lang="en-US" b="1" baseline="0" dirty="0"/>
          </a:p>
          <a:p>
            <a:r>
              <a:rPr lang="en-US" b="0" i="1" baseline="0" dirty="0"/>
              <a:t>Source Cited: </a:t>
            </a:r>
            <a:r>
              <a:rPr lang="en-US" dirty="0"/>
              <a:t>Huffman, C., and Trahan, J. (2016, April). Texas system for reporting teacher sex allegations broken. </a:t>
            </a:r>
            <a:r>
              <a:rPr lang="en-US" i="1" dirty="0"/>
              <a:t>WFAA8 News</a:t>
            </a:r>
            <a:r>
              <a:rPr lang="en-US" dirty="0"/>
              <a:t>. Retrieved from http://</a:t>
            </a:r>
            <a:r>
              <a:rPr lang="en-US" dirty="0" err="1"/>
              <a:t>www.wfaa.com</a:t>
            </a:r>
            <a:r>
              <a:rPr lang="en-US" dirty="0"/>
              <a:t>/news/local/investigates/</a:t>
            </a:r>
            <a:r>
              <a:rPr lang="en-US" dirty="0" err="1"/>
              <a:t>texas</a:t>
            </a:r>
            <a:r>
              <a:rPr lang="en-US" dirty="0"/>
              <a:t>-system-for-reporting-teacher-sex-allegations-broken/158756956</a:t>
            </a:r>
          </a:p>
          <a:p>
            <a:endParaRPr lang="en-US"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7</a:t>
            </a:fld>
            <a:endParaRPr lang="en-US" dirty="0"/>
          </a:p>
        </p:txBody>
      </p:sp>
    </p:spTree>
    <p:extLst>
      <p:ext uri="{BB962C8B-B14F-4D97-AF65-F5344CB8AC3E}">
        <p14:creationId xmlns:p14="http://schemas.microsoft.com/office/powerpoint/2010/main" val="2485489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a:t>
            </a:r>
            <a:r>
              <a:rPr lang="en-US" u="none" baseline="0" dirty="0"/>
              <a:t> 2</a:t>
            </a:r>
            <a:r>
              <a:rPr lang="en-US" u="none" dirty="0"/>
              <a:t> Minutes)</a:t>
            </a:r>
            <a:endParaRPr lang="en-US" u="sng" dirty="0"/>
          </a:p>
          <a:p>
            <a:endParaRPr lang="en-US" i="0" u="sng" dirty="0"/>
          </a:p>
          <a:p>
            <a:r>
              <a:rPr lang="en-US" i="1" u="none" dirty="0"/>
              <a:t>Read </a:t>
            </a:r>
            <a:r>
              <a:rPr lang="en-US" i="1" u="none" baseline="0" dirty="0"/>
              <a:t>the question on the slide before sharing the following information. </a:t>
            </a:r>
            <a:endParaRPr lang="en-US" i="1" u="none" dirty="0"/>
          </a:p>
          <a:p>
            <a:endParaRPr lang="en-US" b="1" i="1" dirty="0"/>
          </a:p>
          <a:p>
            <a:r>
              <a:rPr lang="en-US" b="1" dirty="0"/>
              <a:t>SAY: In order to be part of the solution in decreasing incidents of educator misconduct, it is important to understand the meaning of borderline behavior.</a:t>
            </a:r>
          </a:p>
          <a:p>
            <a:endParaRPr lang="en-US" b="1" dirty="0"/>
          </a:p>
          <a:p>
            <a:r>
              <a:rPr lang="en-US" b="0" i="1" dirty="0"/>
              <a:t>Ask</a:t>
            </a:r>
            <a:r>
              <a:rPr lang="en-US" b="0" i="1" baseline="0" dirty="0"/>
              <a:t> participants to give their definitions of borderline behavior. Elaborate on their responses as applicable. </a:t>
            </a:r>
          </a:p>
          <a:p>
            <a:pPr defTabSz="477985">
              <a:defRPr/>
            </a:pPr>
            <a:endParaRPr lang="en-US" b="1" baseline="0" dirty="0"/>
          </a:p>
          <a:p>
            <a:pPr defTabSz="477985">
              <a:defRPr/>
            </a:pPr>
            <a:r>
              <a:rPr lang="en-US" b="1" baseline="0" dirty="0"/>
              <a:t>SAY: Before we discuss borderline behavior more in-depth, let’s </a:t>
            </a:r>
            <a:r>
              <a:rPr lang="en-US" b="1" i="0" u="none" baseline="0" dirty="0"/>
              <a:t>watch a video that illustrates the importance of the reporting responsibility in preventing the escalation of educator misconduct.  </a:t>
            </a:r>
            <a:endParaRPr lang="en-US" b="1" dirty="0"/>
          </a:p>
          <a:p>
            <a:endParaRPr lang="en-US" b="1" dirty="0"/>
          </a:p>
          <a:p>
            <a:r>
              <a:rPr lang="en-US" i="1" dirty="0"/>
              <a:t>Advance to the next slide. </a:t>
            </a:r>
          </a:p>
        </p:txBody>
      </p:sp>
      <p:sp>
        <p:nvSpPr>
          <p:cNvPr id="4" name="Slide Number Placeholder 3"/>
          <p:cNvSpPr>
            <a:spLocks noGrp="1"/>
          </p:cNvSpPr>
          <p:nvPr>
            <p:ph type="sldNum" sz="quarter" idx="10"/>
          </p:nvPr>
        </p:nvSpPr>
        <p:spPr/>
        <p:txBody>
          <a:bodyPr/>
          <a:lstStyle/>
          <a:p>
            <a:fld id="{151ED775-E727-4543-9240-78CCB10EC033}" type="slidenum">
              <a:rPr lang="en-US" smtClean="0"/>
              <a:t>8</a:t>
            </a:fld>
            <a:endParaRPr lang="en-US" dirty="0"/>
          </a:p>
        </p:txBody>
      </p:sp>
    </p:spTree>
    <p:extLst>
      <p:ext uri="{BB962C8B-B14F-4D97-AF65-F5344CB8AC3E}">
        <p14:creationId xmlns:p14="http://schemas.microsoft.com/office/powerpoint/2010/main" val="21428081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5 Minutes)</a:t>
            </a:r>
          </a:p>
          <a:p>
            <a:endParaRPr lang="en-US" i="1" u="sng" baseline="0" dirty="0"/>
          </a:p>
          <a:p>
            <a:r>
              <a:rPr lang="en-US" b="1" i="0" u="none" baseline="0" dirty="0"/>
              <a:t>SAY: </a:t>
            </a:r>
            <a:r>
              <a:rPr lang="en-US" b="1" dirty="0"/>
              <a:t>This video focuses on confronting and reporting borderline behavior.</a:t>
            </a:r>
            <a:r>
              <a:rPr lang="en-US" b="1" dirty="0">
                <a:effectLst/>
              </a:rPr>
              <a:t> </a:t>
            </a:r>
          </a:p>
          <a:p>
            <a:endParaRPr lang="en-US" i="1" baseline="0" dirty="0"/>
          </a:p>
          <a:p>
            <a:r>
              <a:rPr lang="en-US" i="1" u="sng" baseline="0" dirty="0"/>
              <a:t>Video Scenario for Presenter’s Reference:</a:t>
            </a:r>
          </a:p>
          <a:p>
            <a:endParaRPr lang="en-US" i="1" u="sng" baseline="0" dirty="0"/>
          </a:p>
          <a:p>
            <a:pPr defTabSz="483243">
              <a:defRPr/>
            </a:pPr>
            <a:r>
              <a:rPr lang="en-US" b="0" i="1" baseline="0" dirty="0"/>
              <a:t>A teacher </a:t>
            </a:r>
            <a:r>
              <a:rPr lang="en-US" i="1" dirty="0"/>
              <a:t>receives a Facebook friend request from a colleague at school. The teacher accepts the friend request and quickly discovers that many students are also Facebook friends with the colleague. After reviewing several posts, the teacher determines that the content of many of them is</a:t>
            </a:r>
            <a:r>
              <a:rPr lang="en-US" i="1" baseline="0" dirty="0"/>
              <a:t> </a:t>
            </a:r>
            <a:r>
              <a:rPr lang="en-US" i="1" dirty="0"/>
              <a:t>extremely inappropriate. The teacher reports the information to the campus principal.</a:t>
            </a:r>
          </a:p>
          <a:p>
            <a:endParaRPr lang="en-US" b="1" dirty="0"/>
          </a:p>
        </p:txBody>
      </p:sp>
      <p:sp>
        <p:nvSpPr>
          <p:cNvPr id="4" name="Slide Number Placeholder 3"/>
          <p:cNvSpPr>
            <a:spLocks noGrp="1"/>
          </p:cNvSpPr>
          <p:nvPr>
            <p:ph type="sldNum" sz="quarter" idx="10"/>
          </p:nvPr>
        </p:nvSpPr>
        <p:spPr/>
        <p:txBody>
          <a:bodyPr/>
          <a:lstStyle/>
          <a:p>
            <a:fld id="{151ED775-E727-4543-9240-78CCB10EC033}" type="slidenum">
              <a:rPr lang="en-US" smtClean="0"/>
              <a:t>9</a:t>
            </a:fld>
            <a:endParaRPr lang="en-US" dirty="0"/>
          </a:p>
        </p:txBody>
      </p:sp>
    </p:spTree>
    <p:extLst>
      <p:ext uri="{BB962C8B-B14F-4D97-AF65-F5344CB8AC3E}">
        <p14:creationId xmlns:p14="http://schemas.microsoft.com/office/powerpoint/2010/main" val="77850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1" y="4525481"/>
            <a:ext cx="5852160" cy="4320540"/>
          </a:xfrm>
        </p:spPr>
        <p:txBody>
          <a:bodyPr/>
          <a:lstStyle/>
          <a:p>
            <a:r>
              <a:rPr lang="en-US" u="sng" dirty="0"/>
              <a:t>Directions for Presenter: </a:t>
            </a:r>
            <a:r>
              <a:rPr lang="en-US" i="1" u="sng" dirty="0"/>
              <a:t>Italics</a:t>
            </a:r>
          </a:p>
          <a:p>
            <a:r>
              <a:rPr lang="en-US" u="sng" dirty="0"/>
              <a:t>Information for Presenter to Convey: </a:t>
            </a:r>
            <a:r>
              <a:rPr lang="en-US" b="1" u="sng" dirty="0"/>
              <a:t>Bold</a:t>
            </a:r>
            <a:endParaRPr lang="en-US" dirty="0"/>
          </a:p>
          <a:p>
            <a:endParaRPr lang="en-US" dirty="0"/>
          </a:p>
          <a:p>
            <a:r>
              <a:rPr lang="en-US" u="sng" dirty="0"/>
              <a:t>Presenter’s Notes</a:t>
            </a:r>
            <a:r>
              <a:rPr lang="en-US" dirty="0"/>
              <a:t>: (Time: 10 Minutes)</a:t>
            </a:r>
            <a:endParaRPr lang="en-US" u="sng" dirty="0"/>
          </a:p>
          <a:p>
            <a:endParaRPr lang="en-US" dirty="0"/>
          </a:p>
          <a:p>
            <a:pPr defTabSz="483262">
              <a:defRPr/>
            </a:pPr>
            <a:r>
              <a:rPr lang="en-US" b="0" i="1" u="none" dirty="0"/>
              <a:t>Use</a:t>
            </a:r>
            <a:r>
              <a:rPr lang="en-US" b="0" i="1" u="none" baseline="0" dirty="0"/>
              <a:t> the following questions to prompt small and large group discussion among participants. </a:t>
            </a:r>
          </a:p>
          <a:p>
            <a:pPr defTabSz="483243">
              <a:defRPr/>
            </a:pPr>
            <a:endParaRPr lang="en-US" b="1" dirty="0"/>
          </a:p>
          <a:p>
            <a:pPr defTabSz="483243">
              <a:defRPr/>
            </a:pPr>
            <a:r>
              <a:rPr lang="en-US" b="1" dirty="0"/>
              <a:t>SAY: In</a:t>
            </a:r>
            <a:r>
              <a:rPr lang="en-US" b="1" baseline="0" dirty="0"/>
              <a:t> the video segment, the teacher who included several of his students as “friends” on his Facebook page is definitely on a slippery slope.</a:t>
            </a:r>
            <a:endParaRPr lang="en-US" b="1" dirty="0"/>
          </a:p>
          <a:p>
            <a:pPr defTabSz="483243">
              <a:defRPr/>
            </a:pPr>
            <a:endParaRPr lang="en-US" b="1" dirty="0"/>
          </a:p>
          <a:p>
            <a:pPr marL="179251" indent="-179251" defTabSz="483243">
              <a:buFont typeface="Lucida Grande"/>
              <a:buChar char="-"/>
              <a:defRPr/>
            </a:pPr>
            <a:r>
              <a:rPr lang="en-US" b="1" dirty="0"/>
              <a:t>How would you have addressed this issue if you were the colleague who discovered the inappropriate online communications? </a:t>
            </a:r>
          </a:p>
          <a:p>
            <a:pPr defTabSz="483243">
              <a:defRPr/>
            </a:pPr>
            <a:endParaRPr lang="en-US" i="1" dirty="0"/>
          </a:p>
          <a:p>
            <a:pPr defTabSz="483243">
              <a:defRPr/>
            </a:pPr>
            <a:r>
              <a:rPr lang="en-US" i="1" dirty="0"/>
              <a:t>Allow two minutes for participants to discuss this question with one another at their tables. Ask the tables to identify a reporter who will share their group’s response. Call on two or three groups to share what they discussed. </a:t>
            </a:r>
          </a:p>
          <a:p>
            <a:pPr defTabSz="483243">
              <a:defRPr/>
            </a:pPr>
            <a:endParaRPr lang="en-US" b="1" dirty="0"/>
          </a:p>
          <a:p>
            <a:pPr marL="179251" indent="-179251" defTabSz="483243">
              <a:buFont typeface="Lucida Grande"/>
              <a:buChar char="-"/>
              <a:defRPr/>
            </a:pPr>
            <a:r>
              <a:rPr lang="en-US" b="1" dirty="0"/>
              <a:t>How</a:t>
            </a:r>
            <a:r>
              <a:rPr lang="en-US" b="1" baseline="0" dirty="0"/>
              <a:t> prevalent i</a:t>
            </a:r>
            <a:r>
              <a:rPr lang="en-US" b="1" dirty="0"/>
              <a:t>s the practice of including students as “friends” on personal social media accounts among educators? </a:t>
            </a:r>
          </a:p>
          <a:p>
            <a:pPr defTabSz="483243">
              <a:defRPr/>
            </a:pPr>
            <a:endParaRPr lang="en-US" b="1" i="1" dirty="0"/>
          </a:p>
          <a:p>
            <a:pPr defTabSz="483243">
              <a:defRPr/>
            </a:pPr>
            <a:r>
              <a:rPr lang="en-US" i="1" dirty="0"/>
              <a:t>Call on volunteers to share their responses to this question. </a:t>
            </a:r>
          </a:p>
          <a:p>
            <a:endParaRPr lang="en-US" i="1" dirty="0"/>
          </a:p>
          <a:p>
            <a:r>
              <a:rPr lang="en-US" i="1" dirty="0"/>
              <a:t>Presenter Feedback: If participants do not state that they would have reported the situation to their principal or other supervisor, it will be important to emphasize that as a fellow educator, our responsibility is to support each other so that a staff member’s practices remain professional in order to keep students safe. Also, state that it is never</a:t>
            </a:r>
            <a:r>
              <a:rPr lang="en-US" i="1" baseline="0" dirty="0"/>
              <a:t> a </a:t>
            </a:r>
            <a:r>
              <a:rPr lang="en-US" i="1" dirty="0"/>
              <a:t>good practice to include students on personal social media accounts and that </a:t>
            </a:r>
            <a:r>
              <a:rPr lang="en-US" i="1" baseline="0" dirty="0"/>
              <a:t>consequences for this are potentially severe</a:t>
            </a:r>
            <a:r>
              <a:rPr lang="en-US" i="1" dirty="0"/>
              <a:t>.</a:t>
            </a:r>
            <a:r>
              <a:rPr lang="en-US" i="1" baseline="0" dirty="0"/>
              <a:t> Only district-approved web pages or school social media accounts should be used to communicate with students. Emphasize that everyone</a:t>
            </a:r>
            <a:r>
              <a:rPr lang="en-US" i="1" dirty="0"/>
              <a:t> should review their district acceptable use policies</a:t>
            </a:r>
            <a:r>
              <a:rPr lang="en-US" i="1" baseline="0" dirty="0"/>
              <a:t> to ensure compliance. </a:t>
            </a:r>
            <a:endParaRPr lang="en-US" i="1" dirty="0"/>
          </a:p>
          <a:p>
            <a:endParaRPr lang="en-US" i="1" dirty="0"/>
          </a:p>
          <a:p>
            <a:r>
              <a:rPr lang="en-US" i="1" dirty="0"/>
              <a:t>The responses from participants will provide important data about how they would respond to suspected incidents of misconduct. This information will help identify additional training needs and policy reviews. </a:t>
            </a:r>
          </a:p>
          <a:p>
            <a:endParaRPr lang="en-US" i="1" dirty="0"/>
          </a:p>
          <a:p>
            <a:r>
              <a:rPr lang="en-US" i="1" dirty="0"/>
              <a:t>Refer back to the video scenario throughout the remainder of the module</a:t>
            </a:r>
          </a:p>
          <a:p>
            <a:endParaRPr lang="en-US" i="1" dirty="0"/>
          </a:p>
        </p:txBody>
      </p:sp>
      <p:sp>
        <p:nvSpPr>
          <p:cNvPr id="4" name="Slide Number Placeholder 3"/>
          <p:cNvSpPr>
            <a:spLocks noGrp="1"/>
          </p:cNvSpPr>
          <p:nvPr>
            <p:ph type="sldNum" sz="quarter" idx="10"/>
          </p:nvPr>
        </p:nvSpPr>
        <p:spPr/>
        <p:txBody>
          <a:bodyPr/>
          <a:lstStyle/>
          <a:p>
            <a:fld id="{E399FD1E-AA77-2049-BD5C-7B09D322BA44}" type="slidenum">
              <a:rPr lang="en-US" smtClean="0"/>
              <a:t>10</a:t>
            </a:fld>
            <a:endParaRPr lang="en-US" dirty="0"/>
          </a:p>
        </p:txBody>
      </p:sp>
    </p:spTree>
    <p:extLst>
      <p:ext uri="{BB962C8B-B14F-4D97-AF65-F5344CB8AC3E}">
        <p14:creationId xmlns:p14="http://schemas.microsoft.com/office/powerpoint/2010/main" val="901498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a:t>
            </a:r>
            <a:r>
              <a:rPr lang="en-US" dirty="0"/>
              <a:t> (Time: 30 Seconds)</a:t>
            </a:r>
            <a:r>
              <a:rPr lang="en-US" u="sng" dirty="0"/>
              <a:t>  </a:t>
            </a:r>
          </a:p>
          <a:p>
            <a:pPr defTabSz="483243">
              <a:defRPr/>
            </a:pPr>
            <a:endParaRPr lang="en-US" b="0" baseline="0" dirty="0"/>
          </a:p>
          <a:p>
            <a:pPr defTabSz="483243">
              <a:defRPr/>
            </a:pPr>
            <a:r>
              <a:rPr lang="en-US" b="1" baseline="0" dirty="0"/>
              <a:t>SAY: The education profession is extremely complex and critically important within our society.</a:t>
            </a:r>
          </a:p>
          <a:p>
            <a:pPr defTabSz="483243">
              <a:defRPr/>
            </a:pPr>
            <a:endParaRPr lang="en-US" b="1" baseline="0" dirty="0"/>
          </a:p>
          <a:p>
            <a:pPr marL="179251" indent="-179251" defTabSz="483243">
              <a:buFontTx/>
              <a:buChar char="-"/>
              <a:defRPr/>
            </a:pPr>
            <a:r>
              <a:rPr lang="en-US" b="1" baseline="0" dirty="0"/>
              <a:t>We need to ensure that the professional practice of teaching meets the highest level of educator standards and expectations. </a:t>
            </a:r>
          </a:p>
          <a:p>
            <a:pPr marL="179251" indent="-179251" defTabSz="483243">
              <a:buFontTx/>
              <a:buChar char="-"/>
              <a:defRPr/>
            </a:pPr>
            <a:endParaRPr lang="en-US" b="1" baseline="0" dirty="0"/>
          </a:p>
          <a:p>
            <a:pPr marL="179251" indent="-179251" defTabSz="483243">
              <a:buFontTx/>
              <a:buChar char="-"/>
              <a:defRPr/>
            </a:pPr>
            <a:r>
              <a:rPr lang="en-US" b="1" baseline="0" dirty="0"/>
              <a:t>Being aware of behavior or situations that can negatively impact our profession will help us ensure a safe learning environment for our students. </a:t>
            </a:r>
            <a:endParaRPr lang="en-US" b="1" i="0" baseline="0" dirty="0"/>
          </a:p>
          <a:p>
            <a:pPr defTabSz="483243">
              <a:defRPr/>
            </a:pPr>
            <a:endParaRPr lang="en-US" b="1" baseline="0"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11</a:t>
            </a:fld>
            <a:endParaRPr lang="en-US" dirty="0"/>
          </a:p>
        </p:txBody>
      </p:sp>
    </p:spTree>
    <p:extLst>
      <p:ext uri="{BB962C8B-B14F-4D97-AF65-F5344CB8AC3E}">
        <p14:creationId xmlns:p14="http://schemas.microsoft.com/office/powerpoint/2010/main" val="432618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a:t>
            </a:r>
            <a:r>
              <a:rPr lang="en-US" dirty="0"/>
              <a:t> (Time: 1 Minute)</a:t>
            </a:r>
            <a:r>
              <a:rPr lang="en-US" u="sng" dirty="0"/>
              <a:t>  </a:t>
            </a:r>
          </a:p>
          <a:p>
            <a:endParaRPr lang="en-US" dirty="0"/>
          </a:p>
          <a:p>
            <a:r>
              <a:rPr lang="en-US" i="1" dirty="0"/>
              <a:t>Read the quote on the slide. </a:t>
            </a:r>
          </a:p>
          <a:p>
            <a:endParaRPr lang="en-US" i="1" dirty="0"/>
          </a:p>
          <a:p>
            <a:r>
              <a:rPr lang="en-US" b="1" i="0" dirty="0"/>
              <a:t>SAY:</a:t>
            </a:r>
            <a:r>
              <a:rPr lang="en-US" b="1" i="0" baseline="0" dirty="0"/>
              <a:t> As adult bystanders, we contribute to an unsafe school environment by remaining silent. </a:t>
            </a:r>
          </a:p>
          <a:p>
            <a:endParaRPr lang="en-US" b="1" i="0" baseline="0" dirty="0"/>
          </a:p>
          <a:p>
            <a:pPr marL="179251" indent="-179251">
              <a:buFontTx/>
              <a:buChar char="-"/>
            </a:pPr>
            <a:r>
              <a:rPr lang="en-US" b="1" i="0" baseline="0" dirty="0"/>
              <a:t>Unfortunately, most educators DON’T know the warning signs and patterns of educator misconduct that may exist. </a:t>
            </a:r>
          </a:p>
          <a:p>
            <a:endParaRPr lang="en-US" b="1" i="0" baseline="0" dirty="0"/>
          </a:p>
          <a:p>
            <a:pPr marL="179251" indent="-179251">
              <a:buFontTx/>
              <a:buChar char="-"/>
            </a:pPr>
            <a:r>
              <a:rPr lang="en-US" b="1" i="0" baseline="0" dirty="0"/>
              <a:t>Thus, many refrain from reporting suspected educator misconduct. </a:t>
            </a:r>
            <a:endParaRPr lang="en-US" dirty="0"/>
          </a:p>
          <a:p>
            <a:endParaRPr lang="en-US" b="1" baseline="0" dirty="0"/>
          </a:p>
          <a:p>
            <a:r>
              <a:rPr lang="en-US" b="0" i="1" baseline="0" dirty="0"/>
              <a:t>Source Cited: </a:t>
            </a:r>
            <a:r>
              <a:rPr lang="en-US" dirty="0" err="1"/>
              <a:t>Shakeshaft</a:t>
            </a:r>
            <a:r>
              <a:rPr lang="en-US" dirty="0"/>
              <a:t>, C. (2013, February). Know the warning signs of educator sexual misconduct. </a:t>
            </a:r>
            <a:r>
              <a:rPr lang="en-US" i="1" dirty="0"/>
              <a:t>Phi Delta </a:t>
            </a:r>
            <a:r>
              <a:rPr lang="en-US" i="1" dirty="0" err="1"/>
              <a:t>Kappan</a:t>
            </a:r>
            <a:r>
              <a:rPr lang="en-US" dirty="0"/>
              <a:t>, </a:t>
            </a:r>
            <a:r>
              <a:rPr lang="en-US" i="1" dirty="0"/>
              <a:t>94</a:t>
            </a:r>
            <a:r>
              <a:rPr lang="en-US" dirty="0"/>
              <a:t>(5), 8. Retrieved from http://</a:t>
            </a:r>
            <a:r>
              <a:rPr lang="en-US" dirty="0" err="1"/>
              <a:t>www.doe.virginia.gov</a:t>
            </a:r>
            <a:r>
              <a:rPr lang="en-US" dirty="0"/>
              <a:t>/support/prevention/</a:t>
            </a:r>
            <a:r>
              <a:rPr lang="en-US" dirty="0" err="1"/>
              <a:t>child_abuse</a:t>
            </a:r>
            <a:r>
              <a:rPr lang="en-US" dirty="0"/>
              <a:t>/</a:t>
            </a:r>
            <a:r>
              <a:rPr lang="en-US" dirty="0" err="1"/>
              <a:t>sexual_misconduct_warning_signs_shakeshaft.pdf</a:t>
            </a:r>
            <a:endParaRPr lang="en-US" dirty="0"/>
          </a:p>
          <a:p>
            <a:pPr marL="361823" indent="-59751"/>
            <a:endParaRPr lang="en-US" dirty="0"/>
          </a:p>
          <a:p>
            <a:endParaRPr lang="en-US" dirty="0"/>
          </a:p>
          <a:p>
            <a:endParaRPr lang="en-US" i="1" dirty="0"/>
          </a:p>
        </p:txBody>
      </p:sp>
      <p:sp>
        <p:nvSpPr>
          <p:cNvPr id="4" name="Slide Number Placeholder 3"/>
          <p:cNvSpPr>
            <a:spLocks noGrp="1"/>
          </p:cNvSpPr>
          <p:nvPr>
            <p:ph type="sldNum" sz="quarter" idx="10"/>
          </p:nvPr>
        </p:nvSpPr>
        <p:spPr/>
        <p:txBody>
          <a:bodyPr/>
          <a:lstStyle/>
          <a:p>
            <a:fld id="{151ED775-E727-4543-9240-78CCB10EC033}" type="slidenum">
              <a:rPr lang="en-US" smtClean="0"/>
              <a:t>12</a:t>
            </a:fld>
            <a:endParaRPr lang="en-US" dirty="0"/>
          </a:p>
        </p:txBody>
      </p:sp>
    </p:spTree>
    <p:extLst>
      <p:ext uri="{BB962C8B-B14F-4D97-AF65-F5344CB8AC3E}">
        <p14:creationId xmlns:p14="http://schemas.microsoft.com/office/powerpoint/2010/main" val="866115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a:t>
            </a:r>
            <a:r>
              <a:rPr lang="en-US" dirty="0"/>
              <a:t> (Time: 30 Seconds)</a:t>
            </a:r>
            <a:endParaRPr lang="en-US" u="sng" dirty="0"/>
          </a:p>
          <a:p>
            <a:endParaRPr lang="en-US" dirty="0"/>
          </a:p>
          <a:p>
            <a:r>
              <a:rPr lang="en-US" i="1" dirty="0"/>
              <a:t>Read the information on the slide verbatim or verbally</a:t>
            </a:r>
            <a:r>
              <a:rPr lang="en-US" i="1" baseline="0" dirty="0"/>
              <a:t> summarize it for participants before sharing the information below.</a:t>
            </a:r>
          </a:p>
          <a:p>
            <a:endParaRPr lang="en-US" i="1" baseline="0" dirty="0"/>
          </a:p>
          <a:p>
            <a:pPr defTabSz="483243">
              <a:defRPr/>
            </a:pPr>
            <a:r>
              <a:rPr lang="en-US" b="1" dirty="0"/>
              <a:t>SAY: In an earlier training module, you learned about boundary violations. </a:t>
            </a:r>
          </a:p>
          <a:p>
            <a:pPr defTabSz="483243">
              <a:defRPr/>
            </a:pPr>
            <a:endParaRPr lang="en-US" b="1" i="0" dirty="0"/>
          </a:p>
          <a:p>
            <a:pPr marL="179251" indent="-179251" defTabSz="483243">
              <a:buFontTx/>
              <a:buChar char="-"/>
              <a:defRPr/>
            </a:pPr>
            <a:r>
              <a:rPr lang="en-US" b="1" i="0" dirty="0"/>
              <a:t>This section</a:t>
            </a:r>
            <a:r>
              <a:rPr lang="en-US" b="1" i="0" baseline="0" dirty="0"/>
              <a:t> </a:t>
            </a:r>
            <a:r>
              <a:rPr lang="en-US" b="1" i="0" dirty="0"/>
              <a:t>will</a:t>
            </a:r>
            <a:r>
              <a:rPr lang="en-US" b="1" i="0" baseline="0" dirty="0"/>
              <a:t> provide information that will help bring awareness to a pattern of borderline behavior. </a:t>
            </a:r>
          </a:p>
          <a:p>
            <a:pPr marL="179251" indent="-179251" defTabSz="483243">
              <a:buFontTx/>
              <a:buChar char="-"/>
              <a:defRPr/>
            </a:pPr>
            <a:endParaRPr lang="en-US" b="1" i="0" baseline="0" dirty="0"/>
          </a:p>
          <a:p>
            <a:pPr marL="179251" indent="-179251" defTabSz="483243">
              <a:buFontTx/>
              <a:buChar char="-"/>
              <a:defRPr/>
            </a:pPr>
            <a:r>
              <a:rPr lang="en-US" b="1" i="0" baseline="0" dirty="0"/>
              <a:t>Knowing this information will help educators be better prepared to report inappropriate behavior to their administrators. </a:t>
            </a:r>
          </a:p>
          <a:p>
            <a:endParaRPr lang="en-US" i="1" dirty="0"/>
          </a:p>
          <a:p>
            <a:r>
              <a:rPr lang="en-US" b="0" i="1" baseline="0" dirty="0"/>
              <a:t>Source Cited: </a:t>
            </a:r>
            <a:r>
              <a:rPr lang="en-US" dirty="0" err="1"/>
              <a:t>Shakeshaft</a:t>
            </a:r>
            <a:r>
              <a:rPr lang="en-US" dirty="0"/>
              <a:t>, C. (2013, February). Know the warning signs of educator sexual misconduct. </a:t>
            </a:r>
            <a:r>
              <a:rPr lang="en-US" i="1" dirty="0"/>
              <a:t>Phi Delta </a:t>
            </a:r>
            <a:r>
              <a:rPr lang="en-US" i="1" dirty="0" err="1"/>
              <a:t>Kappan</a:t>
            </a:r>
            <a:r>
              <a:rPr lang="en-US" dirty="0"/>
              <a:t>, </a:t>
            </a:r>
            <a:r>
              <a:rPr lang="en-US" i="1" dirty="0"/>
              <a:t>94</a:t>
            </a:r>
            <a:r>
              <a:rPr lang="en-US" dirty="0"/>
              <a:t>(5), 8. Retrieved from http://</a:t>
            </a:r>
            <a:r>
              <a:rPr lang="en-US" dirty="0" err="1"/>
              <a:t>www.doe.virginia.gov</a:t>
            </a:r>
            <a:r>
              <a:rPr lang="en-US" dirty="0"/>
              <a:t>/support/prevention/</a:t>
            </a:r>
            <a:r>
              <a:rPr lang="en-US" dirty="0" err="1"/>
              <a:t>child_abuse</a:t>
            </a:r>
            <a:r>
              <a:rPr lang="en-US" dirty="0"/>
              <a:t>/</a:t>
            </a:r>
            <a:r>
              <a:rPr lang="en-US" dirty="0" err="1"/>
              <a:t>sexual_misconduct_warning_signs_shakeshaft.pdf</a:t>
            </a:r>
            <a:endParaRPr lang="en-US" dirty="0"/>
          </a:p>
          <a:p>
            <a:pPr defTabSz="483243">
              <a:defRPr/>
            </a:pPr>
            <a:endParaRPr lang="en-US" b="1" dirty="0">
              <a:solidFill>
                <a:srgbClr val="000000"/>
              </a:solidFill>
            </a:endParaRPr>
          </a:p>
          <a:p>
            <a:pPr defTabSz="483243">
              <a:defRPr/>
            </a:pPr>
            <a:endParaRPr lang="en-US" b="1" dirty="0">
              <a:solidFill>
                <a:srgbClr val="000000"/>
              </a:solidFill>
            </a:endParaRPr>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13</a:t>
            </a:fld>
            <a:endParaRPr lang="en-US" dirty="0"/>
          </a:p>
        </p:txBody>
      </p:sp>
    </p:spTree>
    <p:extLst>
      <p:ext uri="{BB962C8B-B14F-4D97-AF65-F5344CB8AC3E}">
        <p14:creationId xmlns:p14="http://schemas.microsoft.com/office/powerpoint/2010/main" val="24835031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a:t>
            </a:r>
            <a:r>
              <a:rPr lang="en-US" u="none" baseline="0" dirty="0"/>
              <a:t> 1 Minute)</a:t>
            </a:r>
            <a:r>
              <a:rPr lang="en-US" u="sng" dirty="0"/>
              <a:t>  </a:t>
            </a:r>
          </a:p>
          <a:p>
            <a:endParaRPr lang="en-US" dirty="0"/>
          </a:p>
          <a:p>
            <a:r>
              <a:rPr lang="en-US" b="1" dirty="0"/>
              <a:t>SAY: The</a:t>
            </a:r>
            <a:r>
              <a:rPr lang="en-US" b="1" baseline="0" dirty="0"/>
              <a:t> behavioral pattern that has been identified in cases of inappropriate teacher-student relationships is typically referred to as the lack-of-judgment or slippery slope pattern type.</a:t>
            </a:r>
          </a:p>
          <a:p>
            <a:endParaRPr lang="en-US" b="1" baseline="0" dirty="0"/>
          </a:p>
          <a:p>
            <a:pPr marL="181216" indent="-181216">
              <a:buFontTx/>
              <a:buChar char="-"/>
            </a:pPr>
            <a:r>
              <a:rPr lang="en-US" b="1" baseline="0" dirty="0"/>
              <a:t>Although the terms may differ depending on the body of work, the similarities in the pattern type are closely aligned. </a:t>
            </a:r>
          </a:p>
          <a:p>
            <a:endParaRPr lang="en-US" i="1" dirty="0"/>
          </a:p>
          <a:p>
            <a:r>
              <a:rPr lang="en-US" b="0" i="1" baseline="0" dirty="0"/>
              <a:t>Sources Cited: </a:t>
            </a:r>
          </a:p>
          <a:p>
            <a:endParaRPr lang="en-US" i="1" dirty="0"/>
          </a:p>
          <a:p>
            <a:r>
              <a:rPr lang="en-US" dirty="0" err="1"/>
              <a:t>Shakeshaft</a:t>
            </a:r>
            <a:r>
              <a:rPr lang="en-US" dirty="0"/>
              <a:t>, C. (2013, February). Know the warning signs of educator sexual misconduct. </a:t>
            </a:r>
            <a:r>
              <a:rPr lang="en-US" i="1" dirty="0"/>
              <a:t>Phi Delta </a:t>
            </a:r>
            <a:r>
              <a:rPr lang="en-US" i="1" dirty="0" err="1"/>
              <a:t>Kappan</a:t>
            </a:r>
            <a:r>
              <a:rPr lang="en-US" dirty="0"/>
              <a:t>, </a:t>
            </a:r>
            <a:r>
              <a:rPr lang="en-US" i="1" dirty="0"/>
              <a:t>94</a:t>
            </a:r>
            <a:r>
              <a:rPr lang="en-US" dirty="0"/>
              <a:t>(5), 8. Retrieved from http://</a:t>
            </a:r>
            <a:r>
              <a:rPr lang="en-US" dirty="0" err="1"/>
              <a:t>www.doe.virginia.gov</a:t>
            </a:r>
            <a:r>
              <a:rPr lang="en-US" dirty="0"/>
              <a:t>/support/prevention/</a:t>
            </a:r>
            <a:r>
              <a:rPr lang="en-US" dirty="0" err="1"/>
              <a:t>child_abuse</a:t>
            </a:r>
            <a:r>
              <a:rPr lang="en-US" dirty="0"/>
              <a:t>/</a:t>
            </a:r>
            <a:r>
              <a:rPr lang="en-US" dirty="0" err="1"/>
              <a:t>sexual_misconduct_warning_signs_shakeshaft.pdf</a:t>
            </a:r>
            <a:endParaRPr lang="en-US" dirty="0"/>
          </a:p>
          <a:p>
            <a:pPr defTabSz="483243">
              <a:defRPr/>
            </a:pPr>
            <a:endParaRPr lang="en-US" dirty="0"/>
          </a:p>
          <a:p>
            <a:r>
              <a:rPr lang="en-US" dirty="0"/>
              <a:t>United States Department of Education. (2008). Educator sexual misconduct: What school staff need to know and do. </a:t>
            </a:r>
            <a:r>
              <a:rPr lang="en-US" i="1" dirty="0"/>
              <a:t>Helpful Hints For School Emergency Management</a:t>
            </a:r>
            <a:r>
              <a:rPr lang="en-US" dirty="0"/>
              <a:t>, </a:t>
            </a:r>
            <a:r>
              <a:rPr lang="en-US" i="1" dirty="0"/>
              <a:t>3</a:t>
            </a:r>
            <a:r>
              <a:rPr lang="en-US" dirty="0"/>
              <a:t>(2). Retrieved from http://</a:t>
            </a:r>
            <a:r>
              <a:rPr lang="en-US" dirty="0" err="1"/>
              <a:t>rems.ed.gov</a:t>
            </a:r>
            <a:r>
              <a:rPr lang="en-US" dirty="0"/>
              <a:t>/docs/HH_Vol3Issue2.pdf</a:t>
            </a:r>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14</a:t>
            </a:fld>
            <a:endParaRPr lang="en-US" dirty="0"/>
          </a:p>
        </p:txBody>
      </p:sp>
    </p:spTree>
    <p:extLst>
      <p:ext uri="{BB962C8B-B14F-4D97-AF65-F5344CB8AC3E}">
        <p14:creationId xmlns:p14="http://schemas.microsoft.com/office/powerpoint/2010/main" val="13751650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2" y="4444341"/>
            <a:ext cx="6051859" cy="4320540"/>
          </a:xfrm>
        </p:spPr>
        <p:txBody>
          <a:bodyPr/>
          <a:lstStyle/>
          <a:p>
            <a:r>
              <a:rPr lang="en-US" sz="900" u="sng" dirty="0"/>
              <a:t>Directions for Presenter: </a:t>
            </a:r>
            <a:r>
              <a:rPr lang="en-US" sz="900" i="1" u="sng" dirty="0"/>
              <a:t>Italics</a:t>
            </a:r>
          </a:p>
          <a:p>
            <a:r>
              <a:rPr lang="en-US" sz="900" u="sng" dirty="0"/>
              <a:t>Information for Presenter to Convey: </a:t>
            </a:r>
            <a:r>
              <a:rPr lang="en-US" sz="900" b="1" u="sng" dirty="0"/>
              <a:t>Bold</a:t>
            </a:r>
            <a:endParaRPr lang="en-US" sz="900" dirty="0"/>
          </a:p>
          <a:p>
            <a:endParaRPr lang="en-US" sz="900" dirty="0"/>
          </a:p>
          <a:p>
            <a:r>
              <a:rPr lang="en-US" sz="900" u="sng" dirty="0"/>
              <a:t>Presenter’s Notes</a:t>
            </a:r>
            <a:r>
              <a:rPr lang="en-US" sz="900" dirty="0"/>
              <a:t>: (Time: 1 Minute)</a:t>
            </a:r>
            <a:r>
              <a:rPr lang="en-US" sz="900" u="sng" dirty="0"/>
              <a:t>  </a:t>
            </a:r>
          </a:p>
          <a:p>
            <a:endParaRPr lang="en-US" sz="800" b="1" u="sng" dirty="0"/>
          </a:p>
          <a:p>
            <a:r>
              <a:rPr lang="en-US" sz="1000" b="1" dirty="0"/>
              <a:t>SAY: Most adults don’t initially intend to target students to harm them, but the educator-student relationship that develops meets an emotional need (e.g., companionship, loneliness, depression, etc.). </a:t>
            </a:r>
          </a:p>
          <a:p>
            <a:endParaRPr lang="en-US" sz="1000" b="1" dirty="0"/>
          </a:p>
          <a:p>
            <a:pPr marL="181216" indent="-181216">
              <a:buFontTx/>
              <a:buChar char="-"/>
            </a:pPr>
            <a:r>
              <a:rPr lang="en-US" sz="1000" b="1" dirty="0"/>
              <a:t>This is the point where some educators can find themselves on a very slippery slope. Before they know it, they have crossed the line into an inappropriate relationship with a student. </a:t>
            </a:r>
          </a:p>
          <a:p>
            <a:endParaRPr lang="en-US" sz="1000" b="1" dirty="0"/>
          </a:p>
          <a:p>
            <a:pPr marL="181216" indent="-181216">
              <a:buFontTx/>
              <a:buChar char="-"/>
            </a:pPr>
            <a:r>
              <a:rPr lang="en-US" sz="1000" b="1" dirty="0"/>
              <a:t>The actions of the educator begin to look questionable to other colleagues or students (e.g., always talking to the same student or checking in on him/her; sitting next to him/her in the lunchroom rather than eating with colleagues; allowing the student to get away with unacceptable behavior when in class, etc.).</a:t>
            </a:r>
          </a:p>
          <a:p>
            <a:endParaRPr lang="en-US" sz="1000" b="1" dirty="0"/>
          </a:p>
          <a:p>
            <a:pPr marL="181216" indent="-181216">
              <a:buFontTx/>
              <a:buChar char="-"/>
            </a:pPr>
            <a:r>
              <a:rPr lang="en-US" sz="1000" b="1" dirty="0"/>
              <a:t>Educators whose actions have led them down this slippery slope are often astounded that they put themselves in such a precarious situation. </a:t>
            </a:r>
          </a:p>
          <a:p>
            <a:endParaRPr lang="en-US" sz="900" i="1" dirty="0"/>
          </a:p>
          <a:p>
            <a:r>
              <a:rPr lang="en-US" sz="900" i="1" dirty="0"/>
              <a:t>Sources Cited: </a:t>
            </a:r>
          </a:p>
          <a:p>
            <a:endParaRPr lang="en-US" sz="900" i="1" dirty="0"/>
          </a:p>
          <a:p>
            <a:r>
              <a:rPr lang="en-US" sz="900" dirty="0" err="1"/>
              <a:t>Shakeshaft</a:t>
            </a:r>
            <a:r>
              <a:rPr lang="en-US" sz="900" dirty="0"/>
              <a:t>, C. (2013, February). Know the warning signs of educator sexual misconduct. </a:t>
            </a:r>
            <a:r>
              <a:rPr lang="en-US" sz="900" i="1" dirty="0"/>
              <a:t>Phi Delta </a:t>
            </a:r>
            <a:r>
              <a:rPr lang="en-US" sz="900" i="1" dirty="0" err="1"/>
              <a:t>Kappan</a:t>
            </a:r>
            <a:r>
              <a:rPr lang="en-US" sz="900" dirty="0"/>
              <a:t>, </a:t>
            </a:r>
            <a:r>
              <a:rPr lang="en-US" sz="900" i="1" dirty="0"/>
              <a:t>94</a:t>
            </a:r>
            <a:r>
              <a:rPr lang="en-US" sz="900" dirty="0"/>
              <a:t>(5), 8. Retrieved from http://</a:t>
            </a:r>
            <a:r>
              <a:rPr lang="en-US" sz="900" dirty="0" err="1"/>
              <a:t>www.doe.virginia.gov</a:t>
            </a:r>
            <a:r>
              <a:rPr lang="en-US" sz="900" dirty="0"/>
              <a:t>/support/prevention/</a:t>
            </a:r>
            <a:r>
              <a:rPr lang="en-US" sz="900" dirty="0" err="1"/>
              <a:t>child_abuse</a:t>
            </a:r>
            <a:r>
              <a:rPr lang="en-US" sz="900" dirty="0"/>
              <a:t>/</a:t>
            </a:r>
            <a:r>
              <a:rPr lang="en-US" sz="900" dirty="0" err="1"/>
              <a:t>sexual_misconduct_warning_signs_shakeshaft.pdf</a:t>
            </a:r>
            <a:endParaRPr lang="en-US" sz="900" dirty="0"/>
          </a:p>
          <a:p>
            <a:pPr defTabSz="483243">
              <a:defRPr/>
            </a:pPr>
            <a:endParaRPr lang="en-US" sz="900" dirty="0"/>
          </a:p>
          <a:p>
            <a:r>
              <a:rPr lang="en-US" sz="900" dirty="0"/>
              <a:t>United States Department of Education. (2008). Educator sexual misconduct: What school staff need to know and do. </a:t>
            </a:r>
            <a:r>
              <a:rPr lang="en-US" sz="900" i="1" dirty="0"/>
              <a:t>Helpful Hints For School Emergency Management</a:t>
            </a:r>
            <a:r>
              <a:rPr lang="en-US" sz="900" dirty="0"/>
              <a:t>, </a:t>
            </a:r>
            <a:r>
              <a:rPr lang="en-US" sz="900" i="1" dirty="0"/>
              <a:t>3</a:t>
            </a:r>
            <a:r>
              <a:rPr lang="en-US" sz="900" dirty="0"/>
              <a:t>(2). Retrieved from http://</a:t>
            </a:r>
            <a:r>
              <a:rPr lang="en-US" sz="900" dirty="0" err="1"/>
              <a:t>rems.ed.gov</a:t>
            </a:r>
            <a:r>
              <a:rPr lang="en-US" sz="900" dirty="0"/>
              <a:t>/docs/HH_Vol3Issue2.pdf</a:t>
            </a:r>
          </a:p>
          <a:p>
            <a:pPr defTabSz="483243">
              <a:defRPr/>
            </a:pPr>
            <a:endParaRPr lang="en-US" sz="800" dirty="0"/>
          </a:p>
          <a:p>
            <a:endParaRPr lang="en-US" b="1" u="none" baseline="0" dirty="0"/>
          </a:p>
          <a:p>
            <a:endParaRPr lang="en-US" b="1" u="none" baseline="0" dirty="0"/>
          </a:p>
          <a:p>
            <a:endParaRPr lang="en-US" b="1" u="none" baseline="0" dirty="0"/>
          </a:p>
          <a:p>
            <a:endParaRPr lang="en-US" u="none" baseline="0" dirty="0"/>
          </a:p>
          <a:p>
            <a:endParaRPr lang="en-US" u="none" dirty="0"/>
          </a:p>
          <a:p>
            <a:endParaRPr lang="en-US"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15</a:t>
            </a:fld>
            <a:endParaRPr lang="en-US" dirty="0"/>
          </a:p>
        </p:txBody>
      </p:sp>
    </p:spTree>
    <p:extLst>
      <p:ext uri="{BB962C8B-B14F-4D97-AF65-F5344CB8AC3E}">
        <p14:creationId xmlns:p14="http://schemas.microsoft.com/office/powerpoint/2010/main" val="131522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sz="800" dirty="0"/>
          </a:p>
          <a:p>
            <a:r>
              <a:rPr lang="en-US" u="sng" dirty="0"/>
              <a:t>Presenter’s Notes</a:t>
            </a:r>
            <a:r>
              <a:rPr lang="en-US" u="none" dirty="0"/>
              <a:t>: (Time: </a:t>
            </a:r>
            <a:r>
              <a:rPr lang="en-US" dirty="0"/>
              <a:t>1 Minute</a:t>
            </a:r>
            <a:r>
              <a:rPr lang="en-US" u="none" dirty="0"/>
              <a:t>)</a:t>
            </a:r>
            <a:r>
              <a:rPr lang="en-US" u="sng" dirty="0"/>
              <a:t>  </a:t>
            </a:r>
          </a:p>
          <a:p>
            <a:endParaRPr lang="en-US" dirty="0"/>
          </a:p>
          <a:p>
            <a:r>
              <a:rPr lang="en-US" i="1" dirty="0"/>
              <a:t>Direct</a:t>
            </a:r>
            <a:r>
              <a:rPr lang="en-US" i="1" baseline="0" dirty="0"/>
              <a:t> participants to silently read the statement displayed on the slide. When it appears that everyone has read the slide, read the information below.</a:t>
            </a:r>
            <a:endParaRPr lang="en-US" dirty="0"/>
          </a:p>
          <a:p>
            <a:endParaRPr lang="en-US" dirty="0"/>
          </a:p>
          <a:p>
            <a:r>
              <a:rPr lang="en-US" b="1" dirty="0"/>
              <a:t>SAY:</a:t>
            </a:r>
            <a:r>
              <a:rPr lang="en-US" b="1" baseline="0" dirty="0"/>
              <a:t> This</a:t>
            </a:r>
            <a:r>
              <a:rPr lang="en-US" b="1" dirty="0"/>
              <a:t> is a statement from a teacher who was investigated for having an inappropriate relationship with one of his students.</a:t>
            </a:r>
            <a:r>
              <a:rPr lang="en-US" b="1" baseline="0" dirty="0"/>
              <a:t> It emphasizes how the slippery slope effect begins. It also demonstrates how this educator found himself in a situation that jeopardized the student’s well-being and the teacher’s career.</a:t>
            </a:r>
            <a:endParaRPr lang="en-US" b="0" i="0" baseline="0" dirty="0"/>
          </a:p>
          <a:p>
            <a:endParaRPr lang="en-US" b="0" i="1" baseline="0" dirty="0"/>
          </a:p>
          <a:p>
            <a:r>
              <a:rPr lang="en-US" b="0" i="1" baseline="0" dirty="0"/>
              <a:t>Advance to the next slide.</a:t>
            </a:r>
            <a:endParaRPr lang="en-US" b="0" i="1" dirty="0"/>
          </a:p>
        </p:txBody>
      </p:sp>
      <p:sp>
        <p:nvSpPr>
          <p:cNvPr id="4" name="Slide Number Placeholder 3"/>
          <p:cNvSpPr>
            <a:spLocks noGrp="1"/>
          </p:cNvSpPr>
          <p:nvPr>
            <p:ph type="sldNum" sz="quarter" idx="10"/>
          </p:nvPr>
        </p:nvSpPr>
        <p:spPr/>
        <p:txBody>
          <a:bodyPr/>
          <a:lstStyle/>
          <a:p>
            <a:fld id="{151ED775-E727-4543-9240-78CCB10EC033}" type="slidenum">
              <a:rPr lang="en-US" smtClean="0"/>
              <a:t>16</a:t>
            </a:fld>
            <a:endParaRPr lang="en-US" dirty="0"/>
          </a:p>
        </p:txBody>
      </p:sp>
    </p:spTree>
    <p:extLst>
      <p:ext uri="{BB962C8B-B14F-4D97-AF65-F5344CB8AC3E}">
        <p14:creationId xmlns:p14="http://schemas.microsoft.com/office/powerpoint/2010/main" val="14335796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sz="800" dirty="0"/>
          </a:p>
          <a:p>
            <a:r>
              <a:rPr lang="en-US" u="sng" dirty="0"/>
              <a:t>Presenter’s Notes</a:t>
            </a:r>
            <a:r>
              <a:rPr lang="en-US" u="none" dirty="0"/>
              <a:t>: (Time: 30</a:t>
            </a:r>
            <a:r>
              <a:rPr lang="en-US" u="none" baseline="0" dirty="0"/>
              <a:t> Seconds</a:t>
            </a:r>
            <a:r>
              <a:rPr lang="en-US" u="none" dirty="0"/>
              <a:t>)</a:t>
            </a:r>
            <a:r>
              <a:rPr lang="en-US" u="sng" dirty="0"/>
              <a:t>  </a:t>
            </a:r>
          </a:p>
          <a:p>
            <a:endParaRPr lang="en-US" dirty="0"/>
          </a:p>
          <a:p>
            <a:pPr defTabSz="477985">
              <a:defRPr/>
            </a:pPr>
            <a:r>
              <a:rPr lang="en-US" b="1" i="0" baseline="0" dirty="0"/>
              <a:t>SAY: Let’s review and discuss a scenario that demonstrates how the decisions made by a teacher changed her life forever. </a:t>
            </a:r>
          </a:p>
          <a:p>
            <a:pPr defTabSz="477985">
              <a:defRPr/>
            </a:pPr>
            <a:endParaRPr lang="en-US" b="1" i="0" baseline="0" dirty="0"/>
          </a:p>
          <a:p>
            <a:pPr defTabSz="477985">
              <a:defRPr/>
            </a:pPr>
            <a:r>
              <a:rPr lang="en-US" b="0" i="1" baseline="0" dirty="0"/>
              <a:t>Advance to the next slide. </a:t>
            </a:r>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17</a:t>
            </a:fld>
            <a:endParaRPr lang="en-US" dirty="0"/>
          </a:p>
        </p:txBody>
      </p:sp>
    </p:spTree>
    <p:extLst>
      <p:ext uri="{BB962C8B-B14F-4D97-AF65-F5344CB8AC3E}">
        <p14:creationId xmlns:p14="http://schemas.microsoft.com/office/powerpoint/2010/main" val="6593152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a:t>
            </a:r>
            <a:r>
              <a:rPr lang="en-US" u="none" baseline="0" dirty="0"/>
              <a:t> 1½ </a:t>
            </a:r>
            <a:r>
              <a:rPr lang="en-US" u="none" dirty="0"/>
              <a:t>Minutes)</a:t>
            </a:r>
            <a:endParaRPr lang="en-US" u="sng" dirty="0"/>
          </a:p>
          <a:p>
            <a:endParaRPr lang="en-US" u="sng" dirty="0"/>
          </a:p>
          <a:p>
            <a:r>
              <a:rPr lang="en-US" i="1" u="none" dirty="0"/>
              <a:t>Read</a:t>
            </a:r>
            <a:r>
              <a:rPr lang="en-US" i="1" u="none" baseline="0" dirty="0"/>
              <a:t> the statement displayed on the slide before reading the information below.</a:t>
            </a:r>
          </a:p>
          <a:p>
            <a:endParaRPr lang="en-US" i="1" u="none" baseline="0" dirty="0"/>
          </a:p>
          <a:p>
            <a:pPr defTabSz="477985">
              <a:defRPr/>
            </a:pPr>
            <a:r>
              <a:rPr lang="en-US" b="1" i="0" u="none" baseline="0" dirty="0"/>
              <a:t>SAY: In this case, the teacher used lack of judgment. She and the student often spent time engaged in private conversation. </a:t>
            </a:r>
          </a:p>
          <a:p>
            <a:pPr defTabSz="477985">
              <a:defRPr/>
            </a:pPr>
            <a:endParaRPr lang="en-US" b="1" i="0" u="none" baseline="0" dirty="0"/>
          </a:p>
          <a:p>
            <a:pPr marL="179251" indent="-179251" defTabSz="477985">
              <a:buFontTx/>
              <a:buChar char="-"/>
              <a:defRPr/>
            </a:pPr>
            <a:r>
              <a:rPr lang="en-US" b="1" i="0" u="none" baseline="0" dirty="0"/>
              <a:t>This type of borderline behavior placed the teacher on a very slippery slope. </a:t>
            </a:r>
          </a:p>
          <a:p>
            <a:endParaRPr lang="en-US" b="1" i="0" u="none" baseline="0" dirty="0"/>
          </a:p>
          <a:p>
            <a:pPr marL="179244" indent="-179244">
              <a:buFontTx/>
              <a:buChar char="-"/>
            </a:pPr>
            <a:r>
              <a:rPr lang="en-US" b="1" i="0" u="none" baseline="0" dirty="0"/>
              <a:t>A colleague often observed the inappropriate behavior of this teacher but failed to report it to the principal. </a:t>
            </a:r>
          </a:p>
          <a:p>
            <a:pPr marL="179244" indent="-179244">
              <a:buFontTx/>
              <a:buChar char="-"/>
            </a:pPr>
            <a:endParaRPr lang="en-US" b="1" i="0" u="none" baseline="0" dirty="0"/>
          </a:p>
          <a:p>
            <a:pPr marL="179244" indent="-179244">
              <a:buFontTx/>
              <a:buChar char="-"/>
            </a:pPr>
            <a:r>
              <a:rPr lang="en-US" b="1" i="0" u="none" baseline="0" dirty="0"/>
              <a:t>After the teacher lost her job for having an inappropriate relationship with the student, the colleague realized that she should have reported the suspected misconduct and possibly prevented the escalation of the situation. </a:t>
            </a:r>
          </a:p>
          <a:p>
            <a:endParaRPr lang="en-US" b="1" i="0" u="none" baseline="0" dirty="0"/>
          </a:p>
          <a:p>
            <a:r>
              <a:rPr lang="en-US" b="0" i="1" u="none" baseline="0" dirty="0"/>
              <a:t>Advance to the next slide. </a:t>
            </a:r>
          </a:p>
        </p:txBody>
      </p:sp>
      <p:sp>
        <p:nvSpPr>
          <p:cNvPr id="4" name="Slide Number Placeholder 3"/>
          <p:cNvSpPr>
            <a:spLocks noGrp="1"/>
          </p:cNvSpPr>
          <p:nvPr>
            <p:ph type="sldNum" sz="quarter" idx="10"/>
          </p:nvPr>
        </p:nvSpPr>
        <p:spPr/>
        <p:txBody>
          <a:bodyPr/>
          <a:lstStyle/>
          <a:p>
            <a:fld id="{151ED775-E727-4543-9240-78CCB10EC033}" type="slidenum">
              <a:rPr lang="en-US" smtClean="0"/>
              <a:t>18</a:t>
            </a:fld>
            <a:endParaRPr lang="en-US" dirty="0"/>
          </a:p>
        </p:txBody>
      </p:sp>
    </p:spTree>
    <p:extLst>
      <p:ext uri="{BB962C8B-B14F-4D97-AF65-F5344CB8AC3E}">
        <p14:creationId xmlns:p14="http://schemas.microsoft.com/office/powerpoint/2010/main" val="11592994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sz="800" dirty="0"/>
          </a:p>
          <a:p>
            <a:r>
              <a:rPr lang="en-US" u="sng" dirty="0"/>
              <a:t>Presenter’s Notes</a:t>
            </a:r>
            <a:r>
              <a:rPr lang="en-US" u="none" dirty="0"/>
              <a:t>: (Time: 3</a:t>
            </a:r>
            <a:r>
              <a:rPr lang="en-US" dirty="0"/>
              <a:t> Minutes</a:t>
            </a:r>
            <a:r>
              <a:rPr lang="en-US" u="none" dirty="0"/>
              <a:t>)</a:t>
            </a:r>
            <a:r>
              <a:rPr lang="en-US" u="sng" dirty="0"/>
              <a:t>  </a:t>
            </a:r>
          </a:p>
          <a:p>
            <a:endParaRPr lang="en-US" b="1" dirty="0"/>
          </a:p>
          <a:p>
            <a:r>
              <a:rPr lang="en-US" b="1" dirty="0"/>
              <a:t>SAY:</a:t>
            </a:r>
            <a:r>
              <a:rPr lang="en-US" b="1" baseline="0" dirty="0"/>
              <a:t> What would you do if you were the person who witnessed this situation? </a:t>
            </a:r>
          </a:p>
          <a:p>
            <a:endParaRPr lang="en-US" b="1" baseline="0" dirty="0"/>
          </a:p>
          <a:p>
            <a:pPr marL="179244" indent="-179244">
              <a:buFontTx/>
              <a:buChar char="-"/>
            </a:pPr>
            <a:r>
              <a:rPr lang="en-US" b="1" dirty="0"/>
              <a:t>Discuss</a:t>
            </a:r>
            <a:r>
              <a:rPr lang="en-US" b="1" baseline="0" dirty="0"/>
              <a:t> this situation with your tablemates.</a:t>
            </a:r>
          </a:p>
          <a:p>
            <a:pPr marL="179244" indent="-179244">
              <a:buFontTx/>
              <a:buChar char="-"/>
            </a:pPr>
            <a:endParaRPr lang="en-US" b="1" baseline="0" dirty="0"/>
          </a:p>
          <a:p>
            <a:pPr marL="179244" indent="-179244">
              <a:buFontTx/>
              <a:buChar char="-"/>
            </a:pPr>
            <a:r>
              <a:rPr lang="en-US" b="1" baseline="0" dirty="0"/>
              <a:t>Would you report this incident to your principal? Please elaborate on your response. </a:t>
            </a:r>
          </a:p>
          <a:p>
            <a:pPr marL="179244" indent="-179244">
              <a:buFontTx/>
              <a:buChar char="-"/>
            </a:pPr>
            <a:endParaRPr lang="en-US" b="1" baseline="0" dirty="0"/>
          </a:p>
          <a:p>
            <a:pPr marL="179244" indent="-179244">
              <a:buFontTx/>
              <a:buChar char="-"/>
            </a:pPr>
            <a:r>
              <a:rPr lang="en-US" b="1" baseline="0" dirty="0"/>
              <a:t>Select the person whose name begins closest to the letter A to be your group’s reporter. </a:t>
            </a:r>
          </a:p>
          <a:p>
            <a:pPr marL="179244" indent="-179244">
              <a:buFontTx/>
              <a:buChar char="-"/>
            </a:pPr>
            <a:endParaRPr lang="en-US" b="1" baseline="0" dirty="0"/>
          </a:p>
          <a:p>
            <a:r>
              <a:rPr lang="en-US" b="0" i="1" baseline="0" dirty="0"/>
              <a:t>Provide three minutes for groups to discuss both questions. Advance to the next slide. </a:t>
            </a:r>
            <a:endParaRPr lang="en-US" b="0" i="1" dirty="0"/>
          </a:p>
          <a:p>
            <a:endParaRPr lang="en-US" baseline="0" dirty="0"/>
          </a:p>
        </p:txBody>
      </p:sp>
      <p:sp>
        <p:nvSpPr>
          <p:cNvPr id="4" name="Slide Number Placeholder 3"/>
          <p:cNvSpPr>
            <a:spLocks noGrp="1"/>
          </p:cNvSpPr>
          <p:nvPr>
            <p:ph type="sldNum" sz="quarter" idx="10"/>
          </p:nvPr>
        </p:nvSpPr>
        <p:spPr/>
        <p:txBody>
          <a:bodyPr/>
          <a:lstStyle/>
          <a:p>
            <a:fld id="{151ED775-E727-4543-9240-78CCB10EC033}" type="slidenum">
              <a:rPr lang="en-US" smtClean="0"/>
              <a:t>19</a:t>
            </a:fld>
            <a:endParaRPr lang="en-US" dirty="0"/>
          </a:p>
        </p:txBody>
      </p:sp>
    </p:spTree>
    <p:extLst>
      <p:ext uri="{BB962C8B-B14F-4D97-AF65-F5344CB8AC3E}">
        <p14:creationId xmlns:p14="http://schemas.microsoft.com/office/powerpoint/2010/main" val="10624086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1" y="4444341"/>
            <a:ext cx="5852160" cy="4320540"/>
          </a:xfrm>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sz="800" dirty="0"/>
          </a:p>
          <a:p>
            <a:r>
              <a:rPr lang="en-US" u="sng" dirty="0"/>
              <a:t>Presenter’s Notes</a:t>
            </a:r>
            <a:r>
              <a:rPr lang="en-US" u="none" dirty="0"/>
              <a:t>:</a:t>
            </a:r>
            <a:r>
              <a:rPr lang="en-US" u="none" baseline="0" dirty="0"/>
              <a:t> (Time: 3 Minutes)</a:t>
            </a:r>
          </a:p>
          <a:p>
            <a:endParaRPr lang="en-US" sz="800" b="1" i="1" dirty="0"/>
          </a:p>
          <a:p>
            <a:pPr defTabSz="483243">
              <a:defRPr/>
            </a:pPr>
            <a:r>
              <a:rPr lang="en-US" i="1" baseline="0" dirty="0"/>
              <a:t>Call on two or three volunteers to share their viewpoints with the large group.</a:t>
            </a:r>
          </a:p>
          <a:p>
            <a:pPr defTabSz="483243">
              <a:defRPr/>
            </a:pPr>
            <a:endParaRPr lang="en-US" sz="800" i="1" dirty="0"/>
          </a:p>
          <a:p>
            <a:pPr defTabSz="483243">
              <a:defRPr/>
            </a:pPr>
            <a:r>
              <a:rPr lang="en-US" i="1" baseline="0" dirty="0"/>
              <a:t>The intended outcome of this activity is to determine if participants will report incidents of suspected misconduct. The feedback provided by participants should indicate that they would report what was observed to their administrator. If the discussion feedback does not yield this outcome, emphasize the following:</a:t>
            </a:r>
          </a:p>
          <a:p>
            <a:endParaRPr lang="en-US" sz="800" b="1" dirty="0"/>
          </a:p>
          <a:p>
            <a:r>
              <a:rPr lang="en-US" b="1" baseline="0" dirty="0"/>
              <a:t>SAY: Educators in these situations don’t intend to become involved with their students, but unfortunately they let it happen. They are then left to face the consequences of their misconduct. </a:t>
            </a:r>
          </a:p>
          <a:p>
            <a:endParaRPr lang="en-US" b="1" i="0" u="none" baseline="0" dirty="0"/>
          </a:p>
          <a:p>
            <a:pPr marL="179251" indent="-179251">
              <a:buFont typeface="Lucida Grande"/>
              <a:buChar char="-"/>
            </a:pPr>
            <a:r>
              <a:rPr lang="en-US" b="1" i="0" u="none" baseline="0" dirty="0"/>
              <a:t>The outcome of this situation helped administrators intervene. The reporting process is an important responsibility for everyone who is charged with the important task of keeping our students safe. </a:t>
            </a:r>
          </a:p>
          <a:p>
            <a:endParaRPr lang="en-US" b="1" baseline="0" dirty="0"/>
          </a:p>
          <a:p>
            <a:endParaRPr lang="en-US" b="1" baseline="0" dirty="0"/>
          </a:p>
          <a:p>
            <a:endParaRPr lang="en-US" b="1" baseline="0"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20</a:t>
            </a:fld>
            <a:endParaRPr lang="en-US" dirty="0"/>
          </a:p>
        </p:txBody>
      </p:sp>
    </p:spTree>
    <p:extLst>
      <p:ext uri="{BB962C8B-B14F-4D97-AF65-F5344CB8AC3E}">
        <p14:creationId xmlns:p14="http://schemas.microsoft.com/office/powerpoint/2010/main" val="18576276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a:t>
            </a:r>
            <a:r>
              <a:rPr lang="en-US" u="none" baseline="0" dirty="0"/>
              <a:t> 30 Seconds)</a:t>
            </a:r>
            <a:endParaRPr lang="en-US" dirty="0"/>
          </a:p>
          <a:p>
            <a:endParaRPr lang="en-US" dirty="0"/>
          </a:p>
          <a:p>
            <a:r>
              <a:rPr lang="en-US" i="1" dirty="0"/>
              <a:t>This is a transition slide. </a:t>
            </a:r>
          </a:p>
          <a:p>
            <a:endParaRPr lang="en-US" b="1" dirty="0"/>
          </a:p>
          <a:p>
            <a:r>
              <a:rPr lang="en-US" b="1" dirty="0"/>
              <a:t>SAY: There is no question that the number of inappropriate teacher-student relationships is increasing in Texas. </a:t>
            </a:r>
          </a:p>
          <a:p>
            <a:endParaRPr lang="en-US" b="1" i="1" dirty="0"/>
          </a:p>
          <a:p>
            <a:r>
              <a:rPr lang="en-US" i="1" dirty="0"/>
              <a:t>Click on the slide advancer to show the data. </a:t>
            </a:r>
          </a:p>
          <a:p>
            <a:endParaRPr lang="en-US" b="1" dirty="0"/>
          </a:p>
          <a:p>
            <a:endParaRPr lang="en-US" b="1" dirty="0"/>
          </a:p>
          <a:p>
            <a:endParaRPr lang="en-US" sz="900" b="1" dirty="0"/>
          </a:p>
          <a:p>
            <a:pPr algn="ctr"/>
            <a:r>
              <a:rPr lang="en-US" dirty="0"/>
              <a:t>                                                                                                                             </a:t>
            </a:r>
            <a:endParaRPr lang="en-US" b="1" dirty="0"/>
          </a:p>
          <a:p>
            <a:endParaRPr lang="en-US" b="1" dirty="0"/>
          </a:p>
          <a:p>
            <a:endParaRPr lang="en-US" b="1"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21</a:t>
            </a:fld>
            <a:endParaRPr lang="en-US" dirty="0"/>
          </a:p>
        </p:txBody>
      </p:sp>
    </p:spTree>
    <p:extLst>
      <p:ext uri="{BB962C8B-B14F-4D97-AF65-F5344CB8AC3E}">
        <p14:creationId xmlns:p14="http://schemas.microsoft.com/office/powerpoint/2010/main" val="21360990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sz="1200" dirty="0"/>
          </a:p>
          <a:p>
            <a:pPr defTabSz="483243">
              <a:defRPr/>
            </a:pPr>
            <a:r>
              <a:rPr lang="en-US" u="sng" dirty="0"/>
              <a:t>Presenter’s Notes</a:t>
            </a:r>
            <a:r>
              <a:rPr lang="en-US" u="none" dirty="0"/>
              <a:t>: (Time: 3</a:t>
            </a:r>
            <a:r>
              <a:rPr lang="en-US" u="none" baseline="0" dirty="0"/>
              <a:t> Minutes)</a:t>
            </a:r>
            <a:endParaRPr lang="en-US" dirty="0"/>
          </a:p>
          <a:p>
            <a:endParaRPr lang="en-US" sz="1200" dirty="0"/>
          </a:p>
          <a:p>
            <a:r>
              <a:rPr lang="en-US" sz="1200" b="1" dirty="0"/>
              <a:t>SAY: This slide shows the number and types of educator investigations that have occurred to date. </a:t>
            </a:r>
          </a:p>
          <a:p>
            <a:endParaRPr lang="en-US" sz="1200" b="1" i="1" dirty="0"/>
          </a:p>
          <a:p>
            <a:r>
              <a:rPr lang="en-US" sz="1200" i="1" dirty="0"/>
              <a:t>Click TWICE on the slide advancer to display the animation that will focus the conversation. </a:t>
            </a:r>
          </a:p>
          <a:p>
            <a:endParaRPr lang="en-US" sz="1200" i="1" dirty="0"/>
          </a:p>
          <a:p>
            <a:r>
              <a:rPr lang="en-US" sz="1200" i="1" dirty="0"/>
              <a:t>Briefly review the data regarding educator investigation case numbers as of 8/31/16. Direct participants to focus on the categories with the highest number of misconduct violations. </a:t>
            </a:r>
          </a:p>
          <a:p>
            <a:endParaRPr lang="en-US" sz="1200" b="1" dirty="0"/>
          </a:p>
          <a:p>
            <a:r>
              <a:rPr lang="en-US" sz="1200" b="1" dirty="0"/>
              <a:t>SAY: Are the numbers of cases rising because of increased educator violations or because of an increased willingness of people to report what they know? What do you think? </a:t>
            </a:r>
          </a:p>
          <a:p>
            <a:endParaRPr lang="en-US" sz="1200" b="1" i="1" dirty="0"/>
          </a:p>
          <a:p>
            <a:r>
              <a:rPr lang="en-US" sz="1200" i="1" dirty="0"/>
              <a:t>Call on volunteers to provide their viewpoints. Their responses will vary. Advance to the next slide. </a:t>
            </a:r>
          </a:p>
          <a:p>
            <a:endParaRPr lang="en-US" sz="1200" i="1" dirty="0"/>
          </a:p>
          <a:p>
            <a:r>
              <a:rPr lang="en-US" sz="1100" i="1" dirty="0"/>
              <a:t>Source Cited: </a:t>
            </a:r>
            <a:r>
              <a:rPr lang="en-US" sz="1100" dirty="0"/>
              <a:t>Texas Education Agency. (2016). </a:t>
            </a:r>
            <a:r>
              <a:rPr lang="en-US" sz="1100" i="1" dirty="0"/>
              <a:t>Educator Discipline - FAQs. </a:t>
            </a:r>
            <a:r>
              <a:rPr lang="en-US" sz="1100" dirty="0"/>
              <a:t>Retrieved from http://tea.texas.gov/Texas_Educators/Investigations/Educator_Discipline_-_FAQs/ </a:t>
            </a:r>
            <a:endParaRPr lang="en-US" sz="1100" i="1" dirty="0"/>
          </a:p>
          <a:p>
            <a:endParaRPr lang="en-US" dirty="0"/>
          </a:p>
        </p:txBody>
      </p:sp>
      <p:sp>
        <p:nvSpPr>
          <p:cNvPr id="4" name="Slide Number Placeholder 3"/>
          <p:cNvSpPr>
            <a:spLocks noGrp="1"/>
          </p:cNvSpPr>
          <p:nvPr>
            <p:ph type="sldNum" sz="quarter" idx="10"/>
          </p:nvPr>
        </p:nvSpPr>
        <p:spPr/>
        <p:txBody>
          <a:bodyPr/>
          <a:lstStyle/>
          <a:p>
            <a:fld id="{E867A554-2587-4FB6-A89F-3AE24C1ADCC5}" type="slidenum">
              <a:rPr lang="en-US" smtClean="0"/>
              <a:t>22</a:t>
            </a:fld>
            <a:endParaRPr lang="en-US"/>
          </a:p>
        </p:txBody>
      </p:sp>
    </p:spTree>
    <p:extLst>
      <p:ext uri="{BB962C8B-B14F-4D97-AF65-F5344CB8AC3E}">
        <p14:creationId xmlns:p14="http://schemas.microsoft.com/office/powerpoint/2010/main" val="20320440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30 Seconds)</a:t>
            </a:r>
          </a:p>
          <a:p>
            <a:endParaRPr lang="en-US" dirty="0"/>
          </a:p>
          <a:p>
            <a:pPr defTabSz="483243">
              <a:defRPr/>
            </a:pPr>
            <a:r>
              <a:rPr lang="en-US" b="1" dirty="0"/>
              <a:t>SAY: We hope the reason is because more people are reporting incidents to campus administrators, child protective services, or law enforcement as applicable depending on each case. </a:t>
            </a:r>
          </a:p>
          <a:p>
            <a:pPr defTabSz="483243">
              <a:defRPr/>
            </a:pPr>
            <a:endParaRPr lang="en-US" b="1" dirty="0"/>
          </a:p>
          <a:p>
            <a:pPr marL="181216" indent="-181216" defTabSz="483243">
              <a:buFontTx/>
              <a:buChar char="-"/>
              <a:defRPr/>
            </a:pPr>
            <a:r>
              <a:rPr lang="en-US" b="1" dirty="0"/>
              <a:t>Now that we have a greater understanding of the urgency of this situation, we need to take some time to discuss professional responsibilities to address this grave concern. </a:t>
            </a:r>
          </a:p>
          <a:p>
            <a:pPr defTabSz="483243">
              <a:defRPr/>
            </a:pPr>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23</a:t>
            </a:fld>
            <a:endParaRPr lang="en-US" dirty="0"/>
          </a:p>
        </p:txBody>
      </p:sp>
    </p:spTree>
    <p:extLst>
      <p:ext uri="{BB962C8B-B14F-4D97-AF65-F5344CB8AC3E}">
        <p14:creationId xmlns:p14="http://schemas.microsoft.com/office/powerpoint/2010/main" val="33695394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30 Seconds)</a:t>
            </a:r>
            <a:r>
              <a:rPr lang="en-US" u="sng" dirty="0"/>
              <a:t>  </a:t>
            </a:r>
          </a:p>
          <a:p>
            <a:endParaRPr lang="en-US" u="sng" dirty="0"/>
          </a:p>
          <a:p>
            <a:r>
              <a:rPr lang="en-US" i="1" u="none" dirty="0"/>
              <a:t>This</a:t>
            </a:r>
            <a:r>
              <a:rPr lang="en-US" i="1" u="none" baseline="0" dirty="0"/>
              <a:t> is a transition slide. </a:t>
            </a:r>
            <a:endParaRPr lang="en-US" i="1" u="none" dirty="0"/>
          </a:p>
          <a:p>
            <a:endParaRPr lang="en-US" dirty="0"/>
          </a:p>
          <a:p>
            <a:pPr defTabSz="483243">
              <a:defRPr/>
            </a:pPr>
            <a:r>
              <a:rPr lang="en-US" b="1" dirty="0"/>
              <a:t>SAY: As a profession, it’s critical for educators to understand their professional responsibility to report</a:t>
            </a:r>
            <a:r>
              <a:rPr lang="en-US" b="1" baseline="0" dirty="0"/>
              <a:t> suspected </a:t>
            </a:r>
            <a:r>
              <a:rPr lang="en-US" b="1" dirty="0"/>
              <a:t>misconduct. </a:t>
            </a:r>
          </a:p>
          <a:p>
            <a:pPr defTabSz="483243">
              <a:defRPr/>
            </a:pPr>
            <a:endParaRPr lang="en-US" b="1" dirty="0"/>
          </a:p>
          <a:p>
            <a:pPr defTabSz="483243">
              <a:defRPr/>
            </a:pPr>
            <a:r>
              <a:rPr lang="en-US" b="0" i="1" dirty="0"/>
              <a:t>Advance to the next slide.</a:t>
            </a:r>
          </a:p>
          <a:p>
            <a:pPr defTabSz="483243">
              <a:defRPr/>
            </a:pPr>
            <a:endParaRPr lang="en-US" b="0" i="1" dirty="0"/>
          </a:p>
          <a:p>
            <a:r>
              <a:rPr lang="en-US" b="0" i="1" dirty="0"/>
              <a:t>Source Cited</a:t>
            </a:r>
            <a:r>
              <a:rPr lang="en-US" b="0" i="1" baseline="0" dirty="0"/>
              <a:t>: </a:t>
            </a:r>
            <a:r>
              <a:rPr lang="en-US" dirty="0"/>
              <a:t>Pennsylvania Department of Education. (2016). </a:t>
            </a:r>
            <a:r>
              <a:rPr lang="en-US" i="1" dirty="0"/>
              <a:t>Pennsylvania Professional Standards and Practices Commission</a:t>
            </a:r>
            <a:r>
              <a:rPr lang="en-US" dirty="0"/>
              <a:t>. Retrieved from http://</a:t>
            </a:r>
            <a:r>
              <a:rPr lang="en-US" dirty="0" err="1"/>
              <a:t>www.pspc.education.pa.gov</a:t>
            </a:r>
            <a:r>
              <a:rPr lang="en-US" dirty="0"/>
              <a:t>/Educator-Discipline-System-and-Reporting/Mandatory-Reporting/Pages/</a:t>
            </a:r>
            <a:r>
              <a:rPr lang="en-US" dirty="0" err="1"/>
              <a:t>default.aspx</a:t>
            </a:r>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24</a:t>
            </a:fld>
            <a:endParaRPr lang="en-US" dirty="0"/>
          </a:p>
        </p:txBody>
      </p:sp>
    </p:spTree>
    <p:extLst>
      <p:ext uri="{BB962C8B-B14F-4D97-AF65-F5344CB8AC3E}">
        <p14:creationId xmlns:p14="http://schemas.microsoft.com/office/powerpoint/2010/main" val="34088093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a:t>
            </a:r>
            <a:r>
              <a:rPr lang="en-US" u="none" baseline="0" dirty="0"/>
              <a:t> </a:t>
            </a:r>
            <a:r>
              <a:rPr lang="en-US" u="none" dirty="0"/>
              <a:t>30 Seconds)</a:t>
            </a:r>
            <a:r>
              <a:rPr lang="en-US" u="sng" dirty="0"/>
              <a:t>  </a:t>
            </a:r>
          </a:p>
          <a:p>
            <a:endParaRPr lang="en-US" dirty="0"/>
          </a:p>
          <a:p>
            <a:r>
              <a:rPr lang="en-US" sz="1000" i="1" dirty="0"/>
              <a:t>Read the information on the slide. </a:t>
            </a:r>
          </a:p>
          <a:p>
            <a:endParaRPr lang="en-US" sz="1000" i="1" dirty="0"/>
          </a:p>
          <a:p>
            <a:r>
              <a:rPr lang="en-US" sz="1000" b="1" dirty="0"/>
              <a:t>SAY: It’s really quite simple. We are responsible for the well-being and safety of the students in our schools. </a:t>
            </a:r>
          </a:p>
          <a:p>
            <a:endParaRPr lang="en-US" sz="1000" dirty="0"/>
          </a:p>
          <a:p>
            <a:pPr marL="181216" indent="-181216" defTabSz="483243">
              <a:buFontTx/>
              <a:buChar char="-"/>
              <a:defRPr/>
            </a:pPr>
            <a:r>
              <a:rPr lang="en-US" sz="1000" b="1" dirty="0"/>
              <a:t>As a profession, we must protect them by ensuring that state and local policies and procedures on reporting educator misconduct are strengthened. </a:t>
            </a:r>
          </a:p>
          <a:p>
            <a:pPr defTabSz="483243">
              <a:defRPr/>
            </a:pPr>
            <a:endParaRPr lang="en-US" b="1"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25</a:t>
            </a:fld>
            <a:endParaRPr lang="en-US" dirty="0"/>
          </a:p>
        </p:txBody>
      </p:sp>
    </p:spTree>
    <p:extLst>
      <p:ext uri="{BB962C8B-B14F-4D97-AF65-F5344CB8AC3E}">
        <p14:creationId xmlns:p14="http://schemas.microsoft.com/office/powerpoint/2010/main" val="13103909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30 Seconds)</a:t>
            </a:r>
            <a:r>
              <a:rPr lang="en-US" u="sng" dirty="0"/>
              <a:t>  </a:t>
            </a:r>
          </a:p>
          <a:p>
            <a:endParaRPr lang="en-US" b="1" dirty="0"/>
          </a:p>
          <a:p>
            <a:r>
              <a:rPr lang="en-US" i="1" u="none" dirty="0"/>
              <a:t>Read the quote on the slide before elaborating with the information</a:t>
            </a:r>
            <a:r>
              <a:rPr lang="en-US" i="1" u="none" baseline="0" dirty="0"/>
              <a:t> below.</a:t>
            </a:r>
            <a:endParaRPr lang="en-US" i="1" u="none" dirty="0"/>
          </a:p>
          <a:p>
            <a:endParaRPr lang="en-US" b="1" dirty="0"/>
          </a:p>
          <a:p>
            <a:r>
              <a:rPr lang="en-US" b="1" dirty="0"/>
              <a:t>SAY: Charol Shakeshaft is an educational researcher noted for her studies on sexual abuse of students by school personnel.</a:t>
            </a:r>
            <a:r>
              <a:rPr lang="en-US" b="1" baseline="0" dirty="0"/>
              <a:t> She states that this quote is a </a:t>
            </a:r>
            <a:r>
              <a:rPr lang="en-US" b="1" dirty="0"/>
              <a:t>common explanation that is given for not reporting a colleague’s questionable behavior.</a:t>
            </a:r>
            <a:r>
              <a:rPr lang="en-US" b="1" baseline="0" dirty="0"/>
              <a:t> </a:t>
            </a:r>
          </a:p>
          <a:p>
            <a:endParaRPr lang="en-US" b="1" baseline="0" dirty="0"/>
          </a:p>
          <a:p>
            <a:pPr marL="181216" indent="-181216">
              <a:buFontTx/>
              <a:buChar char="-"/>
            </a:pPr>
            <a:r>
              <a:rPr lang="en-US" b="1" baseline="0" dirty="0"/>
              <a:t>Now let’s look at it from a different perspective. </a:t>
            </a:r>
          </a:p>
          <a:p>
            <a:endParaRPr lang="en-US" b="1" i="1" baseline="0" dirty="0"/>
          </a:p>
          <a:p>
            <a:r>
              <a:rPr lang="en-US" b="0" i="1" baseline="0" dirty="0"/>
              <a:t>Advance to the next slide.</a:t>
            </a:r>
          </a:p>
          <a:p>
            <a:endParaRPr lang="en-US" b="1" baseline="0" dirty="0"/>
          </a:p>
          <a:p>
            <a:pPr defTabSz="483243">
              <a:defRPr/>
            </a:pPr>
            <a:r>
              <a:rPr lang="en-US" dirty="0">
                <a:solidFill>
                  <a:schemeClr val="bg1"/>
                </a:solidFill>
              </a:rPr>
              <a:t> </a:t>
            </a:r>
            <a:endParaRPr lang="en-US" b="1" dirty="0"/>
          </a:p>
        </p:txBody>
      </p:sp>
      <p:sp>
        <p:nvSpPr>
          <p:cNvPr id="4" name="Slide Number Placeholder 3"/>
          <p:cNvSpPr>
            <a:spLocks noGrp="1"/>
          </p:cNvSpPr>
          <p:nvPr>
            <p:ph type="sldNum" sz="quarter" idx="10"/>
          </p:nvPr>
        </p:nvSpPr>
        <p:spPr/>
        <p:txBody>
          <a:bodyPr/>
          <a:lstStyle/>
          <a:p>
            <a:fld id="{151ED775-E727-4543-9240-78CCB10EC033}" type="slidenum">
              <a:rPr lang="en-US" smtClean="0"/>
              <a:t>26</a:t>
            </a:fld>
            <a:endParaRPr lang="en-US" dirty="0"/>
          </a:p>
        </p:txBody>
      </p:sp>
    </p:spTree>
    <p:extLst>
      <p:ext uri="{BB962C8B-B14F-4D97-AF65-F5344CB8AC3E}">
        <p14:creationId xmlns:p14="http://schemas.microsoft.com/office/powerpoint/2010/main" val="40908100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a:t>
            </a:r>
            <a:r>
              <a:rPr lang="en-US" u="none" baseline="0" dirty="0"/>
              <a:t> (Time: 30 Seconds)</a:t>
            </a:r>
            <a:endParaRPr lang="en-US" b="1" u="none" dirty="0"/>
          </a:p>
          <a:p>
            <a:endParaRPr lang="en-US" i="1" u="none" dirty="0"/>
          </a:p>
          <a:p>
            <a:pPr defTabSz="483243">
              <a:defRPr/>
            </a:pPr>
            <a:r>
              <a:rPr lang="en-US" i="1" u="none" dirty="0"/>
              <a:t>Read the quote on the slide before elaborating with the information</a:t>
            </a:r>
            <a:r>
              <a:rPr lang="en-US" i="1" u="none" baseline="0" dirty="0"/>
              <a:t> below.</a:t>
            </a:r>
            <a:endParaRPr lang="en-US" i="1" u="none" dirty="0"/>
          </a:p>
          <a:p>
            <a:endParaRPr lang="en-US" i="1" u="none" dirty="0"/>
          </a:p>
          <a:p>
            <a:r>
              <a:rPr lang="en-US" b="1" dirty="0"/>
              <a:t>SAY: Unfortunately,</a:t>
            </a:r>
            <a:r>
              <a:rPr lang="en-US" b="1" baseline="0" dirty="0"/>
              <a:t> </a:t>
            </a:r>
            <a:r>
              <a:rPr lang="en-US" b="1" dirty="0"/>
              <a:t>Shakeshaft states that </a:t>
            </a:r>
            <a:r>
              <a:rPr lang="en-US" b="1" baseline="0" dirty="0"/>
              <a:t>t</a:t>
            </a:r>
            <a:r>
              <a:rPr lang="en-US" b="1" dirty="0"/>
              <a:t>his</a:t>
            </a:r>
            <a:r>
              <a:rPr lang="en-US" b="1" baseline="0" dirty="0"/>
              <a:t> is NOT an explanation that is given by school personnel when it is discovered that one of the students at their school was harmed because of educator misconduct. </a:t>
            </a:r>
          </a:p>
          <a:p>
            <a:endParaRPr lang="en-US" b="1" baseline="0" dirty="0"/>
          </a:p>
          <a:p>
            <a:pPr marL="181216" indent="-181216">
              <a:buFontTx/>
              <a:buChar char="-"/>
            </a:pPr>
            <a:r>
              <a:rPr lang="en-US" b="1" baseline="0" dirty="0"/>
              <a:t>We must make huge strides to ensure that we protect our students by becoming better at understanding the warning signs so that reporting will become more prevalent. </a:t>
            </a:r>
          </a:p>
          <a:p>
            <a:endParaRPr lang="en-US" b="1" baseline="0" dirty="0"/>
          </a:p>
          <a:p>
            <a:endParaRPr lang="en-US" b="1" dirty="0"/>
          </a:p>
        </p:txBody>
      </p:sp>
      <p:sp>
        <p:nvSpPr>
          <p:cNvPr id="4" name="Slide Number Placeholder 3"/>
          <p:cNvSpPr>
            <a:spLocks noGrp="1"/>
          </p:cNvSpPr>
          <p:nvPr>
            <p:ph type="sldNum" sz="quarter" idx="10"/>
          </p:nvPr>
        </p:nvSpPr>
        <p:spPr/>
        <p:txBody>
          <a:bodyPr/>
          <a:lstStyle/>
          <a:p>
            <a:fld id="{151ED775-E727-4543-9240-78CCB10EC033}" type="slidenum">
              <a:rPr lang="en-US" smtClean="0"/>
              <a:t>27</a:t>
            </a:fld>
            <a:endParaRPr lang="en-US" dirty="0"/>
          </a:p>
        </p:txBody>
      </p:sp>
    </p:spTree>
    <p:extLst>
      <p:ext uri="{BB962C8B-B14F-4D97-AF65-F5344CB8AC3E}">
        <p14:creationId xmlns:p14="http://schemas.microsoft.com/office/powerpoint/2010/main" val="42347262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1</a:t>
            </a:r>
            <a:r>
              <a:rPr lang="en-US" u="none" baseline="0" dirty="0"/>
              <a:t> Minute)</a:t>
            </a:r>
            <a:endParaRPr lang="en-US" u="none" dirty="0"/>
          </a:p>
          <a:p>
            <a:endParaRPr lang="en-US" dirty="0"/>
          </a:p>
          <a:p>
            <a:r>
              <a:rPr lang="en-US" b="1" dirty="0"/>
              <a:t>SAY: As</a:t>
            </a:r>
            <a:r>
              <a:rPr lang="en-US" b="1" baseline="0" dirty="0"/>
              <a:t> you can see, educators experience an internal struggle when it comes to reporting a colleague for suspected educator misconduct. </a:t>
            </a:r>
          </a:p>
          <a:p>
            <a:endParaRPr lang="en-US" b="1" baseline="0" dirty="0"/>
          </a:p>
          <a:p>
            <a:pPr marL="179244" indent="-179244">
              <a:buFontTx/>
              <a:buChar char="-"/>
            </a:pPr>
            <a:r>
              <a:rPr lang="en-US" b="1" baseline="0" dirty="0"/>
              <a:t>One of our most important fundamental responsibilities as educators is to ensure the safety and well-being of our students. </a:t>
            </a:r>
          </a:p>
          <a:p>
            <a:pPr marL="179244" indent="-179244">
              <a:buFontTx/>
              <a:buChar char="-"/>
            </a:pPr>
            <a:endParaRPr lang="en-US" b="1" baseline="0" dirty="0"/>
          </a:p>
          <a:p>
            <a:pPr marL="179244" indent="-179244">
              <a:buFontTx/>
              <a:buChar char="-"/>
            </a:pPr>
            <a:r>
              <a:rPr lang="en-US" b="1" dirty="0"/>
              <a:t>Ask yourself the following questions: Is the student in danger of being harmed in any way? Is the action or behavior exhibited by my colleague appropriate?</a:t>
            </a:r>
          </a:p>
          <a:p>
            <a:endParaRPr lang="en-US" b="1" dirty="0"/>
          </a:p>
          <a:p>
            <a:r>
              <a:rPr lang="en-US" i="1" dirty="0"/>
              <a:t>Let participants know that the performance task for this module will provide them with the opportunity to review several scenarios that will require them to distinguish between what is or isn’t a reportable offense.</a:t>
            </a:r>
            <a:endParaRPr lang="en-US" b="1" i="1" dirty="0"/>
          </a:p>
        </p:txBody>
      </p:sp>
      <p:sp>
        <p:nvSpPr>
          <p:cNvPr id="4" name="Slide Number Placeholder 3"/>
          <p:cNvSpPr>
            <a:spLocks noGrp="1"/>
          </p:cNvSpPr>
          <p:nvPr>
            <p:ph type="sldNum" sz="quarter" idx="10"/>
          </p:nvPr>
        </p:nvSpPr>
        <p:spPr/>
        <p:txBody>
          <a:bodyPr/>
          <a:lstStyle/>
          <a:p>
            <a:fld id="{151ED775-E727-4543-9240-78CCB10EC033}" type="slidenum">
              <a:rPr lang="en-US" smtClean="0"/>
              <a:t>28</a:t>
            </a:fld>
            <a:endParaRPr lang="en-US" dirty="0"/>
          </a:p>
        </p:txBody>
      </p:sp>
    </p:spTree>
    <p:extLst>
      <p:ext uri="{BB962C8B-B14F-4D97-AF65-F5344CB8AC3E}">
        <p14:creationId xmlns:p14="http://schemas.microsoft.com/office/powerpoint/2010/main" val="12158138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u="sng" dirty="0"/>
              <a:t>Directions for Presenter: </a:t>
            </a:r>
            <a:r>
              <a:rPr lang="en-US" sz="900" i="1" u="sng" dirty="0"/>
              <a:t>Italics</a:t>
            </a:r>
          </a:p>
          <a:p>
            <a:r>
              <a:rPr lang="en-US" sz="900" u="sng" dirty="0"/>
              <a:t>Information for Presenter to Convey: </a:t>
            </a:r>
            <a:r>
              <a:rPr lang="en-US" sz="900" b="1" u="sng" dirty="0"/>
              <a:t>Bold</a:t>
            </a:r>
            <a:endParaRPr lang="en-US" sz="900" dirty="0"/>
          </a:p>
          <a:p>
            <a:endParaRPr lang="en-US" sz="900" dirty="0"/>
          </a:p>
          <a:p>
            <a:r>
              <a:rPr lang="en-US" sz="900" u="sng" dirty="0"/>
              <a:t>Presenter’s Notes</a:t>
            </a:r>
            <a:r>
              <a:rPr lang="en-US" sz="900" dirty="0"/>
              <a:t>: (Time: 4 Minutes)</a:t>
            </a:r>
          </a:p>
          <a:p>
            <a:endParaRPr lang="en-US" u="none" dirty="0"/>
          </a:p>
          <a:p>
            <a:r>
              <a:rPr lang="en-US" sz="1000" i="1" dirty="0"/>
              <a:t>Click a second time on the slide advancer to display the question on the slide. Read the question out loud.</a:t>
            </a:r>
          </a:p>
          <a:p>
            <a:pPr defTabSz="483243">
              <a:defRPr/>
            </a:pPr>
            <a:endParaRPr lang="en-US" sz="1000" b="1" dirty="0"/>
          </a:p>
          <a:p>
            <a:pPr defTabSz="483243">
              <a:defRPr/>
            </a:pPr>
            <a:r>
              <a:rPr lang="en-US" sz="1000" b="1" dirty="0"/>
              <a:t>SAY: Earlier we discussed whether or not we would report a suspected case of educator misconduct. Now I would like to know WHY you believe cases of educator misconduct go unreported. Share your thoughts with your tablemates.</a:t>
            </a:r>
          </a:p>
          <a:p>
            <a:pPr defTabSz="483243">
              <a:defRPr/>
            </a:pPr>
            <a:endParaRPr lang="en-US" sz="1000" b="1" dirty="0"/>
          </a:p>
          <a:p>
            <a:pPr marL="181216" indent="-181216" defTabSz="483243">
              <a:buFontTx/>
              <a:buChar char="-"/>
              <a:defRPr/>
            </a:pPr>
            <a:r>
              <a:rPr lang="en-US" sz="1000" b="1" dirty="0"/>
              <a:t>Please identify two or three reasons based on your group discussion.</a:t>
            </a:r>
          </a:p>
          <a:p>
            <a:pPr defTabSz="483243">
              <a:defRPr/>
            </a:pPr>
            <a:endParaRPr lang="en-US" sz="1000" b="1" dirty="0"/>
          </a:p>
          <a:p>
            <a:pPr marL="181216" indent="-181216" defTabSz="483243">
              <a:buFontTx/>
              <a:buChar char="-"/>
              <a:defRPr/>
            </a:pPr>
            <a:r>
              <a:rPr lang="en-US" sz="1000" b="1" dirty="0"/>
              <a:t>Be ready to share your reasons with the whole group. </a:t>
            </a:r>
          </a:p>
          <a:p>
            <a:pPr defTabSz="483243">
              <a:defRPr/>
            </a:pPr>
            <a:endParaRPr lang="en-US" sz="1000" b="1" dirty="0"/>
          </a:p>
          <a:p>
            <a:pPr defTabSz="483243">
              <a:defRPr/>
            </a:pPr>
            <a:r>
              <a:rPr lang="en-US" sz="1000" i="1" dirty="0"/>
              <a:t>Call on two or three tables to share the reasons that were identified. </a:t>
            </a:r>
          </a:p>
          <a:p>
            <a:pPr defTabSz="483243">
              <a:defRPr/>
            </a:pPr>
            <a:endParaRPr lang="en-US" sz="1000" i="1" dirty="0"/>
          </a:p>
          <a:p>
            <a:pPr defTabSz="483243">
              <a:defRPr/>
            </a:pPr>
            <a:r>
              <a:rPr lang="en-US" sz="1000" i="1" dirty="0"/>
              <a:t>Ask participants to consider possible reasons why students don’t report educator misconduct. Answers may include:</a:t>
            </a:r>
          </a:p>
          <a:p>
            <a:pPr marL="179251" indent="-179251" defTabSz="483243">
              <a:buFontTx/>
              <a:buChar char="-"/>
              <a:defRPr/>
            </a:pPr>
            <a:r>
              <a:rPr lang="en-US" sz="1000" i="1" dirty="0"/>
              <a:t>No one will believe me</a:t>
            </a:r>
          </a:p>
          <a:p>
            <a:pPr marL="179251" indent="-179251" defTabSz="483243">
              <a:buFontTx/>
              <a:buChar char="-"/>
              <a:defRPr/>
            </a:pPr>
            <a:r>
              <a:rPr lang="en-US" sz="1000" i="1" dirty="0"/>
              <a:t>Educator is popular – retaliation by other students</a:t>
            </a:r>
          </a:p>
          <a:p>
            <a:pPr marL="179251" indent="-179251" defTabSz="483243">
              <a:buFontTx/>
              <a:buChar char="-"/>
              <a:defRPr/>
            </a:pPr>
            <a:r>
              <a:rPr lang="en-US" sz="1000" i="1" dirty="0"/>
              <a:t>Child will get in trouble</a:t>
            </a:r>
          </a:p>
          <a:p>
            <a:pPr marL="179251" indent="-179251" defTabSz="483243">
              <a:buFontTx/>
              <a:buChar char="-"/>
              <a:defRPr/>
            </a:pPr>
            <a:r>
              <a:rPr lang="en-US" sz="1000" i="1" dirty="0"/>
              <a:t>Educator will get in trouble </a:t>
            </a:r>
          </a:p>
          <a:p>
            <a:pPr defTabSz="483243">
              <a:defRPr/>
            </a:pPr>
            <a:endParaRPr lang="en-US" sz="1000" i="1" dirty="0"/>
          </a:p>
          <a:p>
            <a:pPr defTabSz="483243">
              <a:defRPr/>
            </a:pPr>
            <a:r>
              <a:rPr lang="en-US" sz="1000" b="1" dirty="0"/>
              <a:t>SAY: You’ve done a great job in identifying several possible reasons. Let’s review the findings gathered from investigative data regarding reasons for non-reporting.</a:t>
            </a:r>
          </a:p>
          <a:p>
            <a:pPr defTabSz="483243">
              <a:defRPr/>
            </a:pPr>
            <a:endParaRPr lang="en-US" sz="1000" b="1" dirty="0"/>
          </a:p>
        </p:txBody>
      </p:sp>
      <p:sp>
        <p:nvSpPr>
          <p:cNvPr id="4" name="Slide Number Placeholder 3"/>
          <p:cNvSpPr>
            <a:spLocks noGrp="1"/>
          </p:cNvSpPr>
          <p:nvPr>
            <p:ph type="sldNum" sz="quarter" idx="10"/>
          </p:nvPr>
        </p:nvSpPr>
        <p:spPr/>
        <p:txBody>
          <a:bodyPr/>
          <a:lstStyle/>
          <a:p>
            <a:fld id="{151ED775-E727-4543-9240-78CCB10EC033}" type="slidenum">
              <a:rPr lang="en-US" smtClean="0"/>
              <a:t>29</a:t>
            </a:fld>
            <a:endParaRPr lang="en-US" dirty="0"/>
          </a:p>
        </p:txBody>
      </p:sp>
    </p:spTree>
    <p:extLst>
      <p:ext uri="{BB962C8B-B14F-4D97-AF65-F5344CB8AC3E}">
        <p14:creationId xmlns:p14="http://schemas.microsoft.com/office/powerpoint/2010/main" val="22181270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1</a:t>
            </a:r>
            <a:r>
              <a:rPr lang="en-US" u="none" baseline="0" dirty="0"/>
              <a:t> Minute</a:t>
            </a:r>
            <a:r>
              <a:rPr lang="en-US" u="none" dirty="0"/>
              <a:t>)</a:t>
            </a:r>
            <a:r>
              <a:rPr lang="en-US" u="sng" dirty="0"/>
              <a:t>  </a:t>
            </a:r>
          </a:p>
          <a:p>
            <a:pPr defTabSz="483243">
              <a:defRPr/>
            </a:pPr>
            <a:endParaRPr lang="en-US" i="0" u="sng" dirty="0"/>
          </a:p>
          <a:p>
            <a:pPr defTabSz="483243">
              <a:defRPr/>
            </a:pPr>
            <a:r>
              <a:rPr lang="en-US" b="1" i="0" u="none" dirty="0"/>
              <a:t>SAY:</a:t>
            </a:r>
            <a:r>
              <a:rPr lang="en-US" b="1" i="0" u="none" baseline="0" dirty="0"/>
              <a:t> There are several reasons educators give for not reporting suspected educator misconduct. </a:t>
            </a:r>
            <a:endParaRPr lang="en-US" b="1" i="0" u="none" dirty="0"/>
          </a:p>
          <a:p>
            <a:pPr defTabSz="483243">
              <a:defRPr/>
            </a:pPr>
            <a:endParaRPr lang="en-US" b="1" i="0" u="none" dirty="0"/>
          </a:p>
          <a:p>
            <a:pPr marL="181216" indent="-181216" defTabSz="483243">
              <a:buFontTx/>
              <a:buChar char="-"/>
              <a:defRPr/>
            </a:pPr>
            <a:r>
              <a:rPr lang="en-US" b="1" i="0" u="none" dirty="0"/>
              <a:t>These</a:t>
            </a:r>
            <a:r>
              <a:rPr lang="en-US" b="1" i="0" u="none" baseline="0" dirty="0"/>
              <a:t> findings</a:t>
            </a:r>
            <a:r>
              <a:rPr lang="en-US" b="1" i="0" u="none" dirty="0"/>
              <a:t> underscore the importance</a:t>
            </a:r>
            <a:r>
              <a:rPr lang="en-US" b="1" i="0" u="none" baseline="0" dirty="0"/>
              <a:t> of providing training for all school personnel in knowing what the responsibilities and warning signs are that point to inappropriate educator-student relationships. </a:t>
            </a:r>
          </a:p>
          <a:p>
            <a:pPr defTabSz="483243">
              <a:defRPr/>
            </a:pPr>
            <a:endParaRPr lang="en-US" b="1" i="0" u="none" baseline="0" dirty="0"/>
          </a:p>
          <a:p>
            <a:pPr defTabSz="483243">
              <a:defRPr/>
            </a:pPr>
            <a:r>
              <a:rPr lang="en-US" i="1" u="none" dirty="0"/>
              <a:t>Click</a:t>
            </a:r>
            <a:r>
              <a:rPr lang="en-US" i="1" u="none" baseline="0" dirty="0"/>
              <a:t> on the slide advancer to review the findings on the slide one item at a time. After each reason, provide feedback regarding how closely the reasons participants identified in their groups align with the research findings. Celebrate their accuracy. Elaborate as applicable. </a:t>
            </a:r>
            <a:endParaRPr lang="en-US" i="1" u="none" dirty="0"/>
          </a:p>
          <a:p>
            <a:pPr defTabSz="483243">
              <a:defRPr/>
            </a:pPr>
            <a:endParaRPr lang="en-US" b="1" i="1" u="none" baseline="0" dirty="0"/>
          </a:p>
          <a:p>
            <a:pPr defTabSz="483243">
              <a:defRPr/>
            </a:pPr>
            <a:r>
              <a:rPr lang="en-US" i="1" dirty="0"/>
              <a:t>Source Cited: </a:t>
            </a:r>
            <a:r>
              <a:rPr lang="en-US" dirty="0"/>
              <a:t>Shoop, R. (2003). </a:t>
            </a:r>
            <a:r>
              <a:rPr lang="en-US" i="1" dirty="0"/>
              <a:t>Sexual Exploitation in Schools: How to Spot It and Stop It</a:t>
            </a:r>
            <a:r>
              <a:rPr lang="en-US" dirty="0"/>
              <a:t>. California: Corwin Press.</a:t>
            </a:r>
          </a:p>
          <a:p>
            <a:pPr defTabSz="483243">
              <a:defRPr/>
            </a:pPr>
            <a:endParaRPr lang="en-US" b="1" i="0" u="none" dirty="0"/>
          </a:p>
          <a:p>
            <a:endParaRPr lang="en-US" u="sng"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30</a:t>
            </a:fld>
            <a:endParaRPr lang="en-US" dirty="0"/>
          </a:p>
        </p:txBody>
      </p:sp>
    </p:spTree>
    <p:extLst>
      <p:ext uri="{BB962C8B-B14F-4D97-AF65-F5344CB8AC3E}">
        <p14:creationId xmlns:p14="http://schemas.microsoft.com/office/powerpoint/2010/main" val="29943316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a:t>
            </a:r>
            <a:r>
              <a:rPr lang="en-US" u="none" baseline="0" dirty="0"/>
              <a:t> 1 Minute)</a:t>
            </a:r>
            <a:r>
              <a:rPr lang="en-US" u="sng" dirty="0"/>
              <a:t>  </a:t>
            </a:r>
          </a:p>
          <a:p>
            <a:pPr defTabSz="483243">
              <a:defRPr/>
            </a:pPr>
            <a:endParaRPr lang="en-US" i="0" u="sng" dirty="0"/>
          </a:p>
          <a:p>
            <a:pPr defTabSz="483243">
              <a:defRPr/>
            </a:pPr>
            <a:r>
              <a:rPr lang="en-US" i="1" u="none" dirty="0"/>
              <a:t>Click</a:t>
            </a:r>
            <a:r>
              <a:rPr lang="en-US" i="1" u="none" baseline="0" dirty="0"/>
              <a:t> on the slide advancer to review the findings on the slide one item at a time. After each reason, provide feedback regarding how closely the reasons participants identified in their groups align with the research findings. Celebrate their accuracy. Elaborate as applicable. </a:t>
            </a:r>
            <a:endParaRPr lang="en-US" i="1" u="none" dirty="0"/>
          </a:p>
          <a:p>
            <a:pPr defTabSz="483243">
              <a:defRPr/>
            </a:pPr>
            <a:endParaRPr lang="en-US" i="1" u="sng" dirty="0"/>
          </a:p>
          <a:p>
            <a:pPr defTabSz="483243">
              <a:defRPr/>
            </a:pPr>
            <a:r>
              <a:rPr lang="en-US" b="1" i="0" u="none" dirty="0"/>
              <a:t>SAY:</a:t>
            </a:r>
            <a:r>
              <a:rPr lang="en-US" b="1" i="0" u="none" baseline="0" dirty="0"/>
              <a:t> Educators should never be apprehensive about reporting educator misconduct. Doing what is right for all students should remain the focus of our responsibilities. </a:t>
            </a:r>
          </a:p>
          <a:p>
            <a:pPr defTabSz="483243">
              <a:defRPr/>
            </a:pPr>
            <a:endParaRPr lang="en-US" b="1" i="0" u="none" dirty="0"/>
          </a:p>
          <a:p>
            <a:pPr defTabSz="483243">
              <a:defRPr/>
            </a:pPr>
            <a:r>
              <a:rPr lang="en-US" i="1" dirty="0"/>
              <a:t>Source Cited: </a:t>
            </a:r>
            <a:r>
              <a:rPr lang="en-US" dirty="0" err="1"/>
              <a:t>Shoop</a:t>
            </a:r>
            <a:r>
              <a:rPr lang="en-US" dirty="0"/>
              <a:t>, R. (2003). </a:t>
            </a:r>
            <a:r>
              <a:rPr lang="en-US" i="1" dirty="0"/>
              <a:t>Sexual Exploitation in Schools: How to Spot It and Stop It</a:t>
            </a:r>
            <a:r>
              <a:rPr lang="en-US" dirty="0"/>
              <a:t>. California: Corwin Press.</a:t>
            </a:r>
          </a:p>
          <a:p>
            <a:endParaRPr lang="en-US" u="sng"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31</a:t>
            </a:fld>
            <a:endParaRPr lang="en-US" dirty="0"/>
          </a:p>
        </p:txBody>
      </p:sp>
    </p:spTree>
    <p:extLst>
      <p:ext uri="{BB962C8B-B14F-4D97-AF65-F5344CB8AC3E}">
        <p14:creationId xmlns:p14="http://schemas.microsoft.com/office/powerpoint/2010/main" val="29943316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r>
              <a:rPr lang="en-US" sz="1000" u="sng" dirty="0"/>
              <a:t>Presenter’s Notes</a:t>
            </a:r>
            <a:r>
              <a:rPr lang="en-US" sz="1000" dirty="0"/>
              <a:t>: (Time: 1 Minute) </a:t>
            </a:r>
          </a:p>
          <a:p>
            <a:endParaRPr lang="en-US" sz="1000" dirty="0"/>
          </a:p>
          <a:p>
            <a:r>
              <a:rPr lang="en-US" sz="1000" i="1" dirty="0"/>
              <a:t>Read the information on the slide before elaborating with the statements below. The information below can be read verbatim or summarized verbally for participants.</a:t>
            </a:r>
          </a:p>
          <a:p>
            <a:endParaRPr lang="en-US" sz="1000" dirty="0"/>
          </a:p>
          <a:p>
            <a:r>
              <a:rPr lang="en-US" sz="1000" b="1" dirty="0"/>
              <a:t>SAY: As tragic incidents are reported across our nation on a daily basis, law enforcement agencies and other concerned organizations are making the same request: “If you see something, say something.” </a:t>
            </a:r>
          </a:p>
          <a:p>
            <a:endParaRPr lang="en-US" sz="1000" b="1" dirty="0"/>
          </a:p>
          <a:p>
            <a:pPr marL="181216" indent="-181216">
              <a:buFontTx/>
              <a:buChar char="-"/>
            </a:pPr>
            <a:r>
              <a:rPr lang="en-US" sz="1000" b="1" dirty="0"/>
              <a:t>Homeland Security states that if we see something that we know shouldn't be happening—or we believe someone's behavior doesn't seem quite right—we should say something.</a:t>
            </a:r>
          </a:p>
          <a:p>
            <a:endParaRPr lang="en-US" sz="1000" b="1" dirty="0"/>
          </a:p>
          <a:p>
            <a:pPr marL="181216" indent="-181216">
              <a:buFontTx/>
              <a:buChar char="-"/>
            </a:pPr>
            <a:r>
              <a:rPr lang="en-US" sz="1000" b="1" dirty="0"/>
              <a:t>Informed, alert communities play a critical role in keeping our nation safe. </a:t>
            </a:r>
          </a:p>
        </p:txBody>
      </p:sp>
      <p:sp>
        <p:nvSpPr>
          <p:cNvPr id="4" name="Slide Number Placeholder 3"/>
          <p:cNvSpPr>
            <a:spLocks noGrp="1"/>
          </p:cNvSpPr>
          <p:nvPr>
            <p:ph type="sldNum" sz="quarter" idx="10"/>
          </p:nvPr>
        </p:nvSpPr>
        <p:spPr/>
        <p:txBody>
          <a:bodyPr/>
          <a:lstStyle/>
          <a:p>
            <a:fld id="{151ED775-E727-4543-9240-78CCB10EC033}" type="slidenum">
              <a:rPr lang="en-US" smtClean="0"/>
              <a:t>32</a:t>
            </a:fld>
            <a:endParaRPr lang="en-US" dirty="0"/>
          </a:p>
        </p:txBody>
      </p:sp>
    </p:spTree>
    <p:extLst>
      <p:ext uri="{BB962C8B-B14F-4D97-AF65-F5344CB8AC3E}">
        <p14:creationId xmlns:p14="http://schemas.microsoft.com/office/powerpoint/2010/main" val="25513470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a:t>
            </a:r>
            <a:r>
              <a:rPr lang="en-US" u="none" baseline="0" dirty="0"/>
              <a:t> (Time: 30 Seconds)</a:t>
            </a:r>
            <a:r>
              <a:rPr lang="en-US" u="sng" dirty="0"/>
              <a:t> </a:t>
            </a:r>
          </a:p>
          <a:p>
            <a:endParaRPr lang="en-US" u="sng" dirty="0"/>
          </a:p>
          <a:p>
            <a:pPr defTabSz="483243">
              <a:defRPr/>
            </a:pPr>
            <a:r>
              <a:rPr lang="en-US" b="1" i="0" dirty="0"/>
              <a:t>SAY:</a:t>
            </a:r>
            <a:r>
              <a:rPr lang="en-US" b="1" i="0" baseline="0" dirty="0"/>
              <a:t> </a:t>
            </a:r>
            <a:r>
              <a:rPr lang="en-US" b="1" i="0" dirty="0"/>
              <a:t>There</a:t>
            </a:r>
            <a:r>
              <a:rPr lang="en-US" b="1" i="0" baseline="0" dirty="0"/>
              <a:t> are a few important components of the reporting process that we need to review before we complete this training module. </a:t>
            </a:r>
          </a:p>
          <a:p>
            <a:pPr defTabSz="483243">
              <a:defRPr/>
            </a:pPr>
            <a:endParaRPr lang="en-US" b="1" i="0" baseline="0" dirty="0"/>
          </a:p>
          <a:p>
            <a:pPr marL="179244" indent="-179244" defTabSz="483243">
              <a:buFontTx/>
              <a:buChar char="-"/>
              <a:defRPr/>
            </a:pPr>
            <a:r>
              <a:rPr lang="en-US" b="1" dirty="0"/>
              <a:t>Reporting what we know if we suspect educator misconduct is a </a:t>
            </a:r>
            <a:r>
              <a:rPr lang="en-US" b="1" dirty="0">
                <a:solidFill>
                  <a:srgbClr val="0000FF"/>
                </a:solidFill>
              </a:rPr>
              <a:t>PRIORITY</a:t>
            </a:r>
            <a:r>
              <a:rPr lang="en-US" b="1" dirty="0"/>
              <a:t>. </a:t>
            </a:r>
            <a:r>
              <a:rPr lang="en-US" b="0" i="1" dirty="0"/>
              <a:t>(</a:t>
            </a:r>
            <a:r>
              <a:rPr lang="en-US" i="1" baseline="0" dirty="0"/>
              <a:t>This statement needs to be emphasized.)</a:t>
            </a:r>
            <a:endParaRPr lang="en-US" b="1" i="0"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33</a:t>
            </a:fld>
            <a:endParaRPr lang="en-US" dirty="0"/>
          </a:p>
        </p:txBody>
      </p:sp>
    </p:spTree>
    <p:extLst>
      <p:ext uri="{BB962C8B-B14F-4D97-AF65-F5344CB8AC3E}">
        <p14:creationId xmlns:p14="http://schemas.microsoft.com/office/powerpoint/2010/main" val="33325117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1½ </a:t>
            </a:r>
            <a:r>
              <a:rPr lang="en-US" u="none" baseline="0" dirty="0"/>
              <a:t>Minutes</a:t>
            </a:r>
            <a:r>
              <a:rPr lang="en-US" u="none" dirty="0"/>
              <a:t>)</a:t>
            </a:r>
            <a:r>
              <a:rPr lang="en-US" u="sng" dirty="0"/>
              <a:t>  </a:t>
            </a:r>
          </a:p>
          <a:p>
            <a:endParaRPr lang="en-US" dirty="0"/>
          </a:p>
          <a:p>
            <a:pPr defTabSz="483243">
              <a:defRPr/>
            </a:pPr>
            <a:r>
              <a:rPr lang="en-US" i="1" dirty="0"/>
              <a:t>Click on the slide</a:t>
            </a:r>
            <a:r>
              <a:rPr lang="en-US" i="1" baseline="0" dirty="0"/>
              <a:t> advancer to display the reporting priority featured on the slide and read it out loud. Then read the information below.</a:t>
            </a:r>
          </a:p>
          <a:p>
            <a:endParaRPr lang="en-US" sz="1000" dirty="0"/>
          </a:p>
          <a:p>
            <a:r>
              <a:rPr lang="en-US" sz="1000" b="1" dirty="0"/>
              <a:t>SAY: Following the district’s reporting protocol is imperative. Your campus or department administrator should be your first point of contact in reporting educator misconduct. He or she will be able to act quickly in addressing the concern. </a:t>
            </a:r>
          </a:p>
          <a:p>
            <a:endParaRPr lang="en-US" sz="1000" b="1" dirty="0"/>
          </a:p>
          <a:p>
            <a:pPr marL="179244" indent="-179244">
              <a:buFontTx/>
              <a:buChar char="-"/>
            </a:pPr>
            <a:r>
              <a:rPr lang="en-US" sz="1000" b="1" dirty="0"/>
              <a:t>Don’t wait or mull things over or attempt to determine for yourself whether the behavior you have observed has a plausible, innocent explanation.</a:t>
            </a:r>
          </a:p>
          <a:p>
            <a:pPr marL="179244" indent="-179244">
              <a:buFontTx/>
              <a:buChar char="-"/>
            </a:pPr>
            <a:endParaRPr lang="en-US" sz="1000" b="1" dirty="0"/>
          </a:p>
          <a:p>
            <a:pPr marL="179244" indent="-179244">
              <a:buFontTx/>
              <a:buChar char="-"/>
            </a:pPr>
            <a:r>
              <a:rPr lang="en-US" sz="1000" b="1" dirty="0"/>
              <a:t>You may not understand the entire situation, and allowing the conduct to continue could be detrimental. </a:t>
            </a:r>
          </a:p>
          <a:p>
            <a:pPr marL="179244" indent="-179244">
              <a:buFontTx/>
              <a:buChar char="-"/>
            </a:pPr>
            <a:endParaRPr lang="en-US" sz="1000" b="1" dirty="0"/>
          </a:p>
          <a:p>
            <a:pPr marL="179244" indent="-179244">
              <a:buFontTx/>
              <a:buChar char="-"/>
            </a:pPr>
            <a:r>
              <a:rPr lang="en-US" sz="1000" b="1" dirty="0"/>
              <a:t>Maintain confidentiality</a:t>
            </a:r>
            <a:r>
              <a:rPr lang="en-US" b="1" dirty="0"/>
              <a:t>.</a:t>
            </a:r>
          </a:p>
          <a:p>
            <a:pPr defTabSz="477985">
              <a:defRPr/>
            </a:pPr>
            <a:endParaRPr lang="en-US" dirty="0"/>
          </a:p>
          <a:p>
            <a:pPr defTabSz="477985">
              <a:defRPr/>
            </a:pPr>
            <a:r>
              <a:rPr lang="en-US" sz="900" i="1" dirty="0"/>
              <a:t>Source Cited: </a:t>
            </a:r>
            <a:r>
              <a:rPr lang="en-US" sz="900" dirty="0"/>
              <a:t>Shoreline School District. (</a:t>
            </a:r>
            <a:r>
              <a:rPr lang="en-US" sz="900" dirty="0" err="1"/>
              <a:t>n.d.</a:t>
            </a:r>
            <a:r>
              <a:rPr lang="en-US" sz="900" dirty="0"/>
              <a:t>). </a:t>
            </a:r>
            <a:r>
              <a:rPr lang="en-US" sz="900" i="1" dirty="0"/>
              <a:t>Protocol in Dealing with Inappropriate Behavior.</a:t>
            </a:r>
            <a:r>
              <a:rPr lang="en-US" sz="900" dirty="0"/>
              <a:t> Retrieved from</a:t>
            </a:r>
            <a:r>
              <a:rPr lang="en-US" sz="900" i="1" dirty="0"/>
              <a:t> </a:t>
            </a:r>
            <a:r>
              <a:rPr lang="en-US" sz="900" dirty="0"/>
              <a:t>http://</a:t>
            </a:r>
            <a:r>
              <a:rPr lang="en-US" sz="900" dirty="0" err="1"/>
              <a:t>www.shorelineschools.org</a:t>
            </a:r>
            <a:r>
              <a:rPr lang="en-US" sz="900" dirty="0"/>
              <a:t>/</a:t>
            </a:r>
            <a:r>
              <a:rPr lang="en-US" sz="900" dirty="0" err="1"/>
              <a:t>cms</a:t>
            </a:r>
            <a:r>
              <a:rPr lang="en-US" sz="900" dirty="0"/>
              <a:t>/lib011/WA02217114/Centricity/Domain/93/</a:t>
            </a:r>
            <a:r>
              <a:rPr lang="en-US" sz="900" dirty="0" err="1"/>
              <a:t>InappropriateBehaviorProtocol.pdf</a:t>
            </a:r>
            <a:endParaRPr lang="en-US" sz="900" dirty="0"/>
          </a:p>
          <a:p>
            <a:endParaRPr lang="en-US" dirty="0"/>
          </a:p>
          <a:p>
            <a:endParaRPr lang="en-US" dirty="0"/>
          </a:p>
          <a:p>
            <a:pPr marL="179244" indent="-179244">
              <a:buFontTx/>
              <a:buChar char="-"/>
            </a:pPr>
            <a:endParaRPr lang="en-US" dirty="0"/>
          </a:p>
          <a:p>
            <a:endParaRPr lang="en-US" b="1" dirty="0"/>
          </a:p>
        </p:txBody>
      </p:sp>
      <p:sp>
        <p:nvSpPr>
          <p:cNvPr id="4" name="Slide Number Placeholder 3"/>
          <p:cNvSpPr>
            <a:spLocks noGrp="1"/>
          </p:cNvSpPr>
          <p:nvPr>
            <p:ph type="sldNum" sz="quarter" idx="10"/>
          </p:nvPr>
        </p:nvSpPr>
        <p:spPr/>
        <p:txBody>
          <a:bodyPr/>
          <a:lstStyle/>
          <a:p>
            <a:fld id="{151ED775-E727-4543-9240-78CCB10EC033}" type="slidenum">
              <a:rPr lang="en-US" smtClean="0"/>
              <a:t>34</a:t>
            </a:fld>
            <a:endParaRPr lang="en-US" dirty="0"/>
          </a:p>
        </p:txBody>
      </p:sp>
    </p:spTree>
    <p:extLst>
      <p:ext uri="{BB962C8B-B14F-4D97-AF65-F5344CB8AC3E}">
        <p14:creationId xmlns:p14="http://schemas.microsoft.com/office/powerpoint/2010/main" val="6701469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r>
              <a:rPr lang="en-US" sz="1000" u="sng" dirty="0"/>
              <a:t>Presenter’s Notes</a:t>
            </a:r>
            <a:r>
              <a:rPr lang="en-US" sz="1000" dirty="0"/>
              <a:t>: (Time: 3 Minutes)</a:t>
            </a:r>
            <a:r>
              <a:rPr lang="en-US" sz="1000" u="sng" dirty="0"/>
              <a:t> </a:t>
            </a:r>
          </a:p>
          <a:p>
            <a:endParaRPr lang="en-US" dirty="0"/>
          </a:p>
          <a:p>
            <a:r>
              <a:rPr lang="en-US" sz="1000" i="1" dirty="0"/>
              <a:t>Click on the slide advancer to display the reporting priority featured on the slide and read it out loud. Then read the information below.</a:t>
            </a:r>
          </a:p>
          <a:p>
            <a:endParaRPr lang="en-US" sz="1000" b="1" dirty="0"/>
          </a:p>
          <a:p>
            <a:r>
              <a:rPr lang="en-US" sz="1000" b="1" dirty="0"/>
              <a:t>SAY: I want to briefly review our district’s policy with you that details the reporting procedure everyone should follow. </a:t>
            </a:r>
          </a:p>
          <a:p>
            <a:endParaRPr lang="en-US" sz="1000" i="1" dirty="0"/>
          </a:p>
          <a:p>
            <a:r>
              <a:rPr lang="en-US" sz="1000" i="1" dirty="0"/>
              <a:t>Be prepared with copies of the school district policy that provides the protocol that school district employees should follow in reporting suspected educator misconduct. It is recommended that an image of the district policy be inserted after slide 36 as a reference to the hard copy of the policy given to participants. </a:t>
            </a:r>
          </a:p>
          <a:p>
            <a:endParaRPr lang="en-US" sz="1000" i="1" dirty="0"/>
          </a:p>
          <a:p>
            <a:r>
              <a:rPr lang="en-US" sz="1000" i="1" dirty="0"/>
              <a:t>Identify key sections of the policy to review with participants PRIOR to the training session. </a:t>
            </a:r>
          </a:p>
          <a:p>
            <a:endParaRPr lang="en-US" sz="1000" i="1" dirty="0"/>
          </a:p>
          <a:p>
            <a:r>
              <a:rPr lang="en-US" sz="1000" b="1" dirty="0"/>
              <a:t>SAY: Are there any questions about the procedures we have in place that guide the reporting process?</a:t>
            </a:r>
          </a:p>
          <a:p>
            <a:endParaRPr lang="en-US" sz="1000" i="1" dirty="0"/>
          </a:p>
          <a:p>
            <a:r>
              <a:rPr lang="en-US" sz="1000" i="1" dirty="0"/>
              <a:t>Advance to the next slide.</a:t>
            </a:r>
          </a:p>
          <a:p>
            <a:endParaRPr lang="en-US" b="0" i="1" dirty="0"/>
          </a:p>
        </p:txBody>
      </p:sp>
      <p:sp>
        <p:nvSpPr>
          <p:cNvPr id="4" name="Slide Number Placeholder 3"/>
          <p:cNvSpPr>
            <a:spLocks noGrp="1"/>
          </p:cNvSpPr>
          <p:nvPr>
            <p:ph type="sldNum" sz="quarter" idx="10"/>
          </p:nvPr>
        </p:nvSpPr>
        <p:spPr/>
        <p:txBody>
          <a:bodyPr/>
          <a:lstStyle/>
          <a:p>
            <a:fld id="{151ED775-E727-4543-9240-78CCB10EC033}" type="slidenum">
              <a:rPr lang="en-US" smtClean="0"/>
              <a:t>35</a:t>
            </a:fld>
            <a:endParaRPr lang="en-US" dirty="0"/>
          </a:p>
        </p:txBody>
      </p:sp>
    </p:spTree>
    <p:extLst>
      <p:ext uri="{BB962C8B-B14F-4D97-AF65-F5344CB8AC3E}">
        <p14:creationId xmlns:p14="http://schemas.microsoft.com/office/powerpoint/2010/main" val="18329564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a:t>
            </a:r>
            <a:r>
              <a:rPr lang="en-US" u="none" baseline="0" dirty="0"/>
              <a:t> (Time: 1½ Minutes)</a:t>
            </a:r>
            <a:endParaRPr lang="en-US" dirty="0"/>
          </a:p>
          <a:p>
            <a:endParaRPr lang="en-US" dirty="0"/>
          </a:p>
          <a:p>
            <a:r>
              <a:rPr lang="en-US" b="1" baseline="0" dirty="0"/>
              <a:t>SAY: S</a:t>
            </a:r>
            <a:r>
              <a:rPr lang="en-US" b="1" dirty="0"/>
              <a:t>tudents have the right to expect to have their physical, emotional, academic, and social well-being protected at school by all the adults who work at their school district.</a:t>
            </a:r>
          </a:p>
          <a:p>
            <a:pPr defTabSz="483243">
              <a:defRPr/>
            </a:pPr>
            <a:endParaRPr lang="en-US" b="1" baseline="0" dirty="0"/>
          </a:p>
          <a:p>
            <a:pPr marL="179244" indent="-179244" defTabSz="483243">
              <a:buFontTx/>
              <a:buChar char="-"/>
              <a:defRPr/>
            </a:pPr>
            <a:r>
              <a:rPr lang="en-US" b="1" baseline="0" dirty="0"/>
              <a:t>These are additional steps that are important to ensure that a safe and ethical climate is supported. </a:t>
            </a:r>
          </a:p>
          <a:p>
            <a:pPr marL="179244" indent="-179244" defTabSz="483243">
              <a:buFontTx/>
              <a:buChar char="-"/>
              <a:defRPr/>
            </a:pPr>
            <a:endParaRPr lang="en-US" b="1" i="1" baseline="0" dirty="0"/>
          </a:p>
          <a:p>
            <a:pPr defTabSz="483243">
              <a:defRPr/>
            </a:pPr>
            <a:r>
              <a:rPr lang="en-US" b="0" i="1" baseline="0" dirty="0"/>
              <a:t>Use the slide advancer to display each bulleted item and read it out loud. </a:t>
            </a:r>
            <a:endParaRPr lang="en-US" b="0" i="1" dirty="0"/>
          </a:p>
          <a:p>
            <a:endParaRPr lang="en-US" i="1" dirty="0"/>
          </a:p>
          <a:p>
            <a:r>
              <a:rPr lang="en-US" i="1" dirty="0"/>
              <a:t>Source Cited: </a:t>
            </a:r>
            <a:r>
              <a:rPr lang="en-US" dirty="0" err="1"/>
              <a:t>Shakeshaft</a:t>
            </a:r>
            <a:r>
              <a:rPr lang="en-US" dirty="0"/>
              <a:t>, C. (2013, February). Know the warning signs of educator sexual misconduct. </a:t>
            </a:r>
            <a:r>
              <a:rPr lang="en-US" i="1" dirty="0"/>
              <a:t>Phi Delta </a:t>
            </a:r>
            <a:r>
              <a:rPr lang="en-US" i="1" dirty="0" err="1"/>
              <a:t>Kappan</a:t>
            </a:r>
            <a:r>
              <a:rPr lang="en-US" dirty="0"/>
              <a:t>, </a:t>
            </a:r>
            <a:r>
              <a:rPr lang="en-US" i="1" dirty="0"/>
              <a:t>94</a:t>
            </a:r>
            <a:r>
              <a:rPr lang="en-US" dirty="0"/>
              <a:t>(5), 8. Retrieved from http://</a:t>
            </a:r>
            <a:r>
              <a:rPr lang="en-US" dirty="0" err="1"/>
              <a:t>www.doe.virginia.gov</a:t>
            </a:r>
            <a:r>
              <a:rPr lang="en-US" dirty="0"/>
              <a:t>/support/prevention/</a:t>
            </a:r>
            <a:r>
              <a:rPr lang="en-US" dirty="0" err="1"/>
              <a:t>child_abuse</a:t>
            </a:r>
            <a:r>
              <a:rPr lang="en-US" dirty="0"/>
              <a:t>/</a:t>
            </a:r>
            <a:r>
              <a:rPr lang="en-US" dirty="0" err="1"/>
              <a:t>sexual_misconduct_warning_signs_shakeshaft.pdf</a:t>
            </a:r>
            <a:endParaRPr lang="en-US"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36</a:t>
            </a:fld>
            <a:endParaRPr lang="en-US" dirty="0"/>
          </a:p>
        </p:txBody>
      </p:sp>
    </p:spTree>
    <p:extLst>
      <p:ext uri="{BB962C8B-B14F-4D97-AF65-F5344CB8AC3E}">
        <p14:creationId xmlns:p14="http://schemas.microsoft.com/office/powerpoint/2010/main" val="12884537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a:t>
            </a:r>
            <a:r>
              <a:rPr lang="en-US" u="none" baseline="0" dirty="0"/>
              <a:t> (Time: 30 Seconds)</a:t>
            </a:r>
            <a:r>
              <a:rPr lang="en-US" u="sng" dirty="0"/>
              <a:t> </a:t>
            </a:r>
          </a:p>
          <a:p>
            <a:endParaRPr lang="en-US" dirty="0"/>
          </a:p>
          <a:p>
            <a:r>
              <a:rPr lang="en-US" i="1" dirty="0"/>
              <a:t>Read the</a:t>
            </a:r>
            <a:r>
              <a:rPr lang="en-US" i="1" baseline="0" dirty="0"/>
              <a:t> question on the slide. Click on the slide advancer to display the word “YES.” Read the information below.</a:t>
            </a:r>
            <a:endParaRPr lang="en-US" i="1" dirty="0"/>
          </a:p>
          <a:p>
            <a:endParaRPr lang="en-US" dirty="0"/>
          </a:p>
          <a:p>
            <a:pPr defTabSz="483243">
              <a:defRPr/>
            </a:pPr>
            <a:r>
              <a:rPr lang="en-US" b="1" dirty="0"/>
              <a:t>SAY: Yes.</a:t>
            </a:r>
            <a:r>
              <a:rPr lang="en-US" b="1" baseline="0" dirty="0"/>
              <a:t> There is a specific reporting requirement for superintendents.</a:t>
            </a:r>
          </a:p>
          <a:p>
            <a:pPr defTabSz="483243">
              <a:defRPr/>
            </a:pPr>
            <a:endParaRPr lang="en-US" b="1" baseline="0" dirty="0"/>
          </a:p>
          <a:p>
            <a:pPr defTabSz="483243">
              <a:defRPr/>
            </a:pPr>
            <a:r>
              <a:rPr lang="en-US" b="0" i="1" baseline="0" dirty="0"/>
              <a:t>Advance to the next slide. </a:t>
            </a:r>
          </a:p>
          <a:p>
            <a:pPr defTabSz="483243">
              <a:defRPr/>
            </a:pPr>
            <a:endParaRPr lang="en-US" b="1" dirty="0"/>
          </a:p>
          <a:p>
            <a:r>
              <a:rPr lang="en-US" i="1" dirty="0"/>
              <a:t>Source Cited: </a:t>
            </a:r>
            <a:r>
              <a:rPr lang="en-US" dirty="0"/>
              <a:t>Texas Education Agency. (2016). </a:t>
            </a:r>
            <a:r>
              <a:rPr lang="en-US" i="1" dirty="0"/>
              <a:t>Educator Discipline - FAQs. </a:t>
            </a:r>
            <a:r>
              <a:rPr lang="en-US" dirty="0"/>
              <a:t>Retrieved from http://</a:t>
            </a:r>
            <a:r>
              <a:rPr lang="en-US" dirty="0" err="1"/>
              <a:t>tea.texas.gov</a:t>
            </a:r>
            <a:r>
              <a:rPr lang="en-US" dirty="0"/>
              <a:t>/</a:t>
            </a:r>
            <a:r>
              <a:rPr lang="en-US" dirty="0" err="1"/>
              <a:t>Texas_Educators</a:t>
            </a:r>
            <a:r>
              <a:rPr lang="en-US" dirty="0"/>
              <a:t>/Investigations/</a:t>
            </a:r>
            <a:r>
              <a:rPr lang="en-US" dirty="0" err="1"/>
              <a:t>Educator_Discipline</a:t>
            </a:r>
            <a:r>
              <a:rPr lang="en-US" dirty="0"/>
              <a:t>_-_FAQs/</a:t>
            </a:r>
            <a:r>
              <a:rPr lang="en-US" dirty="0">
                <a:effectLst/>
              </a:rPr>
              <a:t> </a:t>
            </a:r>
            <a:endParaRPr lang="en-US" i="1" dirty="0"/>
          </a:p>
          <a:p>
            <a:r>
              <a:rPr lang="en-US" b="1" i="1" dirty="0"/>
              <a:t> </a:t>
            </a:r>
          </a:p>
        </p:txBody>
      </p:sp>
      <p:sp>
        <p:nvSpPr>
          <p:cNvPr id="4" name="Slide Number Placeholder 3"/>
          <p:cNvSpPr>
            <a:spLocks noGrp="1"/>
          </p:cNvSpPr>
          <p:nvPr>
            <p:ph type="sldNum" sz="quarter" idx="10"/>
          </p:nvPr>
        </p:nvSpPr>
        <p:spPr/>
        <p:txBody>
          <a:bodyPr/>
          <a:lstStyle/>
          <a:p>
            <a:fld id="{151ED775-E727-4543-9240-78CCB10EC033}" type="slidenum">
              <a:rPr lang="en-US" smtClean="0"/>
              <a:t>37</a:t>
            </a:fld>
            <a:endParaRPr lang="en-US" dirty="0"/>
          </a:p>
        </p:txBody>
      </p:sp>
    </p:spTree>
    <p:extLst>
      <p:ext uri="{BB962C8B-B14F-4D97-AF65-F5344CB8AC3E}">
        <p14:creationId xmlns:p14="http://schemas.microsoft.com/office/powerpoint/2010/main" val="8707941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43">
              <a:defRPr/>
            </a:pPr>
            <a:r>
              <a:rPr lang="en-US" u="sng" dirty="0"/>
              <a:t>Presenter’s Notes</a:t>
            </a:r>
            <a:r>
              <a:rPr lang="en-US" u="none" dirty="0"/>
              <a:t>: (Time: 1</a:t>
            </a:r>
            <a:r>
              <a:rPr lang="en-US" u="none" baseline="0" dirty="0"/>
              <a:t> Minute</a:t>
            </a:r>
            <a:r>
              <a:rPr lang="en-US" u="none" dirty="0"/>
              <a:t>)</a:t>
            </a:r>
            <a:r>
              <a:rPr lang="en-US" u="none" baseline="0" dirty="0"/>
              <a:t> </a:t>
            </a:r>
            <a:r>
              <a:rPr lang="en-US" u="sng" dirty="0"/>
              <a:t>  </a:t>
            </a:r>
          </a:p>
          <a:p>
            <a:endParaRPr lang="en-US" dirty="0"/>
          </a:p>
          <a:p>
            <a:r>
              <a:rPr lang="en-US" i="1" dirty="0"/>
              <a:t>Rea</a:t>
            </a:r>
            <a:r>
              <a:rPr lang="en-US" i="1" baseline="0" dirty="0"/>
              <a:t>d the information on the slide or provide a verbal summary before reading the statement below.</a:t>
            </a:r>
            <a:endParaRPr lang="en-US" i="1" dirty="0"/>
          </a:p>
          <a:p>
            <a:endParaRPr lang="en-US" dirty="0"/>
          </a:p>
          <a:p>
            <a:r>
              <a:rPr lang="en-US" b="1" dirty="0"/>
              <a:t>SAY:</a:t>
            </a:r>
            <a:r>
              <a:rPr lang="en-US" b="1" baseline="0" dirty="0"/>
              <a:t> Now let’s make some final connections to sum up what we’ve learned. </a:t>
            </a:r>
            <a:endParaRPr lang="en-US" b="1" dirty="0"/>
          </a:p>
          <a:p>
            <a:endParaRPr lang="en-US" dirty="0"/>
          </a:p>
          <a:p>
            <a:r>
              <a:rPr lang="en-US" i="1" dirty="0"/>
              <a:t>Source Cited: </a:t>
            </a:r>
            <a:r>
              <a:rPr lang="en-US" dirty="0"/>
              <a:t>Texas Education Agency. (2016). </a:t>
            </a:r>
            <a:r>
              <a:rPr lang="en-US" i="1" dirty="0"/>
              <a:t>Educator Discipline - FAQs. </a:t>
            </a:r>
            <a:r>
              <a:rPr lang="en-US" dirty="0"/>
              <a:t>Retrieved from http://</a:t>
            </a:r>
            <a:r>
              <a:rPr lang="en-US" dirty="0" err="1"/>
              <a:t>tea.texas.gov</a:t>
            </a:r>
            <a:r>
              <a:rPr lang="en-US" dirty="0"/>
              <a:t>/</a:t>
            </a:r>
            <a:r>
              <a:rPr lang="en-US" dirty="0" err="1"/>
              <a:t>Texas_Educators</a:t>
            </a:r>
            <a:r>
              <a:rPr lang="en-US" dirty="0"/>
              <a:t>/Investigations/</a:t>
            </a:r>
            <a:r>
              <a:rPr lang="en-US" dirty="0" err="1"/>
              <a:t>Educator_Discipline</a:t>
            </a:r>
            <a:r>
              <a:rPr lang="en-US" dirty="0"/>
              <a:t>_-_FAQs/</a:t>
            </a:r>
            <a:r>
              <a:rPr lang="en-US" dirty="0">
                <a:effectLst/>
              </a:rPr>
              <a:t> </a:t>
            </a:r>
            <a:endParaRPr lang="en-US" i="1" dirty="0"/>
          </a:p>
          <a:p>
            <a:r>
              <a:rPr lang="en-US" b="1" i="1" dirty="0"/>
              <a:t> </a:t>
            </a:r>
          </a:p>
        </p:txBody>
      </p:sp>
      <p:sp>
        <p:nvSpPr>
          <p:cNvPr id="4" name="Slide Number Placeholder 3"/>
          <p:cNvSpPr>
            <a:spLocks noGrp="1"/>
          </p:cNvSpPr>
          <p:nvPr>
            <p:ph type="sldNum" sz="quarter" idx="10"/>
          </p:nvPr>
        </p:nvSpPr>
        <p:spPr/>
        <p:txBody>
          <a:bodyPr/>
          <a:lstStyle/>
          <a:p>
            <a:fld id="{151ED775-E727-4543-9240-78CCB10EC033}" type="slidenum">
              <a:rPr lang="en-US" smtClean="0"/>
              <a:t>38</a:t>
            </a:fld>
            <a:endParaRPr lang="en-US" dirty="0"/>
          </a:p>
        </p:txBody>
      </p:sp>
    </p:spTree>
    <p:extLst>
      <p:ext uri="{BB962C8B-B14F-4D97-AF65-F5344CB8AC3E}">
        <p14:creationId xmlns:p14="http://schemas.microsoft.com/office/powerpoint/2010/main" val="37339306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a:t>
            </a:r>
            <a:r>
              <a:rPr lang="en-US" u="none" baseline="0" dirty="0"/>
              <a:t> (Time: 1½ Minutes)</a:t>
            </a:r>
            <a:endParaRPr lang="en-US" u="sng" dirty="0"/>
          </a:p>
          <a:p>
            <a:endParaRPr lang="en-US" b="0" i="1" u="sng" dirty="0"/>
          </a:p>
          <a:p>
            <a:r>
              <a:rPr lang="en-US" i="1" dirty="0"/>
              <a:t>Rea</a:t>
            </a:r>
            <a:r>
              <a:rPr lang="en-US" i="1" baseline="0" dirty="0"/>
              <a:t>d the information on the slide or provide a verbal summary before reading the information below.</a:t>
            </a:r>
          </a:p>
          <a:p>
            <a:endParaRPr lang="en-US" b="1" u="none" dirty="0"/>
          </a:p>
          <a:p>
            <a:r>
              <a:rPr lang="en-US" b="1" u="none" dirty="0"/>
              <a:t>SAY:</a:t>
            </a:r>
            <a:r>
              <a:rPr lang="en-US" b="1" u="none" baseline="0" dirty="0"/>
              <a:t> Today, we have been able to identify several outcomes in confronting borderline behavior and strengthening the reporting process </a:t>
            </a:r>
            <a:r>
              <a:rPr lang="en-US" b="1" baseline="0" dirty="0"/>
              <a:t>at all campuses. </a:t>
            </a:r>
          </a:p>
          <a:p>
            <a:endParaRPr lang="en-US" b="1" baseline="0" dirty="0"/>
          </a:p>
          <a:p>
            <a:pPr marL="181216" indent="-181216">
              <a:buFontTx/>
              <a:buChar char="-"/>
            </a:pPr>
            <a:r>
              <a:rPr lang="en-US" b="1" baseline="0" dirty="0"/>
              <a:t>With the knowledge that all school personnel have a better understanding about questionable educator behavior and responsibilities for reporting suspected misconduct, the campus will be able to be more vigilant in ensuring an ethical climate, thus eliminating inappropriate incidents.</a:t>
            </a:r>
          </a:p>
          <a:p>
            <a:endParaRPr lang="en-US" b="1" baseline="0" dirty="0"/>
          </a:p>
          <a:p>
            <a:pPr marL="181216" indent="-181216">
              <a:buFontTx/>
              <a:buChar char="-"/>
            </a:pPr>
            <a:r>
              <a:rPr lang="en-US" b="1" baseline="0" dirty="0"/>
              <a:t>It will also provide students with a strong message that will allow them to trust that the adults at their school will protect them from harm. </a:t>
            </a:r>
          </a:p>
          <a:p>
            <a:pPr marL="181216" indent="-181216">
              <a:buFontTx/>
              <a:buChar char="-"/>
            </a:pPr>
            <a:endParaRPr lang="en-US" b="1" baseline="0" dirty="0"/>
          </a:p>
          <a:p>
            <a:pPr marL="181216" indent="-181216">
              <a:buFontTx/>
              <a:buChar char="-"/>
            </a:pPr>
            <a:r>
              <a:rPr lang="en-US" b="1" baseline="0" dirty="0"/>
              <a:t>Finally, trust your instincts. If something seems amiss, it </a:t>
            </a:r>
            <a:r>
              <a:rPr lang="en-US" b="1" baseline="0"/>
              <a:t>frequently is.</a:t>
            </a:r>
            <a:endParaRPr lang="en-US" b="1" baseline="0" dirty="0"/>
          </a:p>
          <a:p>
            <a:endParaRPr lang="en-US" b="1" baseline="0" dirty="0"/>
          </a:p>
          <a:p>
            <a:endParaRPr lang="en-US" b="0" baseline="0" dirty="0"/>
          </a:p>
        </p:txBody>
      </p:sp>
      <p:sp>
        <p:nvSpPr>
          <p:cNvPr id="4" name="Slide Number Placeholder 3"/>
          <p:cNvSpPr>
            <a:spLocks noGrp="1"/>
          </p:cNvSpPr>
          <p:nvPr>
            <p:ph type="sldNum" sz="quarter" idx="10"/>
          </p:nvPr>
        </p:nvSpPr>
        <p:spPr/>
        <p:txBody>
          <a:bodyPr/>
          <a:lstStyle/>
          <a:p>
            <a:fld id="{E399FD1E-AA77-2049-BD5C-7B09D322BA44}" type="slidenum">
              <a:rPr lang="en-US" smtClean="0"/>
              <a:t>39</a:t>
            </a:fld>
            <a:endParaRPr lang="en-US" dirty="0"/>
          </a:p>
        </p:txBody>
      </p:sp>
    </p:spTree>
    <p:extLst>
      <p:ext uri="{BB962C8B-B14F-4D97-AF65-F5344CB8AC3E}">
        <p14:creationId xmlns:p14="http://schemas.microsoft.com/office/powerpoint/2010/main" val="7242875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 for Presenter: </a:t>
            </a:r>
            <a:r>
              <a:rPr lang="en-US" i="1" u="sng" dirty="0"/>
              <a:t>Italics</a:t>
            </a:r>
          </a:p>
          <a:p>
            <a:r>
              <a:rPr lang="en-US" u="sng" dirty="0"/>
              <a:t>Information for Presenter to Convey: </a:t>
            </a:r>
            <a:r>
              <a:rPr lang="en-US" b="1" u="sng" dirty="0"/>
              <a:t>Bold</a:t>
            </a:r>
          </a:p>
          <a:p>
            <a:endParaRPr lang="en-US" b="1" u="sng" dirty="0"/>
          </a:p>
          <a:p>
            <a:pPr defTabSz="483243">
              <a:defRPr/>
            </a:pPr>
            <a:r>
              <a:rPr lang="en-US" u="sng" dirty="0"/>
              <a:t>Presenter’s Notes</a:t>
            </a:r>
            <a:r>
              <a:rPr lang="en-US" dirty="0"/>
              <a:t>: (Time: 7 Minutes)</a:t>
            </a:r>
            <a:r>
              <a:rPr lang="en-US" u="sng" dirty="0"/>
              <a:t>  </a:t>
            </a:r>
          </a:p>
          <a:p>
            <a:endParaRPr lang="en-US" i="1" dirty="0"/>
          </a:p>
          <a:p>
            <a:r>
              <a:rPr lang="en-US" i="1" dirty="0"/>
              <a:t>Ask participants to find the section in their journal titled “Justify It.”</a:t>
            </a:r>
          </a:p>
          <a:p>
            <a:endParaRPr lang="en-US" i="1" dirty="0"/>
          </a:p>
          <a:p>
            <a:pPr defTabSz="483243">
              <a:defRPr/>
            </a:pPr>
            <a:r>
              <a:rPr lang="en-US" b="1" dirty="0"/>
              <a:t>SAY: I would like for you to work in your groups to complete the Performance Task for this module. I will walk around to provide clarification as needed.</a:t>
            </a:r>
          </a:p>
          <a:p>
            <a:pPr defTabSz="483243">
              <a:defRPr/>
            </a:pPr>
            <a:endParaRPr lang="en-US" b="1" i="1" dirty="0"/>
          </a:p>
          <a:p>
            <a:pPr defTabSz="483243">
              <a:defRPr/>
            </a:pPr>
            <a:r>
              <a:rPr lang="en-US" i="1" dirty="0"/>
              <a:t>Participants will work in groups</a:t>
            </a:r>
            <a:r>
              <a:rPr lang="en-US" i="1" baseline="0" dirty="0"/>
              <a:t> </a:t>
            </a:r>
            <a:r>
              <a:rPr lang="en-US" i="1" dirty="0"/>
              <a:t>but also record their responses in their respective journals. </a:t>
            </a:r>
            <a:endParaRPr lang="en-US" sz="1000" i="1" dirty="0"/>
          </a:p>
          <a:p>
            <a:pPr defTabSz="483243">
              <a:defRPr/>
            </a:pPr>
            <a:endParaRPr lang="en-US" i="1" dirty="0"/>
          </a:p>
          <a:p>
            <a:pPr defTabSz="483243">
              <a:defRPr/>
            </a:pPr>
            <a:r>
              <a:rPr lang="en-US" b="1" dirty="0"/>
              <a:t>SAY: Discuss each</a:t>
            </a:r>
            <a:r>
              <a:rPr lang="en-US" b="1" baseline="0" dirty="0"/>
              <a:t> scenario </a:t>
            </a:r>
            <a:r>
              <a:rPr lang="en-US" b="1" dirty="0"/>
              <a:t>and determine if it is a reportable violation. Place a checkmark in the first or second column based on your group’s decision to report or not report each incident. Justify your responses in the third column. </a:t>
            </a:r>
            <a:endParaRPr lang="en-US" b="1" i="1" dirty="0"/>
          </a:p>
          <a:p>
            <a:endParaRPr lang="en-US" i="1" dirty="0"/>
          </a:p>
          <a:p>
            <a:r>
              <a:rPr lang="en-US" i="1" dirty="0"/>
              <a:t>FEEDBACK: Once groups have finished completing the participant activity, call on two or three groups to provide their responses</a:t>
            </a:r>
            <a:r>
              <a:rPr lang="en-US" b="1" i="1" dirty="0"/>
              <a:t>. IF PARTICIPANTS DO NOT IDENTIFY THE EXPECTED RESPONSES</a:t>
            </a:r>
            <a:r>
              <a:rPr lang="en-US" i="1" dirty="0"/>
              <a:t> that should result from this activity, use the </a:t>
            </a:r>
            <a:r>
              <a:rPr lang="en-US" b="1" i="1" dirty="0"/>
              <a:t>Performance Task Key </a:t>
            </a:r>
            <a:r>
              <a:rPr lang="en-US" i="1" dirty="0"/>
              <a:t>to</a:t>
            </a:r>
            <a:r>
              <a:rPr lang="en-US" b="1" i="1" dirty="0"/>
              <a:t> </a:t>
            </a:r>
            <a:r>
              <a:rPr lang="en-US" i="1" dirty="0"/>
              <a:t>guide participants in reviewing the expected responses. </a:t>
            </a:r>
          </a:p>
        </p:txBody>
      </p:sp>
      <p:sp>
        <p:nvSpPr>
          <p:cNvPr id="4" name="Slide Number Placeholder 3"/>
          <p:cNvSpPr>
            <a:spLocks noGrp="1"/>
          </p:cNvSpPr>
          <p:nvPr>
            <p:ph type="sldNum" sz="quarter" idx="10"/>
          </p:nvPr>
        </p:nvSpPr>
        <p:spPr/>
        <p:txBody>
          <a:bodyPr/>
          <a:lstStyle/>
          <a:p>
            <a:fld id="{276F89BB-B7E5-B147-BFB7-69A1B0762F99}" type="slidenum">
              <a:rPr lang="en-US" smtClean="0"/>
              <a:t>40</a:t>
            </a:fld>
            <a:endParaRPr lang="en-US" dirty="0"/>
          </a:p>
        </p:txBody>
      </p:sp>
    </p:spTree>
    <p:extLst>
      <p:ext uri="{BB962C8B-B14F-4D97-AF65-F5344CB8AC3E}">
        <p14:creationId xmlns:p14="http://schemas.microsoft.com/office/powerpoint/2010/main" val="21068665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b="0" i="1" u="sng" dirty="0"/>
          </a:p>
          <a:p>
            <a:r>
              <a:rPr lang="en-US" b="0" i="1" u="sng" dirty="0"/>
              <a:t>Information for Presenter to Convey: Bold</a:t>
            </a:r>
          </a:p>
          <a:p>
            <a:endParaRPr lang="en-US" b="0" i="1" u="sng" dirty="0"/>
          </a:p>
          <a:p>
            <a:pPr defTabSz="483243">
              <a:defRPr/>
            </a:pPr>
            <a:r>
              <a:rPr lang="en-US" b="0" i="0" u="sng" dirty="0"/>
              <a:t>Presenter’s Notes</a:t>
            </a:r>
            <a:r>
              <a:rPr lang="en-US" b="0" i="0" u="none" dirty="0"/>
              <a:t>:</a:t>
            </a:r>
            <a:r>
              <a:rPr lang="en-US" b="0" dirty="0"/>
              <a:t> (Time: 3 Minutes)</a:t>
            </a:r>
            <a:r>
              <a:rPr lang="en-US" b="0" i="1" u="sng" dirty="0"/>
              <a:t>  </a:t>
            </a:r>
          </a:p>
          <a:p>
            <a:endParaRPr lang="en-US" b="0" i="1" dirty="0"/>
          </a:p>
          <a:p>
            <a:r>
              <a:rPr lang="en-US" b="0" i="1" dirty="0"/>
              <a:t>Ask participants</a:t>
            </a:r>
            <a:r>
              <a:rPr lang="en-US" b="0" i="1" baseline="0" dirty="0"/>
              <a:t> to turn to the journal reflection page titled “</a:t>
            </a:r>
            <a:r>
              <a:rPr lang="en-US" i="1" dirty="0"/>
              <a:t>Confronting and Reporting Borderline Behavior.” R</a:t>
            </a:r>
            <a:r>
              <a:rPr lang="en-US" i="1" baseline="0" dirty="0"/>
              <a:t>ead the reflection prompt included below. Provide at least three minutes for participants to complete their journal reflection. </a:t>
            </a:r>
          </a:p>
          <a:p>
            <a:endParaRPr lang="en-US" sz="1000" dirty="0"/>
          </a:p>
          <a:p>
            <a:r>
              <a:rPr lang="en-US" b="1" dirty="0"/>
              <a:t>SAY: From your perspective, has your campus made strides to support a safe and ethical climate? </a:t>
            </a:r>
          </a:p>
          <a:p>
            <a:endParaRPr lang="en-US" b="1" dirty="0"/>
          </a:p>
          <a:p>
            <a:pPr marL="181216" indent="-181216">
              <a:buFontTx/>
              <a:buChar char="-"/>
            </a:pPr>
            <a:r>
              <a:rPr lang="en-US" b="1" dirty="0"/>
              <a:t>If your response is yes, what strategy or strategies have fostered a safe and ethical climate at your campus?</a:t>
            </a:r>
          </a:p>
          <a:p>
            <a:endParaRPr lang="en-US" b="1" dirty="0"/>
          </a:p>
          <a:p>
            <a:pPr marL="181216" indent="-181216">
              <a:buFontTx/>
              <a:buChar char="-"/>
            </a:pPr>
            <a:r>
              <a:rPr lang="en-US" b="1" dirty="0"/>
              <a:t>If your answer is no, what recommendation can you offer to create a safe and ethical climate?</a:t>
            </a:r>
          </a:p>
          <a:p>
            <a:endParaRPr lang="en-US" i="1" dirty="0"/>
          </a:p>
        </p:txBody>
      </p:sp>
      <p:sp>
        <p:nvSpPr>
          <p:cNvPr id="4" name="Slide Number Placeholder 3"/>
          <p:cNvSpPr>
            <a:spLocks noGrp="1"/>
          </p:cNvSpPr>
          <p:nvPr>
            <p:ph type="sldNum" sz="quarter" idx="10"/>
          </p:nvPr>
        </p:nvSpPr>
        <p:spPr/>
        <p:txBody>
          <a:bodyPr/>
          <a:lstStyle/>
          <a:p>
            <a:fld id="{276F89BB-B7E5-B147-BFB7-69A1B0762F99}" type="slidenum">
              <a:rPr lang="en-US" smtClean="0"/>
              <a:t>41</a:t>
            </a:fld>
            <a:endParaRPr lang="en-US" dirty="0"/>
          </a:p>
        </p:txBody>
      </p:sp>
    </p:spTree>
    <p:extLst>
      <p:ext uri="{BB962C8B-B14F-4D97-AF65-F5344CB8AC3E}">
        <p14:creationId xmlns:p14="http://schemas.microsoft.com/office/powerpoint/2010/main" val="17082280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43">
              <a:defRPr/>
            </a:pPr>
            <a:r>
              <a:rPr lang="en-US" u="sng" dirty="0"/>
              <a:t>Presenter’s Notes</a:t>
            </a:r>
            <a:r>
              <a:rPr lang="en-US" u="none" dirty="0"/>
              <a:t>:</a:t>
            </a:r>
            <a:r>
              <a:rPr lang="en-US" u="none" baseline="0" dirty="0"/>
              <a:t> (Time: 5 Minutes)</a:t>
            </a:r>
            <a:r>
              <a:rPr lang="en-US" u="sng" dirty="0"/>
              <a:t> </a:t>
            </a:r>
          </a:p>
          <a:p>
            <a:endParaRPr lang="en-US" b="1" dirty="0"/>
          </a:p>
          <a:p>
            <a:r>
              <a:rPr lang="en-US" b="1" dirty="0"/>
              <a:t>SAY: Each participant is</a:t>
            </a:r>
            <a:r>
              <a:rPr lang="en-US" b="1" baseline="0" dirty="0"/>
              <a:t> required to complete an assessment based on the information received in this training. You must receive a score of 100 to receive credit for this module training. </a:t>
            </a:r>
          </a:p>
          <a:p>
            <a:pPr defTabSz="483243">
              <a:defRPr/>
            </a:pPr>
            <a:endParaRPr lang="en-US" b="0" i="1" baseline="0" dirty="0"/>
          </a:p>
          <a:p>
            <a:pPr defTabSz="483262">
              <a:defRPr/>
            </a:pPr>
            <a:r>
              <a:rPr lang="en-US" b="0" i="1" baseline="0" dirty="0"/>
              <a:t>You can provide each participant with the Module 6 assessment to complete as a culminating activity. Districts can alternately choose to have participants complete the assessment during a follow-up session or have them complete the assessment on their own within a designated period of time and submit it to their campus principal. </a:t>
            </a:r>
          </a:p>
          <a:p>
            <a:pPr defTabSz="483243">
              <a:defRPr/>
            </a:pPr>
            <a:r>
              <a:rPr lang="en-US" b="0" i="1" baseline="0" dirty="0"/>
              <a:t> </a:t>
            </a:r>
          </a:p>
          <a:p>
            <a:endParaRPr lang="en-US" b="1" baseline="0" dirty="0"/>
          </a:p>
        </p:txBody>
      </p:sp>
      <p:sp>
        <p:nvSpPr>
          <p:cNvPr id="4" name="Slide Number Placeholder 3"/>
          <p:cNvSpPr>
            <a:spLocks noGrp="1"/>
          </p:cNvSpPr>
          <p:nvPr>
            <p:ph type="sldNum" sz="quarter" idx="10"/>
          </p:nvPr>
        </p:nvSpPr>
        <p:spPr/>
        <p:txBody>
          <a:bodyPr/>
          <a:lstStyle/>
          <a:p>
            <a:fld id="{276F89BB-B7E5-B147-BFB7-69A1B0762F99}" type="slidenum">
              <a:rPr lang="en-US" smtClean="0"/>
              <a:t>42</a:t>
            </a:fld>
            <a:endParaRPr lang="en-US" dirty="0"/>
          </a:p>
        </p:txBody>
      </p:sp>
    </p:spTree>
    <p:extLst>
      <p:ext uri="{BB962C8B-B14F-4D97-AF65-F5344CB8AC3E}">
        <p14:creationId xmlns:p14="http://schemas.microsoft.com/office/powerpoint/2010/main" val="33484849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43">
              <a:defRPr/>
            </a:pPr>
            <a:r>
              <a:rPr lang="en-US" u="sng" dirty="0"/>
              <a:t>Presenter’s Notes</a:t>
            </a:r>
            <a:r>
              <a:rPr lang="en-US" u="none" dirty="0"/>
              <a:t>: </a:t>
            </a:r>
            <a:r>
              <a:rPr lang="en-US" u="none" baseline="0" dirty="0"/>
              <a:t>(Time: 1 Minute)</a:t>
            </a:r>
            <a:r>
              <a:rPr lang="en-US" u="sng" dirty="0"/>
              <a:t> </a:t>
            </a:r>
          </a:p>
          <a:p>
            <a:endParaRPr lang="en-US" dirty="0"/>
          </a:p>
          <a:p>
            <a:r>
              <a:rPr lang="en-US" i="1" dirty="0"/>
              <a:t>Before concluding</a:t>
            </a:r>
            <a:r>
              <a:rPr lang="en-US" i="1" baseline="0" dirty="0"/>
              <a:t> the training session, ask participants if they have any questions about the information they received today. Answer any questions as applicable.</a:t>
            </a:r>
          </a:p>
          <a:p>
            <a:endParaRPr lang="en-US" dirty="0"/>
          </a:p>
          <a:p>
            <a:endParaRPr lang="en-US" dirty="0"/>
          </a:p>
        </p:txBody>
      </p:sp>
      <p:sp>
        <p:nvSpPr>
          <p:cNvPr id="4" name="Slide Number Placeholder 3"/>
          <p:cNvSpPr>
            <a:spLocks noGrp="1"/>
          </p:cNvSpPr>
          <p:nvPr>
            <p:ph type="sldNum" sz="quarter" idx="10"/>
          </p:nvPr>
        </p:nvSpPr>
        <p:spPr/>
        <p:txBody>
          <a:bodyPr/>
          <a:lstStyle/>
          <a:p>
            <a:fld id="{E399FD1E-AA77-2049-BD5C-7B09D322BA44}" type="slidenum">
              <a:rPr lang="en-US" smtClean="0"/>
              <a:t>43</a:t>
            </a:fld>
            <a:endParaRPr lang="en-US" dirty="0"/>
          </a:p>
        </p:txBody>
      </p:sp>
    </p:spTree>
    <p:extLst>
      <p:ext uri="{BB962C8B-B14F-4D97-AF65-F5344CB8AC3E}">
        <p14:creationId xmlns:p14="http://schemas.microsoft.com/office/powerpoint/2010/main" val="30204625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43">
              <a:defRPr/>
            </a:pPr>
            <a:r>
              <a:rPr lang="en-US" u="sng" dirty="0"/>
              <a:t>Presenter’s Notes</a:t>
            </a:r>
            <a:r>
              <a:rPr lang="en-US" u="none" dirty="0"/>
              <a:t>:</a:t>
            </a:r>
            <a:r>
              <a:rPr lang="en-US" u="sng" dirty="0"/>
              <a:t>  </a:t>
            </a:r>
          </a:p>
          <a:p>
            <a:pPr defTabSz="483243">
              <a:defRPr/>
            </a:pPr>
            <a:endParaRPr lang="en-US" i="1" dirty="0"/>
          </a:p>
          <a:p>
            <a:r>
              <a:rPr lang="en-US" i="1" dirty="0"/>
              <a:t>References</a:t>
            </a:r>
            <a:r>
              <a:rPr lang="en-US" i="1" baseline="0" dirty="0"/>
              <a:t> for sources cited. You do not need to reference this slide. </a:t>
            </a:r>
            <a:endParaRPr lang="en-US" i="1"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44</a:t>
            </a:fld>
            <a:endParaRPr lang="en-US" dirty="0"/>
          </a:p>
        </p:txBody>
      </p:sp>
    </p:spTree>
    <p:extLst>
      <p:ext uri="{BB962C8B-B14F-4D97-AF65-F5344CB8AC3E}">
        <p14:creationId xmlns:p14="http://schemas.microsoft.com/office/powerpoint/2010/main" val="180476794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43">
              <a:defRPr/>
            </a:pPr>
            <a:r>
              <a:rPr lang="en-US" u="sng" dirty="0"/>
              <a:t>Presenter’s Notes</a:t>
            </a:r>
            <a:r>
              <a:rPr lang="en-US" u="none" dirty="0"/>
              <a:t>:</a:t>
            </a:r>
            <a:r>
              <a:rPr lang="en-US" u="sng" dirty="0"/>
              <a:t>  </a:t>
            </a:r>
          </a:p>
          <a:p>
            <a:pPr defTabSz="483243">
              <a:defRPr/>
            </a:pPr>
            <a:endParaRPr lang="en-US" i="1" dirty="0"/>
          </a:p>
          <a:p>
            <a:r>
              <a:rPr lang="en-US" i="1" dirty="0"/>
              <a:t>References</a:t>
            </a:r>
            <a:r>
              <a:rPr lang="en-US" i="1" baseline="0" dirty="0"/>
              <a:t> for sources cited. You do not need to reference this slide. </a:t>
            </a:r>
            <a:endParaRPr lang="en-US" i="1" dirty="0"/>
          </a:p>
        </p:txBody>
      </p:sp>
      <p:sp>
        <p:nvSpPr>
          <p:cNvPr id="4" name="Slide Number Placeholder 3"/>
          <p:cNvSpPr>
            <a:spLocks noGrp="1"/>
          </p:cNvSpPr>
          <p:nvPr>
            <p:ph type="sldNum" sz="quarter" idx="10"/>
          </p:nvPr>
        </p:nvSpPr>
        <p:spPr/>
        <p:txBody>
          <a:bodyPr/>
          <a:lstStyle/>
          <a:p>
            <a:fld id="{151ED775-E727-4543-9240-78CCB10EC033}" type="slidenum">
              <a:rPr lang="en-US" smtClean="0"/>
              <a:t>45</a:t>
            </a:fld>
            <a:endParaRPr lang="en-US" dirty="0"/>
          </a:p>
        </p:txBody>
      </p:sp>
    </p:spTree>
    <p:extLst>
      <p:ext uri="{BB962C8B-B14F-4D97-AF65-F5344CB8AC3E}">
        <p14:creationId xmlns:p14="http://schemas.microsoft.com/office/powerpoint/2010/main" val="1804767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4221CB4-6940-4FCE-9E58-A13256BAFA88}" type="datetime1">
              <a:rPr lang="en-US" smtClean="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2685383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5CE589-6DE1-4955-AA51-DB8973520204}" type="datetime1">
              <a:rPr lang="en-US" smtClean="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62590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359E88-3797-4783-8D44-CEC656C21150}" type="datetime1">
              <a:rPr lang="en-US" smtClean="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3083323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E02FB55-5BD7-4D12-BA12-BF760858C9A8}" type="datetime1">
              <a:rPr lang="en-US" smtClean="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2822821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40355CC-B31A-4292-9613-2A0B9C88C8AE}" type="datetime1">
              <a:rPr lang="en-US" smtClean="0"/>
              <a:t>7/27/2022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1868290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A39923C-F770-4E69-A766-10C5D18F9843}" type="datetime1">
              <a:rPr lang="en-US" smtClean="0"/>
              <a:t>7/27/2022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4121501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69605F-49F0-494A-85E7-190F35FA5228}" type="datetime1">
              <a:rPr lang="en-US" smtClean="0"/>
              <a:t>7/27/2022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784589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AAFB1F-87F4-49AC-81A2-C2EABAA290A7}" type="datetime1">
              <a:rPr lang="en-US" smtClean="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814038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58033-0A4B-4BD3-9AFB-61674850B9BE}" type="datetime1">
              <a:rPr lang="en-US" smtClean="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32856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EFF1B0-3FCD-48DA-94F0-DEC3F71323D7}" type="datetime1">
              <a:rPr lang="en-US" smtClean="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1307139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32D9BB-37F1-475A-93A8-105F0AA82901}" type="datetime1">
              <a:rPr lang="en-US" smtClean="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3201268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593290-9D40-46E2-AB36-D5C5076B69B9}" type="datetime1">
              <a:rPr lang="en-US" smtClean="0"/>
              <a:t>7/27/2022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DD2DFE-2B8D-9541-9EAC-6C4E629DB06C}" type="slidenum">
              <a:rPr lang="en-US" smtClean="0"/>
              <a:t>‹#›</a:t>
            </a:fld>
            <a:endParaRPr lang="en-US" dirty="0"/>
          </a:p>
        </p:txBody>
      </p:sp>
    </p:spTree>
    <p:extLst>
      <p:ext uri="{BB962C8B-B14F-4D97-AF65-F5344CB8AC3E}">
        <p14:creationId xmlns:p14="http://schemas.microsoft.com/office/powerpoint/2010/main" val="5850303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hyperlink" Target="https://jukebox.esc13.net/PSgateway/ethics/videos/EthicsModule_5.html"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3.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8" Type="http://schemas.openxmlformats.org/officeDocument/2006/relationships/hyperlink" Target="http://tea.texas.gov/Texas_Educators/Investigations/Educator_Discipline_-_FAQs/" TargetMode="External"/><Relationship Id="rId3" Type="http://schemas.openxmlformats.org/officeDocument/2006/relationships/hyperlink" Target="http://www.aauw.org/files/2013/02/Crossing-the-Line-Sexual-Harassment-at-School.pdf" TargetMode="External"/><Relationship Id="rId7" Type="http://schemas.openxmlformats.org/officeDocument/2006/relationships/hyperlink" Target="http://www.shorelineschools.org/cms/lib011/WA02217114/Centricity/Domain/93/InappropriateBehaviorProtocol.pdf"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hyperlink" Target="http://www.doe.virginia.gov/support/prevention/child_abuse/sexual_misconduct_warning_signs_shakeshaft.pdf" TargetMode="External"/><Relationship Id="rId5" Type="http://schemas.openxmlformats.org/officeDocument/2006/relationships/hyperlink" Target="http://www.pspc.education.pa.gov/Educator-Discipline-System-and-Reporting/Mandatory-Reporting/Pages/default.aspx" TargetMode="External"/><Relationship Id="rId4" Type="http://schemas.openxmlformats.org/officeDocument/2006/relationships/hyperlink" Target="http://www.wfaa.com/news/local/investigates/texas-system-for-reporting-teacher-sex-allegations-broken/158756956" TargetMode="External"/><Relationship Id="rId9"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hyperlink" Target="http://tea.texas.gov/Texas_Educators/Investigations/Superintendent_Reporting-FAQs/"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www.dallasnews.com/news/local-news/20150825-latest-cases-once-again-put-spotlight-on-problem-of-inappropriate-teacher-student-relationship.ece" TargetMode="External"/><Relationship Id="rId4" Type="http://schemas.openxmlformats.org/officeDocument/2006/relationships/hyperlink" Target="http://rems.ed.gov/docs/HH_Vol3Issue2.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3732638" y="4560774"/>
            <a:ext cx="184666" cy="369332"/>
          </a:xfrm>
          <a:prstGeom prst="rect">
            <a:avLst/>
          </a:prstGeom>
          <a:noFill/>
        </p:spPr>
        <p:txBody>
          <a:bodyPr wrap="none" rtlCol="0">
            <a:spAutoFit/>
          </a:bodyPr>
          <a:lstStyle/>
          <a:p>
            <a:endParaRPr lang="en-US" dirty="0"/>
          </a:p>
        </p:txBody>
      </p:sp>
      <p:sp>
        <p:nvSpPr>
          <p:cNvPr id="2" name="Slide Number Placeholder 1"/>
          <p:cNvSpPr>
            <a:spLocks noGrp="1"/>
          </p:cNvSpPr>
          <p:nvPr>
            <p:ph type="sldNum" sz="quarter" idx="12"/>
          </p:nvPr>
        </p:nvSpPr>
        <p:spPr/>
        <p:txBody>
          <a:bodyPr/>
          <a:lstStyle/>
          <a:p>
            <a:fld id="{A3DD2DFE-2B8D-9541-9EAC-6C4E629DB06C}" type="slidenum">
              <a:rPr lang="en-US" smtClean="0"/>
              <a:t>1</a:t>
            </a:fld>
            <a:endParaRPr lang="en-US" dirty="0"/>
          </a:p>
        </p:txBody>
      </p:sp>
    </p:spTree>
    <p:extLst>
      <p:ext uri="{BB962C8B-B14F-4D97-AF65-F5344CB8AC3E}">
        <p14:creationId xmlns:p14="http://schemas.microsoft.com/office/powerpoint/2010/main" val="332380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13604"/>
          </a:xfrm>
        </p:spPr>
        <p:txBody>
          <a:bodyPr/>
          <a:lstStyle/>
          <a:p>
            <a:r>
              <a:rPr lang="en-US" dirty="0"/>
              <a:t>Purpose</a:t>
            </a:r>
          </a:p>
        </p:txBody>
      </p:sp>
      <p:sp>
        <p:nvSpPr>
          <p:cNvPr id="3" name="Content Placeholder 2"/>
          <p:cNvSpPr>
            <a:spLocks noGrp="1"/>
          </p:cNvSpPr>
          <p:nvPr>
            <p:ph idx="1"/>
          </p:nvPr>
        </p:nvSpPr>
        <p:spPr>
          <a:xfrm>
            <a:off x="537832" y="1188242"/>
            <a:ext cx="8229600" cy="4733051"/>
          </a:xfrm>
        </p:spPr>
        <p:txBody>
          <a:bodyPr/>
          <a:lstStyle/>
          <a:p>
            <a:pPr marL="0" lvl="0" indent="0">
              <a:buNone/>
            </a:pPr>
            <a:r>
              <a:rPr lang="en-US" dirty="0"/>
              <a:t>Explore the responsibility of educators in identifying and reporting inappropriate behaviors.</a:t>
            </a:r>
          </a:p>
          <a:p>
            <a:pPr marL="0" lvl="0" indent="0">
              <a:buNone/>
            </a:pPr>
            <a:endParaRPr lang="en-US" dirty="0"/>
          </a:p>
          <a:p>
            <a:pPr marL="0" indent="0">
              <a:buNone/>
            </a:pPr>
            <a:endParaRPr lang="en-US" dirty="0"/>
          </a:p>
        </p:txBody>
      </p:sp>
      <p:pic>
        <p:nvPicPr>
          <p:cNvPr id="5" name="Content Placeholder 3" descr="abused.jpg"/>
          <p:cNvPicPr>
            <a:picLocks noChangeAspect="1"/>
          </p:cNvPicPr>
          <p:nvPr/>
        </p:nvPicPr>
        <p:blipFill>
          <a:blip r:embed="rId3">
            <a:extLst>
              <a:ext uri="{28A0092B-C50C-407E-A947-70E740481C1C}">
                <a14:useLocalDpi xmlns:a14="http://schemas.microsoft.com/office/drawing/2010/main" val="0"/>
              </a:ext>
            </a:extLst>
          </a:blip>
          <a:srcRect t="8694" b="8694"/>
          <a:stretch>
            <a:fillRect/>
          </a:stretch>
        </p:blipFill>
        <p:spPr>
          <a:xfrm>
            <a:off x="762001" y="2742845"/>
            <a:ext cx="7704666" cy="3384897"/>
          </a:xfrm>
          <a:prstGeom prst="rect">
            <a:avLst/>
          </a:prstGeom>
        </p:spPr>
      </p:pic>
      <p:sp>
        <p:nvSpPr>
          <p:cNvPr id="10" name="Rectangle 9"/>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A3DD2DFE-2B8D-9541-9EAC-6C4E629DB06C}" type="slidenum">
              <a:rPr lang="en-US" smtClean="0"/>
              <a:t>2</a:t>
            </a:fld>
            <a:endParaRPr lang="en-US" dirty="0"/>
          </a:p>
        </p:txBody>
      </p:sp>
    </p:spTree>
    <p:extLst>
      <p:ext uri="{BB962C8B-B14F-4D97-AF65-F5344CB8AC3E}">
        <p14:creationId xmlns:p14="http://schemas.microsoft.com/office/powerpoint/2010/main" val="1294442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67" y="1241671"/>
            <a:ext cx="5182302" cy="604673"/>
          </a:xfrm>
        </p:spPr>
        <p:txBody>
          <a:bodyPr>
            <a:normAutofit fontScale="90000"/>
          </a:bodyPr>
          <a:lstStyle/>
          <a:p>
            <a:pPr algn="ctr"/>
            <a:r>
              <a:rPr lang="en-US" sz="3200" dirty="0"/>
              <a:t> </a:t>
            </a:r>
            <a:r>
              <a:rPr lang="en-US" sz="4400" dirty="0">
                <a:solidFill>
                  <a:srgbClr val="0000FF"/>
                </a:solidFill>
              </a:rPr>
              <a:t>Stimulating Thinking</a:t>
            </a:r>
          </a:p>
        </p:txBody>
      </p:sp>
      <p:sp>
        <p:nvSpPr>
          <p:cNvPr id="3" name="Content Placeholder 2"/>
          <p:cNvSpPr>
            <a:spLocks noGrp="1"/>
          </p:cNvSpPr>
          <p:nvPr>
            <p:ph idx="1"/>
          </p:nvPr>
        </p:nvSpPr>
        <p:spPr>
          <a:xfrm>
            <a:off x="3615366" y="273050"/>
            <a:ext cx="5111750" cy="5853113"/>
          </a:xfrm>
        </p:spPr>
        <p:txBody>
          <a:bodyPr/>
          <a:lstStyle/>
          <a:p>
            <a:pPr marL="0" indent="0">
              <a:buNone/>
            </a:pPr>
            <a:endParaRPr lang="en-US" dirty="0"/>
          </a:p>
          <a:p>
            <a:pPr marL="0" indent="0">
              <a:buNone/>
            </a:pPr>
            <a:endParaRPr lang="en-US" dirty="0"/>
          </a:p>
          <a:p>
            <a:pPr marL="0" indent="0" algn="ctr">
              <a:buNone/>
            </a:pPr>
            <a:endParaRPr lang="en-US" dirty="0"/>
          </a:p>
        </p:txBody>
      </p:sp>
      <p:sp>
        <p:nvSpPr>
          <p:cNvPr id="4" name="Text Placeholder 3"/>
          <p:cNvSpPr>
            <a:spLocks noGrp="1"/>
          </p:cNvSpPr>
          <p:nvPr>
            <p:ph type="body" sz="half" idx="2"/>
          </p:nvPr>
        </p:nvSpPr>
        <p:spPr>
          <a:xfrm>
            <a:off x="592667" y="2064206"/>
            <a:ext cx="4574591" cy="3250643"/>
          </a:xfrm>
        </p:spPr>
        <p:txBody>
          <a:bodyPr>
            <a:normAutofit/>
          </a:bodyPr>
          <a:lstStyle/>
          <a:p>
            <a:r>
              <a:rPr lang="en-US" sz="3500" dirty="0"/>
              <a:t>What is my role in reporting inappropriate behavior?</a:t>
            </a:r>
          </a:p>
          <a:p>
            <a:endParaRPr lang="en-US" sz="2800" dirty="0"/>
          </a:p>
          <a:p>
            <a:endParaRPr lang="en-US" sz="2800" dirty="0"/>
          </a:p>
          <a:p>
            <a:endParaRPr lang="en-US" sz="2800" dirty="0"/>
          </a:p>
          <a:p>
            <a:endParaRPr lang="en-US" sz="2800" dirty="0"/>
          </a:p>
        </p:txBody>
      </p:sp>
      <p:pic>
        <p:nvPicPr>
          <p:cNvPr id="5" name="Content Placeholder 3" descr="Essential Questions.png"/>
          <p:cNvPicPr>
            <a:picLocks noChangeAspect="1"/>
          </p:cNvPicPr>
          <p:nvPr/>
        </p:nvPicPr>
        <p:blipFill rotWithShape="1">
          <a:blip r:embed="rId3">
            <a:extLst>
              <a:ext uri="{28A0092B-C50C-407E-A947-70E740481C1C}">
                <a14:useLocalDpi xmlns:a14="http://schemas.microsoft.com/office/drawing/2010/main" val="0"/>
              </a:ext>
            </a:extLst>
          </a:blip>
          <a:srcRect t="-4314" b="-691"/>
          <a:stretch/>
        </p:blipFill>
        <p:spPr>
          <a:xfrm>
            <a:off x="5475111" y="1015895"/>
            <a:ext cx="3066555" cy="3335623"/>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8" name="Slide Number Placeholder 7"/>
          <p:cNvSpPr>
            <a:spLocks noGrp="1"/>
          </p:cNvSpPr>
          <p:nvPr>
            <p:ph type="sldNum" sz="quarter" idx="12"/>
          </p:nvPr>
        </p:nvSpPr>
        <p:spPr/>
        <p:txBody>
          <a:bodyPr/>
          <a:lstStyle/>
          <a:p>
            <a:fld id="{A3DD2DFE-2B8D-9541-9EAC-6C4E629DB06C}" type="slidenum">
              <a:rPr lang="en-US" smtClean="0"/>
              <a:t>3</a:t>
            </a:fld>
            <a:endParaRPr lang="en-US" dirty="0"/>
          </a:p>
        </p:txBody>
      </p:sp>
    </p:spTree>
    <p:extLst>
      <p:ext uri="{BB962C8B-B14F-4D97-AF65-F5344CB8AC3E}">
        <p14:creationId xmlns:p14="http://schemas.microsoft.com/office/powerpoint/2010/main" val="630476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lightbulb_obj.jpg"/>
          <p:cNvPicPr>
            <a:picLocks noGrp="1" noChangeAspect="1"/>
          </p:cNvPicPr>
          <p:nvPr>
            <p:ph sz="half" idx="1"/>
          </p:nvPr>
        </p:nvPicPr>
        <p:blipFill>
          <a:blip r:embed="rId3">
            <a:extLst>
              <a:ext uri="{28A0092B-C50C-407E-A947-70E740481C1C}">
                <a14:useLocalDpi xmlns:a14="http://schemas.microsoft.com/office/drawing/2010/main" val="0"/>
              </a:ext>
            </a:extLst>
          </a:blip>
          <a:srcRect l="8034" r="8034"/>
          <a:stretch>
            <a:fillRect/>
          </a:stretch>
        </p:blipFill>
        <p:spPr>
          <a:xfrm>
            <a:off x="222784" y="495641"/>
            <a:ext cx="3658879" cy="4820638"/>
          </a:xfrm>
        </p:spPr>
      </p:pic>
      <p:sp>
        <p:nvSpPr>
          <p:cNvPr id="4" name="Content Placeholder 3"/>
          <p:cNvSpPr>
            <a:spLocks noGrp="1"/>
          </p:cNvSpPr>
          <p:nvPr>
            <p:ph sz="half" idx="2"/>
          </p:nvPr>
        </p:nvSpPr>
        <p:spPr>
          <a:xfrm>
            <a:off x="3638225" y="1376273"/>
            <a:ext cx="5415287" cy="5340614"/>
          </a:xfrm>
        </p:spPr>
        <p:txBody>
          <a:bodyPr>
            <a:normAutofit/>
          </a:bodyPr>
          <a:lstStyle/>
          <a:p>
            <a:r>
              <a:rPr lang="en-US" dirty="0"/>
              <a:t>identify lack-of-judgment decisions; </a:t>
            </a:r>
          </a:p>
          <a:p>
            <a:pPr marL="0" indent="0">
              <a:buNone/>
            </a:pPr>
            <a:endParaRPr lang="en-US" sz="1600" dirty="0"/>
          </a:p>
          <a:p>
            <a:r>
              <a:rPr lang="en-US" dirty="0"/>
              <a:t>identify responsibilities for reporting educator misconduct; and</a:t>
            </a:r>
          </a:p>
          <a:p>
            <a:pPr marL="0" indent="0">
              <a:buNone/>
            </a:pPr>
            <a:endParaRPr lang="en-US" sz="1600" dirty="0"/>
          </a:p>
          <a:p>
            <a:r>
              <a:rPr lang="en-US" dirty="0"/>
              <a:t>review and discuss district reporting policies that ensure a safe and ethical climate.</a:t>
            </a:r>
            <a:endParaRPr lang="en-US" sz="1600" dirty="0"/>
          </a:p>
          <a:p>
            <a:pPr marL="0" indent="0">
              <a:buNone/>
            </a:pPr>
            <a:endParaRPr lang="en-US" dirty="0"/>
          </a:p>
        </p:txBody>
      </p:sp>
      <p:sp>
        <p:nvSpPr>
          <p:cNvPr id="6" name="TextBox 5"/>
          <p:cNvSpPr txBox="1"/>
          <p:nvPr/>
        </p:nvSpPr>
        <p:spPr>
          <a:xfrm>
            <a:off x="4362600" y="535988"/>
            <a:ext cx="3216148" cy="584776"/>
          </a:xfrm>
          <a:prstGeom prst="rect">
            <a:avLst/>
          </a:prstGeom>
          <a:noFill/>
        </p:spPr>
        <p:txBody>
          <a:bodyPr wrap="square" rtlCol="0">
            <a:spAutoFit/>
          </a:bodyPr>
          <a:lstStyle/>
          <a:p>
            <a:pPr algn="ctr"/>
            <a:r>
              <a:rPr lang="en-US" sz="3200" b="1" dirty="0">
                <a:solidFill>
                  <a:srgbClr val="0000FF"/>
                </a:solidFill>
              </a:rPr>
              <a:t>Participants will</a:t>
            </a:r>
          </a:p>
        </p:txBody>
      </p:sp>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t>4</a:t>
            </a:fld>
            <a:endParaRPr lang="en-US" dirty="0"/>
          </a:p>
        </p:txBody>
      </p:sp>
    </p:spTree>
    <p:extLst>
      <p:ext uri="{BB962C8B-B14F-4D97-AF65-F5344CB8AC3E}">
        <p14:creationId xmlns:p14="http://schemas.microsoft.com/office/powerpoint/2010/main" val="3572324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linds(horizont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blinds(horizontal)">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816245" y="4607166"/>
            <a:ext cx="436779" cy="707886"/>
          </a:xfrm>
          <a:prstGeom prst="rect">
            <a:avLst/>
          </a:prstGeom>
          <a:noFill/>
        </p:spPr>
        <p:txBody>
          <a:bodyPr wrap="square" rtlCol="0">
            <a:spAutoFit/>
          </a:bodyPr>
          <a:lstStyle/>
          <a:p>
            <a:pPr algn="ctr"/>
            <a:endParaRPr lang="en-US" sz="4000" b="1" dirty="0">
              <a:solidFill>
                <a:srgbClr val="FFFF00"/>
              </a:solidFill>
            </a:endParaRPr>
          </a:p>
        </p:txBody>
      </p:sp>
      <p:pic>
        <p:nvPicPr>
          <p:cNvPr id="6" name="Picture 5" descr="caring-teach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13584"/>
            <a:ext cx="9144000" cy="5542830"/>
          </a:xfrm>
          <a:prstGeom prst="rect">
            <a:avLst/>
          </a:prstGeom>
        </p:spPr>
      </p:pic>
      <p:sp>
        <p:nvSpPr>
          <p:cNvPr id="7" name="TextBox 6"/>
          <p:cNvSpPr txBox="1"/>
          <p:nvPr/>
        </p:nvSpPr>
        <p:spPr>
          <a:xfrm>
            <a:off x="525485" y="372182"/>
            <a:ext cx="8101240" cy="769441"/>
          </a:xfrm>
          <a:prstGeom prst="rect">
            <a:avLst/>
          </a:prstGeom>
          <a:noFill/>
        </p:spPr>
        <p:txBody>
          <a:bodyPr wrap="square" rtlCol="0">
            <a:spAutoFit/>
          </a:bodyPr>
          <a:lstStyle/>
          <a:p>
            <a:pPr algn="ctr"/>
            <a:r>
              <a:rPr lang="en-US" sz="4400" b="1" dirty="0">
                <a:solidFill>
                  <a:srgbClr val="0100EB"/>
                </a:solidFill>
              </a:rPr>
              <a:t>Caring and Committed Educators</a:t>
            </a:r>
          </a:p>
        </p:txBody>
      </p:sp>
      <p:sp>
        <p:nvSpPr>
          <p:cNvPr id="8" name="Rectangle 7"/>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t>5</a:t>
            </a:fld>
            <a:endParaRPr lang="en-US" dirty="0"/>
          </a:p>
        </p:txBody>
      </p:sp>
    </p:spTree>
    <p:extLst>
      <p:ext uri="{BB962C8B-B14F-4D97-AF65-F5344CB8AC3E}">
        <p14:creationId xmlns:p14="http://schemas.microsoft.com/office/powerpoint/2010/main" val="1268657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rot="20663125">
            <a:off x="-64917" y="915226"/>
            <a:ext cx="7503201" cy="769441"/>
          </a:xfrm>
          <a:prstGeom prst="rect">
            <a:avLst/>
          </a:prstGeom>
        </p:spPr>
        <p:txBody>
          <a:bodyPr wrap="none">
            <a:spAutoFit/>
          </a:bodyPr>
          <a:lstStyle/>
          <a:p>
            <a:pPr algn="ctr"/>
            <a:r>
              <a:rPr lang="en-US" sz="4400" b="1" dirty="0">
                <a:solidFill>
                  <a:srgbClr val="FF0000"/>
                </a:solidFill>
              </a:rPr>
              <a:t>Impact of Educator Misconduct</a:t>
            </a:r>
          </a:p>
        </p:txBody>
      </p:sp>
      <p:pic>
        <p:nvPicPr>
          <p:cNvPr id="5" name="Picture 4" descr="sad-gir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2465" y="2148971"/>
            <a:ext cx="4520968" cy="2651333"/>
          </a:xfrm>
          <a:prstGeom prst="rect">
            <a:avLst/>
          </a:prstGeom>
        </p:spPr>
      </p:pic>
      <p:pic>
        <p:nvPicPr>
          <p:cNvPr id="6" name="Picture 5" descr="Headline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77831">
            <a:off x="4126226" y="3863745"/>
            <a:ext cx="4381500" cy="2183214"/>
          </a:xfrm>
          <a:prstGeom prst="rect">
            <a:avLst/>
          </a:prstGeom>
        </p:spPr>
      </p:pic>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t>6</a:t>
            </a:fld>
            <a:endParaRPr lang="en-US" dirty="0"/>
          </a:p>
        </p:txBody>
      </p:sp>
    </p:spTree>
    <p:extLst>
      <p:ext uri="{BB962C8B-B14F-4D97-AF65-F5344CB8AC3E}">
        <p14:creationId xmlns:p14="http://schemas.microsoft.com/office/powerpoint/2010/main" val="2373791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exas Mugshots.jpg"/>
          <p:cNvPicPr>
            <a:picLocks noChangeAspect="1"/>
          </p:cNvPicPr>
          <p:nvPr/>
        </p:nvPicPr>
        <p:blipFill rotWithShape="1">
          <a:blip r:embed="rId3">
            <a:extLst>
              <a:ext uri="{28A0092B-C50C-407E-A947-70E740481C1C}">
                <a14:useLocalDpi xmlns:a14="http://schemas.microsoft.com/office/drawing/2010/main" val="0"/>
              </a:ext>
            </a:extLst>
          </a:blip>
          <a:srcRect t="19722" r="13906"/>
          <a:stretch/>
        </p:blipFill>
        <p:spPr>
          <a:xfrm>
            <a:off x="296334" y="359833"/>
            <a:ext cx="8530166" cy="6072780"/>
          </a:xfrm>
          <a:prstGeom prst="rect">
            <a:avLst/>
          </a:prstGeom>
        </p:spPr>
      </p:pic>
      <p:sp>
        <p:nvSpPr>
          <p:cNvPr id="3" name="TextBox 2"/>
          <p:cNvSpPr txBox="1"/>
          <p:nvPr/>
        </p:nvSpPr>
        <p:spPr>
          <a:xfrm>
            <a:off x="1433951" y="6432613"/>
            <a:ext cx="6704767" cy="369332"/>
          </a:xfrm>
          <a:prstGeom prst="rect">
            <a:avLst/>
          </a:prstGeom>
          <a:noFill/>
        </p:spPr>
        <p:txBody>
          <a:bodyPr wrap="square" rtlCol="0">
            <a:spAutoFit/>
          </a:bodyPr>
          <a:lstStyle/>
          <a:p>
            <a:r>
              <a:rPr lang="en-US" dirty="0"/>
              <a:t>Photos courtesy of TEA Educator Investigations Unit training session </a:t>
            </a:r>
          </a:p>
        </p:txBody>
      </p:sp>
      <p:sp>
        <p:nvSpPr>
          <p:cNvPr id="4" name="TextBox 3"/>
          <p:cNvSpPr txBox="1"/>
          <p:nvPr/>
        </p:nvSpPr>
        <p:spPr>
          <a:xfrm rot="20440373">
            <a:off x="983278" y="2540381"/>
            <a:ext cx="7278348" cy="1569660"/>
          </a:xfrm>
          <a:prstGeom prst="rect">
            <a:avLst/>
          </a:prstGeom>
          <a:noFill/>
        </p:spPr>
        <p:txBody>
          <a:bodyPr wrap="square" rtlCol="0">
            <a:spAutoFit/>
          </a:bodyPr>
          <a:lstStyle/>
          <a:p>
            <a:pPr algn="ctr"/>
            <a:r>
              <a:rPr lang="en-US" sz="9600" b="1" dirty="0">
                <a:solidFill>
                  <a:srgbClr val="FF0000"/>
                </a:solidFill>
              </a:rPr>
              <a:t>ARRESTED</a:t>
            </a:r>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A3DD2DFE-2B8D-9541-9EAC-6C4E629DB06C}" type="slidenum">
              <a:rPr lang="en-US" smtClean="0"/>
              <a:t>7</a:t>
            </a:fld>
            <a:endParaRPr lang="en-US" dirty="0"/>
          </a:p>
        </p:txBody>
      </p:sp>
    </p:spTree>
    <p:extLst>
      <p:ext uri="{BB962C8B-B14F-4D97-AF65-F5344CB8AC3E}">
        <p14:creationId xmlns:p14="http://schemas.microsoft.com/office/powerpoint/2010/main" val="3192553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6250" y="1883981"/>
            <a:ext cx="3714749" cy="3046988"/>
          </a:xfrm>
          <a:prstGeom prst="rect">
            <a:avLst/>
          </a:prstGeom>
          <a:noFill/>
        </p:spPr>
        <p:txBody>
          <a:bodyPr wrap="square" rtlCol="0">
            <a:spAutoFit/>
          </a:bodyPr>
          <a:lstStyle/>
          <a:p>
            <a:pPr algn="ctr"/>
            <a:r>
              <a:rPr lang="en-US" sz="4800" b="1" dirty="0"/>
              <a:t>What does borderline behavior mean? </a:t>
            </a:r>
          </a:p>
        </p:txBody>
      </p:sp>
      <p:pic>
        <p:nvPicPr>
          <p:cNvPr id="4" name="Picture 3" descr="conflic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8583" y="1241778"/>
            <a:ext cx="4138083" cy="4684888"/>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3" name="Slide Number Placeholder 2"/>
          <p:cNvSpPr>
            <a:spLocks noGrp="1"/>
          </p:cNvSpPr>
          <p:nvPr>
            <p:ph type="sldNum" sz="quarter" idx="12"/>
          </p:nvPr>
        </p:nvSpPr>
        <p:spPr/>
        <p:txBody>
          <a:bodyPr/>
          <a:lstStyle/>
          <a:p>
            <a:fld id="{A3DD2DFE-2B8D-9541-9EAC-6C4E629DB06C}" type="slidenum">
              <a:rPr lang="en-US" smtClean="0"/>
              <a:t>8</a:t>
            </a:fld>
            <a:endParaRPr lang="en-US" dirty="0"/>
          </a:p>
        </p:txBody>
      </p:sp>
    </p:spTree>
    <p:extLst>
      <p:ext uri="{BB962C8B-B14F-4D97-AF65-F5344CB8AC3E}">
        <p14:creationId xmlns:p14="http://schemas.microsoft.com/office/powerpoint/2010/main" val="3415963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7490" y="1614488"/>
            <a:ext cx="6429020" cy="3616324"/>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58184" y="4632040"/>
            <a:ext cx="464280" cy="436562"/>
          </a:xfrm>
          <a:prstGeom prst="rect">
            <a:avLst/>
          </a:prstGeom>
        </p:spPr>
      </p:pic>
      <p:sp>
        <p:nvSpPr>
          <p:cNvPr id="9" name="Title 1"/>
          <p:cNvSpPr>
            <a:spLocks noGrp="1"/>
          </p:cNvSpPr>
          <p:nvPr>
            <p:ph type="title"/>
          </p:nvPr>
        </p:nvSpPr>
        <p:spPr>
          <a:xfrm>
            <a:off x="457200" y="274638"/>
            <a:ext cx="8229600" cy="1143000"/>
          </a:xfrm>
        </p:spPr>
        <p:txBody>
          <a:bodyPr/>
          <a:lstStyle/>
          <a:p>
            <a:r>
              <a:rPr lang="en-US" b="1" dirty="0"/>
              <a:t>Video Scenario</a:t>
            </a:r>
          </a:p>
        </p:txBody>
      </p:sp>
      <p:sp>
        <p:nvSpPr>
          <p:cNvPr id="2" name="Slide Number Placeholder 1"/>
          <p:cNvSpPr>
            <a:spLocks noGrp="1"/>
          </p:cNvSpPr>
          <p:nvPr>
            <p:ph type="sldNum" sz="quarter" idx="12"/>
          </p:nvPr>
        </p:nvSpPr>
        <p:spPr/>
        <p:txBody>
          <a:bodyPr/>
          <a:lstStyle/>
          <a:p>
            <a:fld id="{A3DD2DFE-2B8D-9541-9EAC-6C4E629DB06C}" type="slidenum">
              <a:rPr lang="en-US" smtClean="0"/>
              <a:t>9</a:t>
            </a:fld>
            <a:endParaRPr lang="en-US" dirty="0"/>
          </a:p>
        </p:txBody>
      </p:sp>
    </p:spTree>
    <p:extLst>
      <p:ext uri="{BB962C8B-B14F-4D97-AF65-F5344CB8AC3E}">
        <p14:creationId xmlns:p14="http://schemas.microsoft.com/office/powerpoint/2010/main" val="474980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Video Scenario Debrief</a:t>
            </a:r>
          </a:p>
        </p:txBody>
      </p:sp>
      <p:pic>
        <p:nvPicPr>
          <p:cNvPr id="4" name="Picture 3" descr="Vide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4073" y="1417638"/>
            <a:ext cx="7468745" cy="5440362"/>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3" name="Slide Number Placeholder 2"/>
          <p:cNvSpPr>
            <a:spLocks noGrp="1"/>
          </p:cNvSpPr>
          <p:nvPr>
            <p:ph type="sldNum" sz="quarter" idx="12"/>
          </p:nvPr>
        </p:nvSpPr>
        <p:spPr/>
        <p:txBody>
          <a:bodyPr/>
          <a:lstStyle/>
          <a:p>
            <a:fld id="{A3DD2DFE-2B8D-9541-9EAC-6C4E629DB06C}" type="slidenum">
              <a:rPr lang="en-US" smtClean="0"/>
              <a:t>10</a:t>
            </a:fld>
            <a:endParaRPr lang="en-US" dirty="0"/>
          </a:p>
        </p:txBody>
      </p:sp>
    </p:spTree>
    <p:extLst>
      <p:ext uri="{BB962C8B-B14F-4D97-AF65-F5344CB8AC3E}">
        <p14:creationId xmlns:p14="http://schemas.microsoft.com/office/powerpoint/2010/main" val="1667094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WARENES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p:cNvSpPr/>
          <p:nvPr/>
        </p:nvSpPr>
        <p:spPr>
          <a:xfrm>
            <a:off x="5736967" y="298681"/>
            <a:ext cx="3272274" cy="707886"/>
          </a:xfrm>
          <a:prstGeom prst="rect">
            <a:avLst/>
          </a:prstGeom>
          <a:noFill/>
          <a:effectLst/>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Keep me safe.  </a:t>
            </a:r>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t>11</a:t>
            </a:fld>
            <a:endParaRPr lang="en-US" dirty="0"/>
          </a:p>
        </p:txBody>
      </p:sp>
    </p:spTree>
    <p:extLst>
      <p:ext uri="{BB962C8B-B14F-4D97-AF65-F5344CB8AC3E}">
        <p14:creationId xmlns:p14="http://schemas.microsoft.com/office/powerpoint/2010/main" val="1621079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04745"/>
          </a:xfrm>
        </p:spPr>
        <p:txBody>
          <a:bodyPr/>
          <a:lstStyle/>
          <a:p>
            <a:r>
              <a:rPr lang="en-US" dirty="0"/>
              <a:t>A Common Occurrence</a:t>
            </a:r>
          </a:p>
        </p:txBody>
      </p:sp>
      <p:sp>
        <p:nvSpPr>
          <p:cNvPr id="3" name="Content Placeholder 2"/>
          <p:cNvSpPr>
            <a:spLocks noGrp="1"/>
          </p:cNvSpPr>
          <p:nvPr>
            <p:ph idx="1"/>
          </p:nvPr>
        </p:nvSpPr>
        <p:spPr>
          <a:xfrm>
            <a:off x="204083" y="1305360"/>
            <a:ext cx="8754828" cy="4525963"/>
          </a:xfrm>
        </p:spPr>
        <p:txBody>
          <a:bodyPr/>
          <a:lstStyle/>
          <a:p>
            <a:pPr marL="0" indent="0">
              <a:buNone/>
            </a:pPr>
            <a:r>
              <a:rPr lang="en-US" dirty="0"/>
              <a:t>“When I talk to teachers in a school where an educator has been arrested, I hear admissions that they suspected something but, because they were not completely sure, did not want to say anything.”										                 	  </a:t>
            </a:r>
            <a:r>
              <a:rPr lang="en-US" sz="1600" dirty="0"/>
              <a:t>(Shakeshaft, 2013)</a:t>
            </a:r>
          </a:p>
          <a:p>
            <a:pPr marL="0" indent="0">
              <a:buNone/>
            </a:pPr>
            <a:endParaRPr lang="en-US" dirty="0"/>
          </a:p>
          <a:p>
            <a:pPr marL="0" indent="0">
              <a:buNone/>
            </a:pPr>
            <a:r>
              <a:rPr lang="en-US" dirty="0"/>
              <a:t>										</a:t>
            </a:r>
          </a:p>
          <a:p>
            <a:pPr marL="0" indent="0" algn="ctr">
              <a:buNone/>
            </a:pPr>
            <a:endParaRPr lang="en-US" dirty="0"/>
          </a:p>
        </p:txBody>
      </p:sp>
      <p:pic>
        <p:nvPicPr>
          <p:cNvPr id="4" name="Picture 3" descr="teacher_sa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564" y="3635765"/>
            <a:ext cx="3787334" cy="2362580"/>
          </a:xfrm>
          <a:prstGeom prst="rect">
            <a:avLst/>
          </a:prstGeom>
        </p:spPr>
      </p:pic>
      <p:sp>
        <p:nvSpPr>
          <p:cNvPr id="5" name="TextBox 4"/>
          <p:cNvSpPr txBox="1"/>
          <p:nvPr/>
        </p:nvSpPr>
        <p:spPr>
          <a:xfrm>
            <a:off x="-8360229" y="4920301"/>
            <a:ext cx="184666" cy="369332"/>
          </a:xfrm>
          <a:prstGeom prst="rect">
            <a:avLst/>
          </a:prstGeom>
          <a:noFill/>
        </p:spPr>
        <p:txBody>
          <a:bodyPr wrap="none" rtlCol="0">
            <a:spAutoFit/>
          </a:bodyPr>
          <a:lstStyle/>
          <a:p>
            <a:endParaRPr lang="en-US" dirty="0"/>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8" name="Slide Number Placeholder 7"/>
          <p:cNvSpPr>
            <a:spLocks noGrp="1"/>
          </p:cNvSpPr>
          <p:nvPr>
            <p:ph type="sldNum" sz="quarter" idx="12"/>
          </p:nvPr>
        </p:nvSpPr>
        <p:spPr/>
        <p:txBody>
          <a:bodyPr/>
          <a:lstStyle/>
          <a:p>
            <a:fld id="{A3DD2DFE-2B8D-9541-9EAC-6C4E629DB06C}" type="slidenum">
              <a:rPr lang="en-US" smtClean="0"/>
              <a:t>12</a:t>
            </a:fld>
            <a:endParaRPr lang="en-US" dirty="0"/>
          </a:p>
        </p:txBody>
      </p:sp>
    </p:spTree>
    <p:extLst>
      <p:ext uri="{BB962C8B-B14F-4D97-AF65-F5344CB8AC3E}">
        <p14:creationId xmlns:p14="http://schemas.microsoft.com/office/powerpoint/2010/main" val="2806248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havior pattern.jpg"/>
          <p:cNvPicPr>
            <a:picLocks noChangeAspect="1"/>
          </p:cNvPicPr>
          <p:nvPr/>
        </p:nvPicPr>
        <p:blipFill rotWithShape="1">
          <a:blip r:embed="rId3">
            <a:extLst>
              <a:ext uri="{28A0092B-C50C-407E-A947-70E740481C1C}">
                <a14:useLocalDpi xmlns:a14="http://schemas.microsoft.com/office/drawing/2010/main" val="0"/>
              </a:ext>
            </a:extLst>
          </a:blip>
          <a:srcRect t="8133" b="36805"/>
          <a:stretch/>
        </p:blipFill>
        <p:spPr>
          <a:xfrm>
            <a:off x="997733" y="526377"/>
            <a:ext cx="6938782" cy="2263343"/>
          </a:xfrm>
          <a:prstGeom prst="rect">
            <a:avLst/>
          </a:prstGeom>
        </p:spPr>
      </p:pic>
      <p:sp>
        <p:nvSpPr>
          <p:cNvPr id="3" name="Rectangle 2"/>
          <p:cNvSpPr/>
          <p:nvPr/>
        </p:nvSpPr>
        <p:spPr>
          <a:xfrm>
            <a:off x="476910" y="2789721"/>
            <a:ext cx="8259292" cy="1569660"/>
          </a:xfrm>
          <a:prstGeom prst="rect">
            <a:avLst/>
          </a:prstGeom>
        </p:spPr>
        <p:txBody>
          <a:bodyPr wrap="square">
            <a:spAutoFit/>
          </a:bodyPr>
          <a:lstStyle/>
          <a:p>
            <a:r>
              <a:rPr lang="en-US" sz="3200" dirty="0"/>
              <a:t>Educators can confront misconduct, specifically sexual misconduct, in schools if they know how to recognize and respond to suspicious patterns.</a:t>
            </a:r>
          </a:p>
        </p:txBody>
      </p:sp>
      <p:sp>
        <p:nvSpPr>
          <p:cNvPr id="4" name="Rectangle 3"/>
          <p:cNvSpPr/>
          <p:nvPr/>
        </p:nvSpPr>
        <p:spPr>
          <a:xfrm>
            <a:off x="5884809" y="4605478"/>
            <a:ext cx="2028733" cy="369332"/>
          </a:xfrm>
          <a:prstGeom prst="rect">
            <a:avLst/>
          </a:prstGeom>
        </p:spPr>
        <p:txBody>
          <a:bodyPr wrap="none">
            <a:spAutoFit/>
          </a:bodyPr>
          <a:lstStyle/>
          <a:p>
            <a:r>
              <a:rPr lang="en-US" dirty="0"/>
              <a:t>  (Shakeshaft, 2013)</a:t>
            </a:r>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A3DD2DFE-2B8D-9541-9EAC-6C4E629DB06C}" type="slidenum">
              <a:rPr lang="en-US" smtClean="0"/>
              <a:t>13</a:t>
            </a:fld>
            <a:endParaRPr lang="en-US" dirty="0"/>
          </a:p>
        </p:txBody>
      </p:sp>
    </p:spTree>
    <p:extLst>
      <p:ext uri="{BB962C8B-B14F-4D97-AF65-F5344CB8AC3E}">
        <p14:creationId xmlns:p14="http://schemas.microsoft.com/office/powerpoint/2010/main" val="32639232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005244252"/>
              </p:ext>
            </p:extLst>
          </p:nvPr>
        </p:nvGraphicFramePr>
        <p:xfrm>
          <a:off x="602348" y="197288"/>
          <a:ext cx="7890652" cy="59376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t>14</a:t>
            </a:fld>
            <a:endParaRPr lang="en-US" dirty="0"/>
          </a:p>
        </p:txBody>
      </p:sp>
    </p:spTree>
    <p:extLst>
      <p:ext uri="{BB962C8B-B14F-4D97-AF65-F5344CB8AC3E}">
        <p14:creationId xmlns:p14="http://schemas.microsoft.com/office/powerpoint/2010/main" val="34425253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911" y="608248"/>
            <a:ext cx="7956283" cy="752298"/>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dirty="0">
                <a:ln w="11430">
                  <a:solidFill>
                    <a:srgbClr val="000000"/>
                  </a:solidFill>
                </a:ln>
                <a:solidFill>
                  <a:srgbClr val="80FF00"/>
                </a:solidFill>
                <a:effectLst>
                  <a:outerShdw blurRad="50800" dist="39000" dir="5460000" algn="tl">
                    <a:srgbClr val="000000">
                      <a:alpha val="38000"/>
                    </a:srgbClr>
                  </a:outerShdw>
                </a:effectLst>
              </a:rPr>
              <a:t>Lack-of-Judgment Pattern</a:t>
            </a:r>
          </a:p>
        </p:txBody>
      </p:sp>
      <p:sp>
        <p:nvSpPr>
          <p:cNvPr id="4" name="Text Placeholder 3"/>
          <p:cNvSpPr>
            <a:spLocks noGrp="1"/>
          </p:cNvSpPr>
          <p:nvPr>
            <p:ph type="body" sz="half" idx="2"/>
          </p:nvPr>
        </p:nvSpPr>
        <p:spPr>
          <a:xfrm>
            <a:off x="4121604" y="2106468"/>
            <a:ext cx="4566271" cy="3258127"/>
          </a:xfrm>
        </p:spPr>
        <p:txBody>
          <a:bodyPr>
            <a:normAutofit/>
          </a:bodyPr>
          <a:lstStyle/>
          <a:p>
            <a:pPr marL="292100" indent="-292100">
              <a:spcBef>
                <a:spcPts val="0"/>
              </a:spcBef>
              <a:buFont typeface="Arial"/>
              <a:buChar char="•"/>
            </a:pPr>
            <a:r>
              <a:rPr lang="en-US" sz="2800" dirty="0"/>
              <a:t>Don’t initially set out to harm students</a:t>
            </a:r>
            <a:endParaRPr lang="en-US" sz="1800" dirty="0"/>
          </a:p>
          <a:p>
            <a:endParaRPr lang="en-US" sz="1600" dirty="0"/>
          </a:p>
          <a:p>
            <a:pPr marL="292100" indent="-292100">
              <a:spcBef>
                <a:spcPts val="0"/>
              </a:spcBef>
              <a:buFont typeface="Arial"/>
              <a:buChar char="•"/>
            </a:pPr>
            <a:r>
              <a:rPr lang="en-US" sz="2800" dirty="0"/>
              <a:t>End up in relationships with students to meet emotional needs</a:t>
            </a:r>
          </a:p>
          <a:p>
            <a:r>
              <a:rPr lang="en-US" sz="2800" dirty="0"/>
              <a:t>               </a:t>
            </a:r>
          </a:p>
          <a:p>
            <a:pPr marL="457200" indent="-457200">
              <a:buFont typeface="Arial"/>
              <a:buChar char="•"/>
            </a:pPr>
            <a:endParaRPr lang="en-US" sz="2800" dirty="0"/>
          </a:p>
          <a:p>
            <a:pPr marL="457200" indent="-457200">
              <a:buFont typeface="Arial"/>
              <a:buChar char="•"/>
            </a:pPr>
            <a:endParaRPr lang="en-US" sz="2800" dirty="0"/>
          </a:p>
          <a:p>
            <a:endParaRPr lang="en-US" sz="2800" dirty="0"/>
          </a:p>
        </p:txBody>
      </p:sp>
      <p:sp>
        <p:nvSpPr>
          <p:cNvPr id="10" name="Rectangle 9"/>
          <p:cNvSpPr/>
          <p:nvPr/>
        </p:nvSpPr>
        <p:spPr>
          <a:xfrm>
            <a:off x="623910" y="608248"/>
            <a:ext cx="7956285" cy="752298"/>
          </a:xfrm>
          <a:prstGeom prst="rect">
            <a:avLst/>
          </a:prstGeom>
          <a:noFill/>
          <a:ln w="762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6" name="Content Placeholder 4" descr="Slippery-Slope.png"/>
          <p:cNvPicPr>
            <a:picLocks noGrp="1" noChangeAspect="1"/>
          </p:cNvPicPr>
          <p:nvPr>
            <p:ph idx="1"/>
          </p:nvPr>
        </p:nvPicPr>
        <p:blipFill rotWithShape="1">
          <a:blip r:embed="rId3">
            <a:extLst>
              <a:ext uri="{28A0092B-C50C-407E-A947-70E740481C1C}">
                <a14:useLocalDpi xmlns:a14="http://schemas.microsoft.com/office/drawing/2010/main" val="0"/>
              </a:ext>
            </a:extLst>
          </a:blip>
          <a:srcRect l="-1005" r="-3440"/>
          <a:stretch/>
        </p:blipFill>
        <p:spPr>
          <a:xfrm>
            <a:off x="883131" y="1899141"/>
            <a:ext cx="3160707" cy="3854193"/>
          </a:xfr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3" name="Slide Number Placeholder 2"/>
          <p:cNvSpPr>
            <a:spLocks noGrp="1"/>
          </p:cNvSpPr>
          <p:nvPr>
            <p:ph type="sldNum" sz="quarter" idx="12"/>
          </p:nvPr>
        </p:nvSpPr>
        <p:spPr/>
        <p:txBody>
          <a:bodyPr/>
          <a:lstStyle/>
          <a:p>
            <a:fld id="{A3DD2DFE-2B8D-9541-9EAC-6C4E629DB06C}" type="slidenum">
              <a:rPr lang="en-US" smtClean="0"/>
              <a:t>15</a:t>
            </a:fld>
            <a:endParaRPr lang="en-US" dirty="0"/>
          </a:p>
        </p:txBody>
      </p:sp>
    </p:spTree>
    <p:extLst>
      <p:ext uri="{BB962C8B-B14F-4D97-AF65-F5344CB8AC3E}">
        <p14:creationId xmlns:p14="http://schemas.microsoft.com/office/powerpoint/2010/main" val="642528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114"/>
            <a:ext cx="8229600" cy="1143000"/>
          </a:xfrm>
          <a:solidFill>
            <a:srgbClr val="FFD64A"/>
          </a:solidFill>
        </p:spPr>
        <p:txBody>
          <a:bodyPr/>
          <a:lstStyle/>
          <a:p>
            <a:r>
              <a:rPr lang="en-US" dirty="0"/>
              <a:t>The Slippery Slope</a:t>
            </a:r>
          </a:p>
        </p:txBody>
      </p:sp>
      <p:sp>
        <p:nvSpPr>
          <p:cNvPr id="3" name="Content Placeholder 2"/>
          <p:cNvSpPr>
            <a:spLocks noGrp="1"/>
          </p:cNvSpPr>
          <p:nvPr>
            <p:ph idx="1"/>
          </p:nvPr>
        </p:nvSpPr>
        <p:spPr>
          <a:xfrm>
            <a:off x="430560" y="1707820"/>
            <a:ext cx="8299296" cy="4097557"/>
          </a:xfrm>
          <a:ln w="76200" cmpd="sng">
            <a:solidFill>
              <a:srgbClr val="000000"/>
            </a:solidFill>
          </a:ln>
        </p:spPr>
        <p:txBody>
          <a:bodyPr>
            <a:normAutofit fontScale="85000" lnSpcReduction="20000"/>
          </a:bodyPr>
          <a:lstStyle/>
          <a:p>
            <a:pPr marL="0" indent="0" algn="ctr">
              <a:buNone/>
            </a:pPr>
            <a:r>
              <a:rPr lang="en-US" sz="3500" b="1" dirty="0">
                <a:solidFill>
                  <a:srgbClr val="CC0202"/>
                </a:solidFill>
              </a:rPr>
              <a:t>Voluntary statement given during investigation:</a:t>
            </a:r>
          </a:p>
          <a:p>
            <a:pPr marL="0" indent="0">
              <a:buNone/>
            </a:pPr>
            <a:endParaRPr lang="en-US" sz="900" dirty="0"/>
          </a:p>
          <a:p>
            <a:pPr marL="0" indent="0">
              <a:buNone/>
            </a:pPr>
            <a:r>
              <a:rPr lang="en-US" dirty="0"/>
              <a:t> “Why did I act this way? I honestly don</a:t>
            </a:r>
            <a:r>
              <a:rPr lang="fr-FR" dirty="0"/>
              <a:t>’</a:t>
            </a:r>
            <a:r>
              <a:rPr lang="en-US" dirty="0"/>
              <a:t>t know. I    </a:t>
            </a:r>
          </a:p>
          <a:p>
            <a:pPr marL="0" indent="0">
              <a:buNone/>
            </a:pPr>
            <a:r>
              <a:rPr lang="en-US" dirty="0"/>
              <a:t>   think it had a lot to do with two things: extreme   </a:t>
            </a:r>
          </a:p>
          <a:p>
            <a:pPr marL="0" indent="0">
              <a:buNone/>
            </a:pPr>
            <a:r>
              <a:rPr lang="en-US" dirty="0"/>
              <a:t>   loneliness and severe depression.”</a:t>
            </a:r>
          </a:p>
          <a:p>
            <a:pPr marL="0" indent="0">
              <a:buNone/>
            </a:pPr>
            <a:endParaRPr lang="en-US" sz="2600" dirty="0"/>
          </a:p>
          <a:p>
            <a:pPr marL="0" indent="0">
              <a:buNone/>
            </a:pPr>
            <a:r>
              <a:rPr lang="en-US" dirty="0"/>
              <a:t> “Basically, I have no friends, certainly none in this </a:t>
            </a:r>
          </a:p>
          <a:p>
            <a:pPr marL="0" indent="0">
              <a:buNone/>
            </a:pPr>
            <a:r>
              <a:rPr lang="en-US" dirty="0"/>
              <a:t>   town. This is probably the reason I’m so </a:t>
            </a:r>
          </a:p>
          <a:p>
            <a:pPr marL="0" indent="0">
              <a:buNone/>
            </a:pPr>
            <a:r>
              <a:rPr lang="en-US" dirty="0"/>
              <a:t>   depressed. I started to feel closeness with her and </a:t>
            </a:r>
          </a:p>
          <a:p>
            <a:pPr marL="0" indent="0">
              <a:buNone/>
            </a:pPr>
            <a:r>
              <a:rPr lang="en-US" dirty="0"/>
              <a:t>   was drawn to it. I don’t know what I was thinking.”</a:t>
            </a:r>
            <a:endParaRPr lang="en-US" sz="2600" dirty="0"/>
          </a:p>
        </p:txBody>
      </p:sp>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6" name="Slide Number Placeholder 5"/>
          <p:cNvSpPr>
            <a:spLocks noGrp="1"/>
          </p:cNvSpPr>
          <p:nvPr>
            <p:ph type="sldNum" sz="quarter" idx="12"/>
          </p:nvPr>
        </p:nvSpPr>
        <p:spPr/>
        <p:txBody>
          <a:bodyPr/>
          <a:lstStyle/>
          <a:p>
            <a:fld id="{A3DD2DFE-2B8D-9541-9EAC-6C4E629DB06C}" type="slidenum">
              <a:rPr lang="en-US" smtClean="0"/>
              <a:t>16</a:t>
            </a:fld>
            <a:endParaRPr lang="en-US" dirty="0"/>
          </a:p>
        </p:txBody>
      </p:sp>
    </p:spTree>
    <p:extLst>
      <p:ext uri="{BB962C8B-B14F-4D97-AF65-F5344CB8AC3E}">
        <p14:creationId xmlns:p14="http://schemas.microsoft.com/office/powerpoint/2010/main" val="1914409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ight-way-wrong-way2.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5" name="Slide Number Placeholder 4"/>
          <p:cNvSpPr>
            <a:spLocks noGrp="1"/>
          </p:cNvSpPr>
          <p:nvPr>
            <p:ph type="sldNum" sz="quarter" idx="12"/>
          </p:nvPr>
        </p:nvSpPr>
        <p:spPr/>
        <p:txBody>
          <a:bodyPr/>
          <a:lstStyle/>
          <a:p>
            <a:fld id="{A3DD2DFE-2B8D-9541-9EAC-6C4E629DB06C}" type="slidenum">
              <a:rPr lang="en-US" smtClean="0"/>
              <a:t>17</a:t>
            </a:fld>
            <a:endParaRPr lang="en-US" dirty="0"/>
          </a:p>
        </p:txBody>
      </p:sp>
    </p:spTree>
    <p:extLst>
      <p:ext uri="{BB962C8B-B14F-4D97-AF65-F5344CB8AC3E}">
        <p14:creationId xmlns:p14="http://schemas.microsoft.com/office/powerpoint/2010/main" val="23619263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1590"/>
            <a:ext cx="8229600" cy="887644"/>
          </a:xfrm>
          <a:solidFill>
            <a:srgbClr val="00FF00"/>
          </a:solidFill>
        </p:spPr>
        <p:txBody>
          <a:bodyPr>
            <a:normAutofit/>
          </a:bodyPr>
          <a:lstStyle/>
          <a:p>
            <a:r>
              <a:rPr lang="en-US" sz="4000" dirty="0"/>
              <a:t>Reporting is Everyone’s Responsibility</a:t>
            </a:r>
          </a:p>
        </p:txBody>
      </p:sp>
      <p:sp>
        <p:nvSpPr>
          <p:cNvPr id="3" name="Content Placeholder 2"/>
          <p:cNvSpPr>
            <a:spLocks noGrp="1"/>
          </p:cNvSpPr>
          <p:nvPr>
            <p:ph idx="1"/>
          </p:nvPr>
        </p:nvSpPr>
        <p:spPr>
          <a:xfrm>
            <a:off x="457200" y="1552354"/>
            <a:ext cx="8229600" cy="4072269"/>
          </a:xfrm>
          <a:ln w="76200" cmpd="sng">
            <a:solidFill>
              <a:schemeClr val="tx1"/>
            </a:solidFill>
          </a:ln>
        </p:spPr>
        <p:txBody>
          <a:bodyPr>
            <a:normAutofit fontScale="85000" lnSpcReduction="20000"/>
          </a:bodyPr>
          <a:lstStyle/>
          <a:p>
            <a:pPr marL="0" indent="0">
              <a:buNone/>
            </a:pPr>
            <a:r>
              <a:rPr lang="en-US" sz="2600" dirty="0"/>
              <a:t>“I typically remain in my classroom until 5:30 or 6 most afternoons to grade papers, gather lesson resources, etc. </a:t>
            </a:r>
          </a:p>
          <a:p>
            <a:pPr marL="0" indent="0">
              <a:buNone/>
            </a:pPr>
            <a:endParaRPr lang="en-US" sz="1900" dirty="0"/>
          </a:p>
          <a:p>
            <a:pPr marL="0" indent="0">
              <a:buNone/>
            </a:pPr>
            <a:r>
              <a:rPr lang="en-US" sz="2600" dirty="0"/>
              <a:t>Walking to my car, I frequently observed a teacher leaning against her car engaged in conversation with one of my eighth-grade students. I often left feeling uneasy. It didn’t appear appropriate for this teacher to be chatting with the student in this manner. Their proximity seemed flirtatious. Usually, there were only two cars left in the parking lot: mine and hers. </a:t>
            </a:r>
          </a:p>
          <a:p>
            <a:pPr marL="0" indent="0">
              <a:buNone/>
            </a:pPr>
            <a:endParaRPr lang="en-US" sz="1900" dirty="0"/>
          </a:p>
          <a:p>
            <a:pPr marL="0" indent="0">
              <a:buNone/>
            </a:pPr>
            <a:r>
              <a:rPr lang="en-US" sz="2600" dirty="0"/>
              <a:t>Two months later, the teacher was suspended for having an inappropriate relationship with the student. Ultimately, she lost her job, and the student transferred to another school. I should have reported what I had observed to my principal. Now it’s too late.”</a:t>
            </a:r>
            <a:endParaRPr lang="en-US" sz="4200" dirty="0"/>
          </a:p>
        </p:txBody>
      </p:sp>
      <p:sp>
        <p:nvSpPr>
          <p:cNvPr id="4" name="TextBox 3"/>
          <p:cNvSpPr txBox="1"/>
          <p:nvPr/>
        </p:nvSpPr>
        <p:spPr>
          <a:xfrm>
            <a:off x="2003778" y="1947333"/>
            <a:ext cx="184666" cy="369332"/>
          </a:xfrm>
          <a:prstGeom prst="rect">
            <a:avLst/>
          </a:prstGeom>
          <a:noFill/>
        </p:spPr>
        <p:txBody>
          <a:bodyPr wrap="none" rtlCol="0">
            <a:spAutoFit/>
          </a:bodyPr>
          <a:lstStyle/>
          <a:p>
            <a:endParaRPr lang="en-US" dirty="0"/>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A3DD2DFE-2B8D-9541-9EAC-6C4E629DB06C}" type="slidenum">
              <a:rPr lang="en-US" smtClean="0"/>
              <a:t>18</a:t>
            </a:fld>
            <a:endParaRPr lang="en-US" dirty="0"/>
          </a:p>
        </p:txBody>
      </p:sp>
    </p:spTree>
    <p:extLst>
      <p:ext uri="{BB962C8B-B14F-4D97-AF65-F5344CB8AC3E}">
        <p14:creationId xmlns:p14="http://schemas.microsoft.com/office/powerpoint/2010/main" val="2402305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what would you d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7718" y="-125658"/>
            <a:ext cx="12192000" cy="6858001"/>
          </a:xfrm>
          <a:prstGeom prst="rect">
            <a:avLst/>
          </a:prstGeom>
          <a:noFill/>
          <a:extLst>
            <a:ext uri="{909E8E84-426E-40dd-AFC4-6F175D3DCCD1}">
              <a14:hiddenFill xmlns="" xmlns:a14="http://schemas.microsoft.com/office/drawing/2010/main">
                <a:solidFill>
                  <a:srgbClr val="FFFFFF"/>
                </a:solidFill>
              </a14:hiddenFill>
            </a:ext>
          </a:extLst>
        </p:spPr>
      </p:pic>
      <p:sp>
        <p:nvSpPr>
          <p:cNvPr id="3" name="Rectangle 2"/>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t>19</a:t>
            </a:fld>
            <a:endParaRPr lang="en-US" dirty="0"/>
          </a:p>
        </p:txBody>
      </p:sp>
    </p:spTree>
    <p:extLst>
      <p:ext uri="{BB962C8B-B14F-4D97-AF65-F5344CB8AC3E}">
        <p14:creationId xmlns:p14="http://schemas.microsoft.com/office/powerpoint/2010/main" val="13802920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eedback.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39900"/>
            <a:ext cx="9144000" cy="3369783"/>
          </a:xfrm>
          <a:prstGeom prst="rect">
            <a:avLst/>
          </a:prstGeom>
        </p:spPr>
      </p:pic>
      <p:sp>
        <p:nvSpPr>
          <p:cNvPr id="3" name="Rectangle 2"/>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t>20</a:t>
            </a:fld>
            <a:endParaRPr lang="en-US" dirty="0"/>
          </a:p>
        </p:txBody>
      </p:sp>
    </p:spTree>
    <p:extLst>
      <p:ext uri="{BB962C8B-B14F-4D97-AF65-F5344CB8AC3E}">
        <p14:creationId xmlns:p14="http://schemas.microsoft.com/office/powerpoint/2010/main" val="38032475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On-the-ris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0" y="1750155"/>
            <a:ext cx="8128000" cy="4924339"/>
          </a:xfrm>
          <a:prstGeom prst="rect">
            <a:avLst/>
          </a:prstGeom>
        </p:spPr>
      </p:pic>
      <p:sp>
        <p:nvSpPr>
          <p:cNvPr id="4" name="TextBox 3"/>
          <p:cNvSpPr txBox="1"/>
          <p:nvPr/>
        </p:nvSpPr>
        <p:spPr>
          <a:xfrm>
            <a:off x="288683" y="867296"/>
            <a:ext cx="8602720" cy="707886"/>
          </a:xfrm>
          <a:prstGeom prst="rect">
            <a:avLst/>
          </a:prstGeom>
          <a:noFill/>
        </p:spPr>
        <p:txBody>
          <a:bodyPr wrap="square" rtlCol="0">
            <a:spAutoFit/>
          </a:bodyPr>
          <a:lstStyle/>
          <a:p>
            <a:pPr algn="ctr"/>
            <a:r>
              <a:rPr lang="en-US" sz="4000" b="1" dirty="0">
                <a:solidFill>
                  <a:srgbClr val="0100EB"/>
                </a:solidFill>
              </a:rPr>
              <a:t>Rise in Cases of Educator Misconduct</a:t>
            </a:r>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t>21</a:t>
            </a:fld>
            <a:endParaRPr lang="en-US" dirty="0"/>
          </a:p>
        </p:txBody>
      </p:sp>
    </p:spTree>
    <p:extLst>
      <p:ext uri="{BB962C8B-B14F-4D97-AF65-F5344CB8AC3E}">
        <p14:creationId xmlns:p14="http://schemas.microsoft.com/office/powerpoint/2010/main" val="35254515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0" y="0"/>
            <a:ext cx="9144000" cy="6858000"/>
          </a:xfrm>
          <a:prstGeom prst="rect">
            <a:avLst/>
          </a:prstGeom>
          <a:ln>
            <a:solidFill>
              <a:schemeClr val="tx1"/>
            </a:solidFill>
          </a:ln>
        </p:spPr>
      </p:pic>
      <p:sp>
        <p:nvSpPr>
          <p:cNvPr id="7" name="Oval 6"/>
          <p:cNvSpPr/>
          <p:nvPr/>
        </p:nvSpPr>
        <p:spPr>
          <a:xfrm>
            <a:off x="8443685" y="556078"/>
            <a:ext cx="598715" cy="544286"/>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 name="Slide Number Placeholder 1"/>
          <p:cNvSpPr>
            <a:spLocks noGrp="1"/>
          </p:cNvSpPr>
          <p:nvPr>
            <p:ph type="sldNum" sz="quarter" idx="12"/>
          </p:nvPr>
        </p:nvSpPr>
        <p:spPr/>
        <p:txBody>
          <a:bodyPr/>
          <a:lstStyle/>
          <a:p>
            <a:fld id="{A3DD2DFE-2B8D-9541-9EAC-6C4E629DB06C}" type="slidenum">
              <a:rPr lang="en-US" smtClean="0"/>
              <a:t>22</a:t>
            </a:fld>
            <a:endParaRPr lang="en-US" dirty="0"/>
          </a:p>
        </p:txBody>
      </p:sp>
    </p:spTree>
    <p:extLst>
      <p:ext uri="{BB962C8B-B14F-4D97-AF65-F5344CB8AC3E}">
        <p14:creationId xmlns:p14="http://schemas.microsoft.com/office/powerpoint/2010/main" val="940521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ope-han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5" name="Slide Number Placeholder 4"/>
          <p:cNvSpPr>
            <a:spLocks noGrp="1"/>
          </p:cNvSpPr>
          <p:nvPr>
            <p:ph type="sldNum" sz="quarter" idx="12"/>
          </p:nvPr>
        </p:nvSpPr>
        <p:spPr/>
        <p:txBody>
          <a:bodyPr/>
          <a:lstStyle/>
          <a:p>
            <a:fld id="{A3DD2DFE-2B8D-9541-9EAC-6C4E629DB06C}" type="slidenum">
              <a:rPr lang="en-US" smtClean="0"/>
              <a:t>23</a:t>
            </a:fld>
            <a:endParaRPr lang="en-US" dirty="0"/>
          </a:p>
        </p:txBody>
      </p:sp>
    </p:spTree>
    <p:extLst>
      <p:ext uri="{BB962C8B-B14F-4D97-AF65-F5344CB8AC3E}">
        <p14:creationId xmlns:p14="http://schemas.microsoft.com/office/powerpoint/2010/main" val="20574560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nds responsibl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76" y="0"/>
            <a:ext cx="9053513" cy="6858000"/>
          </a:xfrm>
          <a:prstGeom prst="rect">
            <a:avLst/>
          </a:prstGeom>
        </p:spPr>
      </p:pic>
      <p:sp>
        <p:nvSpPr>
          <p:cNvPr id="4" name="Rectangle 3"/>
          <p:cNvSpPr/>
          <p:nvPr/>
        </p:nvSpPr>
        <p:spPr>
          <a:xfrm>
            <a:off x="621570" y="2967335"/>
            <a:ext cx="7900871" cy="923330"/>
          </a:xfrm>
          <a:prstGeom prst="rect">
            <a:avLst/>
          </a:prstGeom>
          <a:noFill/>
        </p:spPr>
        <p:txBody>
          <a:bodyPr wrap="none" lIns="91440" tIns="45720" rIns="91440" bIns="45720">
            <a:spAutoFit/>
          </a:bodyPr>
          <a:lstStyle/>
          <a:p>
            <a:pPr algn="ctr"/>
            <a:r>
              <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Professional Responsibility</a:t>
            </a:r>
          </a:p>
        </p:txBody>
      </p:sp>
      <p:sp>
        <p:nvSpPr>
          <p:cNvPr id="5" name="Rectangle 4"/>
          <p:cNvSpPr/>
          <p:nvPr/>
        </p:nvSpPr>
        <p:spPr>
          <a:xfrm>
            <a:off x="621564" y="2967335"/>
            <a:ext cx="7900871" cy="923330"/>
          </a:xfrm>
          <a:prstGeom prst="rect">
            <a:avLst/>
          </a:prstGeom>
          <a:noFill/>
        </p:spPr>
        <p:txBody>
          <a:bodyPr wrap="none" lIns="91440" tIns="45720" rIns="91440" bIns="45720">
            <a:spAutoFit/>
          </a:bodyPr>
          <a:lstStyle/>
          <a:p>
            <a:pPr algn="ct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Professional Responsibility</a:t>
            </a:r>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3" name="Slide Number Placeholder 2"/>
          <p:cNvSpPr>
            <a:spLocks noGrp="1"/>
          </p:cNvSpPr>
          <p:nvPr>
            <p:ph type="sldNum" sz="quarter" idx="12"/>
          </p:nvPr>
        </p:nvSpPr>
        <p:spPr/>
        <p:txBody>
          <a:bodyPr/>
          <a:lstStyle/>
          <a:p>
            <a:fld id="{A3DD2DFE-2B8D-9541-9EAC-6C4E629DB06C}" type="slidenum">
              <a:rPr lang="en-US" smtClean="0"/>
              <a:t>24</a:t>
            </a:fld>
            <a:endParaRPr lang="en-US" dirty="0"/>
          </a:p>
        </p:txBody>
      </p:sp>
    </p:spTree>
    <p:extLst>
      <p:ext uri="{BB962C8B-B14F-4D97-AF65-F5344CB8AC3E}">
        <p14:creationId xmlns:p14="http://schemas.microsoft.com/office/powerpoint/2010/main" val="10583598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Many students become victims of some type of educator misconduct. </a:t>
            </a:r>
          </a:p>
        </p:txBody>
      </p:sp>
      <p:pic>
        <p:nvPicPr>
          <p:cNvPr id="4" name="Content Placeholder 3" descr="sad-boy.jpg"/>
          <p:cNvPicPr>
            <a:picLocks noGrp="1" noChangeAspect="1"/>
          </p:cNvPicPr>
          <p:nvPr>
            <p:ph idx="1"/>
          </p:nvPr>
        </p:nvPicPr>
        <p:blipFill>
          <a:blip r:embed="rId3">
            <a:extLst>
              <a:ext uri="{28A0092B-C50C-407E-A947-70E740481C1C}">
                <a14:useLocalDpi xmlns:a14="http://schemas.microsoft.com/office/drawing/2010/main" val="0"/>
              </a:ext>
            </a:extLst>
          </a:blip>
          <a:srcRect t="1213" b="1213"/>
          <a:stretch>
            <a:fillRect/>
          </a:stretch>
        </p:blipFill>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3" name="Slide Number Placeholder 2"/>
          <p:cNvSpPr>
            <a:spLocks noGrp="1"/>
          </p:cNvSpPr>
          <p:nvPr>
            <p:ph type="sldNum" sz="quarter" idx="12"/>
          </p:nvPr>
        </p:nvSpPr>
        <p:spPr/>
        <p:txBody>
          <a:bodyPr/>
          <a:lstStyle/>
          <a:p>
            <a:fld id="{A3DD2DFE-2B8D-9541-9EAC-6C4E629DB06C}" type="slidenum">
              <a:rPr lang="en-US" smtClean="0"/>
              <a:t>25</a:t>
            </a:fld>
            <a:endParaRPr lang="en-US" dirty="0"/>
          </a:p>
        </p:txBody>
      </p:sp>
    </p:spTree>
    <p:extLst>
      <p:ext uri="{BB962C8B-B14F-4D97-AF65-F5344CB8AC3E}">
        <p14:creationId xmlns:p14="http://schemas.microsoft.com/office/powerpoint/2010/main" val="35372376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eacher-upset.jpg"/>
          <p:cNvPicPr>
            <a:picLocks noGrp="1" noChangeAspect="1"/>
          </p:cNvPicPr>
          <p:nvPr>
            <p:ph idx="1"/>
          </p:nvPr>
        </p:nvPicPr>
        <p:blipFill>
          <a:blip r:embed="rId3">
            <a:extLst>
              <a:ext uri="{28A0092B-C50C-407E-A947-70E740481C1C}">
                <a14:useLocalDpi xmlns:a14="http://schemas.microsoft.com/office/drawing/2010/main" val="0"/>
              </a:ext>
            </a:extLst>
          </a:blip>
          <a:srcRect t="8753" b="8753"/>
          <a:stretch>
            <a:fillRect/>
          </a:stretch>
        </p:blipFill>
        <p:spPr>
          <a:xfrm>
            <a:off x="457200" y="567012"/>
            <a:ext cx="8229600" cy="5535634"/>
          </a:xfrm>
        </p:spPr>
      </p:pic>
      <p:sp>
        <p:nvSpPr>
          <p:cNvPr id="5" name="Rectangle 4"/>
          <p:cNvSpPr/>
          <p:nvPr/>
        </p:nvSpPr>
        <p:spPr>
          <a:xfrm>
            <a:off x="5215426" y="837810"/>
            <a:ext cx="3607430" cy="2062103"/>
          </a:xfrm>
          <a:prstGeom prst="rect">
            <a:avLst/>
          </a:prstGeom>
        </p:spPr>
        <p:txBody>
          <a:bodyPr wrap="square">
            <a:spAutoFit/>
          </a:bodyPr>
          <a:lstStyle/>
          <a:p>
            <a:r>
              <a:rPr lang="en-US" sz="3200" dirty="0">
                <a:solidFill>
                  <a:srgbClr val="FFFFFF"/>
                </a:solidFill>
              </a:rPr>
              <a:t>“If I reported and I was wrong, I would have ruined the life of another teacher.”</a:t>
            </a:r>
          </a:p>
        </p:txBody>
      </p:sp>
      <p:sp>
        <p:nvSpPr>
          <p:cNvPr id="6" name="Rectangle 5"/>
          <p:cNvSpPr/>
          <p:nvPr/>
        </p:nvSpPr>
        <p:spPr>
          <a:xfrm>
            <a:off x="6898476" y="5699116"/>
            <a:ext cx="1791068" cy="338554"/>
          </a:xfrm>
          <a:prstGeom prst="rect">
            <a:avLst/>
          </a:prstGeom>
        </p:spPr>
        <p:txBody>
          <a:bodyPr wrap="none">
            <a:spAutoFit/>
          </a:bodyPr>
          <a:lstStyle/>
          <a:p>
            <a:pPr>
              <a:defRPr/>
            </a:pPr>
            <a:r>
              <a:rPr lang="en-US" sz="1600" dirty="0">
                <a:solidFill>
                  <a:schemeClr val="bg1"/>
                </a:solidFill>
              </a:rPr>
              <a:t>(Shakeshaft, 2013)</a:t>
            </a:r>
          </a:p>
        </p:txBody>
      </p:sp>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t>26</a:t>
            </a:fld>
            <a:endParaRPr lang="en-US" dirty="0"/>
          </a:p>
        </p:txBody>
      </p:sp>
    </p:spTree>
    <p:extLst>
      <p:ext uri="{BB962C8B-B14F-4D97-AF65-F5344CB8AC3E}">
        <p14:creationId xmlns:p14="http://schemas.microsoft.com/office/powerpoint/2010/main" val="19090891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tudent-depresse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35420"/>
            <a:ext cx="9144000" cy="5143500"/>
          </a:xfrm>
          <a:prstGeom prst="rect">
            <a:avLst/>
          </a:prstGeom>
        </p:spPr>
      </p:pic>
      <p:sp>
        <p:nvSpPr>
          <p:cNvPr id="4" name="Rectangle 3"/>
          <p:cNvSpPr/>
          <p:nvPr/>
        </p:nvSpPr>
        <p:spPr>
          <a:xfrm>
            <a:off x="158729" y="293463"/>
            <a:ext cx="8824952" cy="1200329"/>
          </a:xfrm>
          <a:prstGeom prst="rect">
            <a:avLst/>
          </a:prstGeom>
        </p:spPr>
        <p:txBody>
          <a:bodyPr wrap="square">
            <a:spAutoFit/>
          </a:bodyPr>
          <a:lstStyle/>
          <a:p>
            <a:pPr algn="ctr"/>
            <a:r>
              <a:rPr lang="en-US" sz="3600" b="1" dirty="0"/>
              <a:t>“If I didn’t report and this person had abused, I’d have ruined the life of a student.” </a:t>
            </a:r>
          </a:p>
        </p:txBody>
      </p:sp>
      <p:sp>
        <p:nvSpPr>
          <p:cNvPr id="5" name="Rectangle 4"/>
          <p:cNvSpPr/>
          <p:nvPr/>
        </p:nvSpPr>
        <p:spPr>
          <a:xfrm>
            <a:off x="364229" y="6488668"/>
            <a:ext cx="1993687" cy="369332"/>
          </a:xfrm>
          <a:prstGeom prst="rect">
            <a:avLst/>
          </a:prstGeom>
        </p:spPr>
        <p:txBody>
          <a:bodyPr wrap="none">
            <a:spAutoFit/>
          </a:bodyPr>
          <a:lstStyle/>
          <a:p>
            <a:pPr>
              <a:defRPr/>
            </a:pPr>
            <a:r>
              <a:rPr lang="en-US" dirty="0">
                <a:solidFill>
                  <a:schemeClr val="bg1"/>
                </a:solidFill>
              </a:rPr>
              <a:t>(Shakeshaft, 2013)</a:t>
            </a:r>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3" name="Slide Number Placeholder 2"/>
          <p:cNvSpPr>
            <a:spLocks noGrp="1"/>
          </p:cNvSpPr>
          <p:nvPr>
            <p:ph type="sldNum" sz="quarter" idx="12"/>
          </p:nvPr>
        </p:nvSpPr>
        <p:spPr/>
        <p:txBody>
          <a:bodyPr/>
          <a:lstStyle/>
          <a:p>
            <a:fld id="{A3DD2DFE-2B8D-9541-9EAC-6C4E629DB06C}" type="slidenum">
              <a:rPr lang="en-US" smtClean="0"/>
              <a:t>27</a:t>
            </a:fld>
            <a:endParaRPr lang="en-US" dirty="0"/>
          </a:p>
        </p:txBody>
      </p:sp>
    </p:spTree>
    <p:extLst>
      <p:ext uri="{BB962C8B-B14F-4D97-AF65-F5344CB8AC3E}">
        <p14:creationId xmlns:p14="http://schemas.microsoft.com/office/powerpoint/2010/main" val="12900250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3442" y="922892"/>
            <a:ext cx="4306460" cy="2308324"/>
          </a:xfrm>
          <a:prstGeom prst="rect">
            <a:avLst/>
          </a:prstGeom>
          <a:noFill/>
        </p:spPr>
        <p:txBody>
          <a:bodyPr wrap="square" rtlCol="0">
            <a:spAutoFit/>
          </a:bodyPr>
          <a:lstStyle/>
          <a:p>
            <a:r>
              <a:rPr lang="en-US" sz="3600" b="1" dirty="0"/>
              <a:t>How do I distinguish between what is and isn’t a reportable offense? </a:t>
            </a:r>
          </a:p>
        </p:txBody>
      </p:sp>
      <p:pic>
        <p:nvPicPr>
          <p:cNvPr id="3" name="Picture 2" descr="what-do-i-do-project-management.jpeg"/>
          <p:cNvPicPr>
            <a:picLocks noChangeAspect="1"/>
          </p:cNvPicPr>
          <p:nvPr/>
        </p:nvPicPr>
        <p:blipFill rotWithShape="1">
          <a:blip r:embed="rId3">
            <a:extLst>
              <a:ext uri="{28A0092B-C50C-407E-A947-70E740481C1C}">
                <a14:useLocalDpi xmlns:a14="http://schemas.microsoft.com/office/drawing/2010/main" val="0"/>
              </a:ext>
            </a:extLst>
          </a:blip>
          <a:srcRect l="-4308"/>
          <a:stretch/>
        </p:blipFill>
        <p:spPr>
          <a:xfrm>
            <a:off x="4444448" y="1331843"/>
            <a:ext cx="4618409" cy="4770803"/>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6" name="Slide Number Placeholder 5"/>
          <p:cNvSpPr>
            <a:spLocks noGrp="1"/>
          </p:cNvSpPr>
          <p:nvPr>
            <p:ph type="sldNum" sz="quarter" idx="12"/>
          </p:nvPr>
        </p:nvSpPr>
        <p:spPr/>
        <p:txBody>
          <a:bodyPr/>
          <a:lstStyle/>
          <a:p>
            <a:fld id="{A3DD2DFE-2B8D-9541-9EAC-6C4E629DB06C}" type="slidenum">
              <a:rPr lang="en-US" smtClean="0"/>
              <a:t>28</a:t>
            </a:fld>
            <a:endParaRPr lang="en-US" dirty="0"/>
          </a:p>
        </p:txBody>
      </p:sp>
    </p:spTree>
    <p:extLst>
      <p:ext uri="{BB962C8B-B14F-4D97-AF65-F5344CB8AC3E}">
        <p14:creationId xmlns:p14="http://schemas.microsoft.com/office/powerpoint/2010/main" val="39165892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2210"/>
            <a:ext cx="8229600" cy="1143000"/>
          </a:xfrm>
        </p:spPr>
        <p:txBody>
          <a:bodyPr/>
          <a:lstStyle/>
          <a:p>
            <a:r>
              <a:rPr lang="en-US" dirty="0"/>
              <a:t>Question to Ponder</a:t>
            </a:r>
          </a:p>
        </p:txBody>
      </p:sp>
      <p:sp>
        <p:nvSpPr>
          <p:cNvPr id="3" name="Content Placeholder 2"/>
          <p:cNvSpPr>
            <a:spLocks noGrp="1"/>
          </p:cNvSpPr>
          <p:nvPr>
            <p:ph idx="1"/>
          </p:nvPr>
        </p:nvSpPr>
        <p:spPr>
          <a:xfrm>
            <a:off x="170973" y="1600200"/>
            <a:ext cx="8792895" cy="4525963"/>
          </a:xfrm>
        </p:spPr>
        <p:txBody>
          <a:bodyPr/>
          <a:lstStyle/>
          <a:p>
            <a:pPr marL="0" indent="0">
              <a:buNone/>
            </a:pPr>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p:txBody>
      </p:sp>
      <p:pic>
        <p:nvPicPr>
          <p:cNvPr id="5" name="Picture 4" descr="Thinking.jpg"/>
          <p:cNvPicPr>
            <a:picLocks noChangeAspect="1"/>
          </p:cNvPicPr>
          <p:nvPr/>
        </p:nvPicPr>
        <p:blipFill rotWithShape="1">
          <a:blip r:embed="rId3">
            <a:extLst>
              <a:ext uri="{28A0092B-C50C-407E-A947-70E740481C1C}">
                <a14:useLocalDpi xmlns:a14="http://schemas.microsoft.com/office/drawing/2010/main" val="0"/>
              </a:ext>
            </a:extLst>
          </a:blip>
          <a:srcRect b="3520"/>
          <a:stretch/>
        </p:blipFill>
        <p:spPr>
          <a:xfrm>
            <a:off x="2596396" y="2044338"/>
            <a:ext cx="3922864" cy="4058308"/>
          </a:xfrm>
          <a:prstGeom prst="rect">
            <a:avLst/>
          </a:prstGeom>
        </p:spPr>
      </p:pic>
      <p:sp>
        <p:nvSpPr>
          <p:cNvPr id="7" name="Rectangle 6"/>
          <p:cNvSpPr/>
          <p:nvPr/>
        </p:nvSpPr>
        <p:spPr>
          <a:xfrm>
            <a:off x="170973" y="1351959"/>
            <a:ext cx="8792894" cy="523220"/>
          </a:xfrm>
          <a:prstGeom prst="rect">
            <a:avLst/>
          </a:prstGeom>
        </p:spPr>
        <p:txBody>
          <a:bodyPr wrap="square">
            <a:spAutoFit/>
          </a:bodyPr>
          <a:lstStyle/>
          <a:p>
            <a:pPr algn="ctr"/>
            <a:r>
              <a:rPr lang="en-US" sz="2800" b="1" dirty="0">
                <a:solidFill>
                  <a:srgbClr val="FF0000"/>
                </a:solidFill>
              </a:rPr>
              <a:t>Why do cases of educator misconduct go unreported?</a:t>
            </a:r>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A3DD2DFE-2B8D-9541-9EAC-6C4E629DB06C}" type="slidenum">
              <a:rPr lang="en-US" smtClean="0"/>
              <a:t>29</a:t>
            </a:fld>
            <a:endParaRPr lang="en-US" dirty="0"/>
          </a:p>
        </p:txBody>
      </p:sp>
    </p:spTree>
    <p:extLst>
      <p:ext uri="{BB962C8B-B14F-4D97-AF65-F5344CB8AC3E}">
        <p14:creationId xmlns:p14="http://schemas.microsoft.com/office/powerpoint/2010/main" val="2524156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98970"/>
            <a:ext cx="8229600" cy="884537"/>
          </a:xfrm>
        </p:spPr>
        <p:txBody>
          <a:bodyPr/>
          <a:lstStyle/>
          <a:p>
            <a:r>
              <a:rPr lang="en-US" dirty="0"/>
              <a:t> Findings</a:t>
            </a:r>
          </a:p>
        </p:txBody>
      </p:sp>
      <p:sp>
        <p:nvSpPr>
          <p:cNvPr id="3" name="Content Placeholder 2"/>
          <p:cNvSpPr>
            <a:spLocks noGrp="1"/>
          </p:cNvSpPr>
          <p:nvPr>
            <p:ph idx="1"/>
          </p:nvPr>
        </p:nvSpPr>
        <p:spPr>
          <a:xfrm>
            <a:off x="425339" y="1729628"/>
            <a:ext cx="8347573" cy="4484813"/>
          </a:xfrm>
        </p:spPr>
        <p:txBody>
          <a:bodyPr>
            <a:normAutofit fontScale="25000" lnSpcReduction="20000"/>
          </a:bodyPr>
          <a:lstStyle/>
          <a:p>
            <a:pPr marL="107950" indent="0">
              <a:buNone/>
            </a:pPr>
            <a:r>
              <a:rPr lang="en-US" sz="12800" b="1" dirty="0"/>
              <a:t>Reasons some educators give for not reporting suspected educator misconduct:</a:t>
            </a:r>
          </a:p>
          <a:p>
            <a:pPr marL="0" indent="0">
              <a:buNone/>
            </a:pPr>
            <a:endParaRPr lang="en-US" sz="7200" b="1" dirty="0"/>
          </a:p>
          <a:p>
            <a:pPr marL="0" indent="0">
              <a:buNone/>
            </a:pPr>
            <a:endParaRPr lang="en-US" sz="2000" dirty="0"/>
          </a:p>
          <a:p>
            <a:pPr marL="676275" indent="-328613">
              <a:buFont typeface="Wingdings" charset="2"/>
              <a:buChar char="§"/>
            </a:pPr>
            <a:r>
              <a:rPr lang="en-US" sz="11200" dirty="0"/>
              <a:t>Lack of recognition of characteristics associated with inappropriate/abusive behavior </a:t>
            </a:r>
          </a:p>
          <a:p>
            <a:pPr marL="0" indent="0">
              <a:buNone/>
            </a:pPr>
            <a:endParaRPr lang="en-US" sz="8000" dirty="0"/>
          </a:p>
          <a:p>
            <a:pPr marL="635000" indent="-287338">
              <a:buFont typeface="Wingdings" charset="2"/>
              <a:buChar char="§"/>
            </a:pPr>
            <a:r>
              <a:rPr lang="en-US" sz="11200" dirty="0"/>
              <a:t>Lack of awareness of legal responsibilities</a:t>
            </a:r>
          </a:p>
          <a:p>
            <a:pPr marL="347662" indent="0">
              <a:buNone/>
            </a:pPr>
            <a:endParaRPr lang="en-US" sz="7200" dirty="0"/>
          </a:p>
          <a:p>
            <a:pPr marL="635000" indent="-287338">
              <a:buFont typeface="Wingdings" charset="2"/>
              <a:buChar char="§"/>
            </a:pPr>
            <a:r>
              <a:rPr lang="en-US" sz="11200" dirty="0"/>
              <a:t>Fear of negatively affecting the school or educator’s job</a:t>
            </a:r>
          </a:p>
          <a:p>
            <a:pPr marL="347662" indent="0">
              <a:buNone/>
            </a:pPr>
            <a:endParaRPr lang="en-US" sz="6400" dirty="0"/>
          </a:p>
          <a:p>
            <a:pPr marL="347662" indent="0">
              <a:buNone/>
            </a:pPr>
            <a:r>
              <a:rPr lang="en-US" sz="6400" dirty="0"/>
              <a:t>														</a:t>
            </a:r>
          </a:p>
          <a:p>
            <a:pPr marL="347662" indent="0">
              <a:buNone/>
            </a:pPr>
            <a:endParaRPr lang="en-US" sz="7200" dirty="0"/>
          </a:p>
          <a:p>
            <a:pPr marL="347662" indent="0">
              <a:buNone/>
            </a:pPr>
            <a:r>
              <a:rPr lang="en-US" sz="6400" dirty="0"/>
              <a:t>									</a:t>
            </a:r>
          </a:p>
        </p:txBody>
      </p:sp>
      <p:pic>
        <p:nvPicPr>
          <p:cNvPr id="6" name="Picture 5" descr="importan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692" y="70151"/>
            <a:ext cx="1407881" cy="1660532"/>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A3DD2DFE-2B8D-9541-9EAC-6C4E629DB06C}" type="slidenum">
              <a:rPr lang="en-US" smtClean="0"/>
              <a:t>30</a:t>
            </a:fld>
            <a:endParaRPr lang="en-US" dirty="0"/>
          </a:p>
        </p:txBody>
      </p:sp>
    </p:spTree>
    <p:extLst>
      <p:ext uri="{BB962C8B-B14F-4D97-AF65-F5344CB8AC3E}">
        <p14:creationId xmlns:p14="http://schemas.microsoft.com/office/powerpoint/2010/main" val="2027727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3">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p:cTn id="13"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5" end="5"/>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 calcmode="lin" valueType="num">
                                      <p:cBhvr>
                                        <p:cTn id="19"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7" end="7"/>
                                            </p:txEl>
                                          </p:spTgt>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anim calcmode="lin" valueType="num">
                                      <p:cBhvr>
                                        <p:cTn id="23"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24" dur="500" fill="hold"/>
                                        <p:tgtEl>
                                          <p:spTgt spid="3">
                                            <p:txEl>
                                              <p:pRg st="9" end="9"/>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7554"/>
            <a:ext cx="8229600" cy="1377397"/>
          </a:xfrm>
        </p:spPr>
        <p:txBody>
          <a:bodyPr/>
          <a:lstStyle/>
          <a:p>
            <a:r>
              <a:rPr lang="en-US" dirty="0"/>
              <a:t> Findings</a:t>
            </a:r>
          </a:p>
        </p:txBody>
      </p:sp>
      <p:sp>
        <p:nvSpPr>
          <p:cNvPr id="3" name="Content Placeholder 2"/>
          <p:cNvSpPr>
            <a:spLocks noGrp="1"/>
          </p:cNvSpPr>
          <p:nvPr>
            <p:ph idx="1"/>
          </p:nvPr>
        </p:nvSpPr>
        <p:spPr>
          <a:xfrm>
            <a:off x="489923" y="1727308"/>
            <a:ext cx="8228900" cy="4235328"/>
          </a:xfrm>
        </p:spPr>
        <p:txBody>
          <a:bodyPr>
            <a:normAutofit fontScale="25000" lnSpcReduction="20000"/>
          </a:bodyPr>
          <a:lstStyle/>
          <a:p>
            <a:pPr marL="171450" indent="0">
              <a:buNone/>
            </a:pPr>
            <a:r>
              <a:rPr lang="en-US" sz="12800" b="1" dirty="0"/>
              <a:t>Reasons some educators give for not reporting suspected educator misconduct:</a:t>
            </a:r>
          </a:p>
          <a:p>
            <a:pPr marL="171450" indent="0">
              <a:buNone/>
            </a:pPr>
            <a:endParaRPr lang="en-US" sz="5500" dirty="0"/>
          </a:p>
          <a:p>
            <a:pPr marL="635000" indent="-287338">
              <a:buFont typeface="Wingdings" charset="2"/>
              <a:buChar char="§"/>
            </a:pPr>
            <a:r>
              <a:rPr lang="en-US" sz="11200" dirty="0"/>
              <a:t>Lack of sufficient evidence</a:t>
            </a:r>
          </a:p>
          <a:p>
            <a:pPr marL="347662" indent="0">
              <a:buNone/>
            </a:pPr>
            <a:endParaRPr lang="en-US" sz="7200" dirty="0"/>
          </a:p>
          <a:p>
            <a:pPr marL="635000" indent="-287338">
              <a:buFont typeface="Wingdings" charset="2"/>
              <a:buChar char="§"/>
            </a:pPr>
            <a:r>
              <a:rPr lang="en-US" sz="11200" dirty="0"/>
              <a:t>Belief that the student will be harmed more than helped if reported </a:t>
            </a:r>
          </a:p>
          <a:p>
            <a:pPr marL="347662" indent="0">
              <a:buNone/>
            </a:pPr>
            <a:endParaRPr lang="en-US" sz="7200" dirty="0"/>
          </a:p>
          <a:p>
            <a:pPr marL="635000" indent="-287338">
              <a:buFont typeface="Wingdings" charset="2"/>
              <a:buChar char="§"/>
            </a:pPr>
            <a:r>
              <a:rPr lang="en-US" sz="11200" dirty="0"/>
              <a:t>Fear of retaliation and litigation</a:t>
            </a:r>
          </a:p>
          <a:p>
            <a:pPr marL="0" indent="0" algn="ctr">
              <a:buNone/>
            </a:pPr>
            <a:r>
              <a:rPr lang="en-US" sz="7200" dirty="0"/>
              <a:t>                                                                                                                                   																											                            		</a:t>
            </a:r>
            <a:endParaRPr lang="en-US" sz="6400" dirty="0"/>
          </a:p>
        </p:txBody>
      </p:sp>
      <p:pic>
        <p:nvPicPr>
          <p:cNvPr id="4" name="Picture 3" descr="importan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692" y="70151"/>
            <a:ext cx="1407881" cy="1660532"/>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A3DD2DFE-2B8D-9541-9EAC-6C4E629DB06C}" type="slidenum">
              <a:rPr lang="en-US" smtClean="0"/>
              <a:t>31</a:t>
            </a:fld>
            <a:endParaRPr lang="en-US" dirty="0"/>
          </a:p>
        </p:txBody>
      </p:sp>
    </p:spTree>
    <p:extLst>
      <p:ext uri="{BB962C8B-B14F-4D97-AF65-F5344CB8AC3E}">
        <p14:creationId xmlns:p14="http://schemas.microsoft.com/office/powerpoint/2010/main" val="2349423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p:cTn id="13"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p:cTn id="1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6" end="6"/>
                                            </p:txEl>
                                          </p:spTgt>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 calcmode="lin" valueType="num">
                                      <p:cBhvr>
                                        <p:cTn id="2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24" dur="500" fill="hold"/>
                                        <p:tgtEl>
                                          <p:spTgt spid="3">
                                            <p:txEl>
                                              <p:pRg st="7" end="7"/>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8269" y="744364"/>
            <a:ext cx="8458811" cy="5381799"/>
          </a:xfrm>
        </p:spPr>
        <p:txBody>
          <a:bodyPr/>
          <a:lstStyle/>
          <a:p>
            <a:pPr marL="0" indent="0">
              <a:buNone/>
            </a:pPr>
            <a:endParaRPr lang="en-US" sz="2000" dirty="0"/>
          </a:p>
          <a:p>
            <a:pPr marL="0" indent="0" algn="ctr">
              <a:buNone/>
            </a:pPr>
            <a:r>
              <a:rPr lang="en-US" sz="4200" b="1" dirty="0">
                <a:solidFill>
                  <a:srgbClr val="FF0000"/>
                </a:solidFill>
              </a:rPr>
              <a:t>If you suspect or know something . . .</a:t>
            </a:r>
          </a:p>
          <a:p>
            <a:pPr marL="0" indent="0" algn="ctr">
              <a:buNone/>
            </a:pPr>
            <a:endParaRPr lang="en-US" sz="4800" b="1" dirty="0">
              <a:solidFill>
                <a:srgbClr val="FF0000"/>
              </a:solidFill>
            </a:endParaRPr>
          </a:p>
          <a:p>
            <a:pPr marL="0" indent="0" algn="ctr">
              <a:buNone/>
            </a:pPr>
            <a:endParaRPr lang="en-US" sz="4800" b="1" dirty="0">
              <a:solidFill>
                <a:srgbClr val="FF0000"/>
              </a:solidFill>
            </a:endParaRPr>
          </a:p>
          <a:p>
            <a:pPr marL="0" indent="0" algn="ctr">
              <a:buNone/>
            </a:pPr>
            <a:endParaRPr lang="en-US" sz="4800" b="1" dirty="0">
              <a:solidFill>
                <a:srgbClr val="FF0000"/>
              </a:solidFill>
            </a:endParaRPr>
          </a:p>
        </p:txBody>
      </p:sp>
      <p:pic>
        <p:nvPicPr>
          <p:cNvPr id="6" name="Picture 5" descr="reporti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5315" y="2278990"/>
            <a:ext cx="3295650" cy="3276600"/>
          </a:xfrm>
          <a:prstGeom prst="rect">
            <a:avLst/>
          </a:prstGeom>
        </p:spPr>
      </p:pic>
      <p:sp>
        <p:nvSpPr>
          <p:cNvPr id="7" name="TextBox 6"/>
          <p:cNvSpPr txBox="1"/>
          <p:nvPr/>
        </p:nvSpPr>
        <p:spPr>
          <a:xfrm>
            <a:off x="8013658" y="4444291"/>
            <a:ext cx="184666" cy="369332"/>
          </a:xfrm>
          <a:prstGeom prst="rect">
            <a:avLst/>
          </a:prstGeom>
          <a:noFill/>
        </p:spPr>
        <p:txBody>
          <a:bodyPr wrap="none" rtlCol="0">
            <a:spAutoFit/>
          </a:bodyPr>
          <a:lstStyle/>
          <a:p>
            <a:endParaRPr lang="en-US" dirty="0"/>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t>32</a:t>
            </a:fld>
            <a:endParaRPr lang="en-US" dirty="0"/>
          </a:p>
        </p:txBody>
      </p:sp>
    </p:spTree>
    <p:extLst>
      <p:ext uri="{BB962C8B-B14F-4D97-AF65-F5344CB8AC3E}">
        <p14:creationId xmlns:p14="http://schemas.microsoft.com/office/powerpoint/2010/main" val="1846497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48456"/>
            <a:ext cx="8229600" cy="5377708"/>
          </a:xfrm>
        </p:spPr>
        <p:txBody>
          <a:bodyPr/>
          <a:lstStyle/>
          <a:p>
            <a:pPr marL="0" indent="0">
              <a:buNone/>
            </a:pPr>
            <a:endParaRPr lang="en-US" sz="2000" b="1" dirty="0"/>
          </a:p>
          <a:p>
            <a:pPr marL="0" indent="0" algn="ctr">
              <a:buNone/>
            </a:pPr>
            <a:r>
              <a:rPr lang="en-US" sz="4400" b="1" dirty="0"/>
              <a:t>What do we need to know about the reporting process?</a:t>
            </a:r>
          </a:p>
        </p:txBody>
      </p:sp>
      <p:pic>
        <p:nvPicPr>
          <p:cNvPr id="5" name="Picture 4" descr="urgen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5529" y="2927173"/>
            <a:ext cx="4040442" cy="2920920"/>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t>33</a:t>
            </a:fld>
            <a:endParaRPr lang="en-US" dirty="0"/>
          </a:p>
        </p:txBody>
      </p:sp>
    </p:spTree>
    <p:extLst>
      <p:ext uri="{BB962C8B-B14F-4D97-AF65-F5344CB8AC3E}">
        <p14:creationId xmlns:p14="http://schemas.microsoft.com/office/powerpoint/2010/main" val="25316755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rd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0682" y="1364848"/>
            <a:ext cx="6009076" cy="4762894"/>
          </a:xfrm>
          <a:prstGeom prst="rect">
            <a:avLst/>
          </a:prstGeom>
        </p:spPr>
      </p:pic>
      <p:sp>
        <p:nvSpPr>
          <p:cNvPr id="4" name="Rectangle 3"/>
          <p:cNvSpPr/>
          <p:nvPr/>
        </p:nvSpPr>
        <p:spPr>
          <a:xfrm rot="21291751">
            <a:off x="3139217" y="2819962"/>
            <a:ext cx="4221245" cy="1815882"/>
          </a:xfrm>
          <a:prstGeom prst="rect">
            <a:avLst/>
          </a:prstGeom>
        </p:spPr>
        <p:txBody>
          <a:bodyPr wrap="square">
            <a:spAutoFit/>
          </a:bodyPr>
          <a:lstStyle/>
          <a:p>
            <a:r>
              <a:rPr lang="en-US" sz="2800" b="1" dirty="0"/>
              <a:t>Report suspected incidents of educator misconduct to your administrator immediately. </a:t>
            </a:r>
          </a:p>
        </p:txBody>
      </p:sp>
      <p:sp>
        <p:nvSpPr>
          <p:cNvPr id="5" name="Rectangle 4"/>
          <p:cNvSpPr/>
          <p:nvPr/>
        </p:nvSpPr>
        <p:spPr>
          <a:xfrm>
            <a:off x="566894" y="322578"/>
            <a:ext cx="7936516" cy="1446550"/>
          </a:xfrm>
          <a:prstGeom prst="rect">
            <a:avLst/>
          </a:prstGeom>
        </p:spPr>
        <p:txBody>
          <a:bodyPr wrap="square">
            <a:spAutoFit/>
          </a:bodyPr>
          <a:lstStyle/>
          <a:p>
            <a:pPr algn="ctr"/>
            <a:r>
              <a:rPr lang="en-US" sz="4400" b="1" dirty="0"/>
              <a:t>District Reporting Protocol </a:t>
            </a:r>
          </a:p>
          <a:p>
            <a:pPr algn="ctr"/>
            <a:endParaRPr lang="en-US" sz="4400" b="1" dirty="0"/>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3" name="Slide Number Placeholder 2"/>
          <p:cNvSpPr>
            <a:spLocks noGrp="1"/>
          </p:cNvSpPr>
          <p:nvPr>
            <p:ph type="sldNum" sz="quarter" idx="12"/>
          </p:nvPr>
        </p:nvSpPr>
        <p:spPr/>
        <p:txBody>
          <a:bodyPr/>
          <a:lstStyle/>
          <a:p>
            <a:fld id="{A3DD2DFE-2B8D-9541-9EAC-6C4E629DB06C}" type="slidenum">
              <a:rPr lang="en-US" smtClean="0"/>
              <a:t>34</a:t>
            </a:fld>
            <a:endParaRPr lang="en-US" dirty="0"/>
          </a:p>
        </p:txBody>
      </p:sp>
    </p:spTree>
    <p:extLst>
      <p:ext uri="{BB962C8B-B14F-4D97-AF65-F5344CB8AC3E}">
        <p14:creationId xmlns:p14="http://schemas.microsoft.com/office/powerpoint/2010/main" val="816713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ard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0682" y="1339752"/>
            <a:ext cx="6009076" cy="4762894"/>
          </a:xfrm>
          <a:prstGeom prst="rect">
            <a:avLst/>
          </a:prstGeom>
        </p:spPr>
      </p:pic>
      <p:sp>
        <p:nvSpPr>
          <p:cNvPr id="6" name="Rectangle 5"/>
          <p:cNvSpPr/>
          <p:nvPr/>
        </p:nvSpPr>
        <p:spPr>
          <a:xfrm rot="21091518">
            <a:off x="3051053" y="4833574"/>
            <a:ext cx="4297012" cy="461665"/>
          </a:xfrm>
          <a:prstGeom prst="rect">
            <a:avLst/>
          </a:prstGeom>
        </p:spPr>
        <p:txBody>
          <a:bodyPr wrap="square">
            <a:spAutoFit/>
          </a:bodyPr>
          <a:lstStyle/>
          <a:p>
            <a:endParaRPr lang="en-US" sz="2400" b="1" dirty="0"/>
          </a:p>
        </p:txBody>
      </p:sp>
      <p:sp>
        <p:nvSpPr>
          <p:cNvPr id="7" name="TextBox 6"/>
          <p:cNvSpPr txBox="1"/>
          <p:nvPr/>
        </p:nvSpPr>
        <p:spPr>
          <a:xfrm>
            <a:off x="272109" y="341813"/>
            <a:ext cx="8639464" cy="830997"/>
          </a:xfrm>
          <a:prstGeom prst="rect">
            <a:avLst/>
          </a:prstGeom>
          <a:noFill/>
        </p:spPr>
        <p:txBody>
          <a:bodyPr wrap="square" rtlCol="0">
            <a:spAutoFit/>
          </a:bodyPr>
          <a:lstStyle/>
          <a:p>
            <a:pPr algn="ctr"/>
            <a:r>
              <a:rPr lang="en-US" sz="4800" b="1" dirty="0"/>
              <a:t>District Reporting Protocol </a:t>
            </a:r>
          </a:p>
        </p:txBody>
      </p:sp>
      <p:sp>
        <p:nvSpPr>
          <p:cNvPr id="2" name="TextBox 1"/>
          <p:cNvSpPr txBox="1"/>
          <p:nvPr/>
        </p:nvSpPr>
        <p:spPr>
          <a:xfrm rot="21401848">
            <a:off x="3325198" y="2774558"/>
            <a:ext cx="3912045" cy="1815882"/>
          </a:xfrm>
          <a:prstGeom prst="rect">
            <a:avLst/>
          </a:prstGeom>
          <a:noFill/>
        </p:spPr>
        <p:txBody>
          <a:bodyPr wrap="square" rtlCol="0">
            <a:spAutoFit/>
          </a:bodyPr>
          <a:lstStyle/>
          <a:p>
            <a:r>
              <a:rPr lang="en-US" sz="2800" b="1" dirty="0"/>
              <a:t>Follow district reporting policies and procedures to ensure all appropriate steps are followed. </a:t>
            </a:r>
          </a:p>
        </p:txBody>
      </p:sp>
      <p:sp>
        <p:nvSpPr>
          <p:cNvPr id="8" name="Rectangle 7"/>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A3DD2DFE-2B8D-9541-9EAC-6C4E629DB06C}" type="slidenum">
              <a:rPr lang="en-US" smtClean="0"/>
              <a:t>35</a:t>
            </a:fld>
            <a:endParaRPr lang="en-US" dirty="0"/>
          </a:p>
        </p:txBody>
      </p:sp>
    </p:spTree>
    <p:extLst>
      <p:ext uri="{BB962C8B-B14F-4D97-AF65-F5344CB8AC3E}">
        <p14:creationId xmlns:p14="http://schemas.microsoft.com/office/powerpoint/2010/main" val="40781866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ook Ope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9700"/>
            <a:ext cx="9144000" cy="5102946"/>
          </a:xfrm>
          <a:prstGeom prst="rect">
            <a:avLst/>
          </a:prstGeom>
        </p:spPr>
      </p:pic>
      <p:sp>
        <p:nvSpPr>
          <p:cNvPr id="3" name="TextBox 2"/>
          <p:cNvSpPr txBox="1"/>
          <p:nvPr/>
        </p:nvSpPr>
        <p:spPr>
          <a:xfrm>
            <a:off x="362810" y="259003"/>
            <a:ext cx="8526088"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solidFill>
                  <a:srgbClr val="0000FF"/>
                </a:solidFill>
                <a:effectLst>
                  <a:outerShdw blurRad="50800" dist="39000" dir="5460000" algn="tl">
                    <a:srgbClr val="000000">
                      <a:alpha val="38000"/>
                    </a:srgbClr>
                  </a:outerShdw>
                </a:effectLst>
              </a:rPr>
              <a:t>Supporting a Safe and Ethical Climate</a:t>
            </a:r>
          </a:p>
        </p:txBody>
      </p:sp>
      <p:sp>
        <p:nvSpPr>
          <p:cNvPr id="8" name="Rectangle 7"/>
          <p:cNvSpPr/>
          <p:nvPr/>
        </p:nvSpPr>
        <p:spPr>
          <a:xfrm>
            <a:off x="4739232" y="1725454"/>
            <a:ext cx="4312477" cy="461665"/>
          </a:xfrm>
          <a:prstGeom prst="rect">
            <a:avLst/>
          </a:prstGeom>
        </p:spPr>
        <p:txBody>
          <a:bodyPr wrap="square">
            <a:spAutoFit/>
          </a:bodyPr>
          <a:lstStyle/>
          <a:p>
            <a:endParaRPr lang="en-US" sz="2400" dirty="0"/>
          </a:p>
        </p:txBody>
      </p:sp>
      <p:sp>
        <p:nvSpPr>
          <p:cNvPr id="9" name="Rectangle 8"/>
          <p:cNvSpPr/>
          <p:nvPr/>
        </p:nvSpPr>
        <p:spPr>
          <a:xfrm>
            <a:off x="4576421" y="4027847"/>
            <a:ext cx="4312477" cy="1200328"/>
          </a:xfrm>
          <a:prstGeom prst="rect">
            <a:avLst/>
          </a:prstGeom>
        </p:spPr>
        <p:txBody>
          <a:bodyPr wrap="square">
            <a:spAutoFit/>
          </a:bodyPr>
          <a:lstStyle/>
          <a:p>
            <a:pPr marL="339725" indent="-227013">
              <a:buFont typeface="Arial"/>
              <a:buChar char="•"/>
            </a:pPr>
            <a:r>
              <a:rPr lang="en-US" sz="2400" dirty="0"/>
              <a:t>Enforce a zero tolerance policy regarding professional misconduct. </a:t>
            </a:r>
          </a:p>
        </p:txBody>
      </p:sp>
      <p:sp>
        <p:nvSpPr>
          <p:cNvPr id="11" name="Rectangle 10"/>
          <p:cNvSpPr/>
          <p:nvPr/>
        </p:nvSpPr>
        <p:spPr>
          <a:xfrm>
            <a:off x="4739232" y="2249833"/>
            <a:ext cx="4149666" cy="1569660"/>
          </a:xfrm>
          <a:prstGeom prst="rect">
            <a:avLst/>
          </a:prstGeom>
        </p:spPr>
        <p:txBody>
          <a:bodyPr wrap="square">
            <a:spAutoFit/>
          </a:bodyPr>
          <a:lstStyle/>
          <a:p>
            <a:pPr marL="227013" indent="-227013">
              <a:buFont typeface="Arial"/>
              <a:buChar char="•"/>
            </a:pPr>
            <a:r>
              <a:rPr lang="en-US" sz="2400" dirty="0"/>
              <a:t>Strengthen policy guidance in identifying, reporting, and investigating incidents, if applicable.</a:t>
            </a:r>
          </a:p>
        </p:txBody>
      </p:sp>
      <p:sp>
        <p:nvSpPr>
          <p:cNvPr id="12" name="TextBox 11"/>
          <p:cNvSpPr txBox="1"/>
          <p:nvPr/>
        </p:nvSpPr>
        <p:spPr>
          <a:xfrm>
            <a:off x="362810" y="2217826"/>
            <a:ext cx="4190935" cy="461665"/>
          </a:xfrm>
          <a:prstGeom prst="rect">
            <a:avLst/>
          </a:prstGeom>
          <a:noFill/>
        </p:spPr>
        <p:txBody>
          <a:bodyPr wrap="square" rtlCol="0">
            <a:spAutoFit/>
          </a:bodyPr>
          <a:lstStyle/>
          <a:p>
            <a:pPr marL="227013" indent="-227013">
              <a:buFont typeface="Arial"/>
              <a:buChar char="•"/>
            </a:pPr>
            <a:r>
              <a:rPr lang="en-US" sz="2400" dirty="0"/>
              <a:t>Provide awareness training.</a:t>
            </a:r>
          </a:p>
        </p:txBody>
      </p:sp>
      <p:sp>
        <p:nvSpPr>
          <p:cNvPr id="14" name="Rectangle 13"/>
          <p:cNvSpPr/>
          <p:nvPr/>
        </p:nvSpPr>
        <p:spPr>
          <a:xfrm>
            <a:off x="6884307" y="6015437"/>
            <a:ext cx="1993687" cy="369332"/>
          </a:xfrm>
          <a:prstGeom prst="rect">
            <a:avLst/>
          </a:prstGeom>
        </p:spPr>
        <p:txBody>
          <a:bodyPr wrap="none">
            <a:spAutoFit/>
          </a:bodyPr>
          <a:lstStyle/>
          <a:p>
            <a:pPr>
              <a:defRPr/>
            </a:pPr>
            <a:r>
              <a:rPr lang="en-US" dirty="0"/>
              <a:t>(Shakeshaft, 2013)</a:t>
            </a:r>
          </a:p>
        </p:txBody>
      </p:sp>
      <p:sp>
        <p:nvSpPr>
          <p:cNvPr id="4" name="TextBox 3"/>
          <p:cNvSpPr txBox="1"/>
          <p:nvPr/>
        </p:nvSpPr>
        <p:spPr>
          <a:xfrm>
            <a:off x="340133" y="3234259"/>
            <a:ext cx="4213611" cy="1200328"/>
          </a:xfrm>
          <a:prstGeom prst="rect">
            <a:avLst/>
          </a:prstGeom>
          <a:noFill/>
        </p:spPr>
        <p:txBody>
          <a:bodyPr wrap="square" rtlCol="0">
            <a:spAutoFit/>
          </a:bodyPr>
          <a:lstStyle/>
          <a:p>
            <a:pPr marL="230188" indent="-230188">
              <a:buFont typeface="Arial"/>
              <a:buChar char="•"/>
            </a:pPr>
            <a:r>
              <a:rPr lang="en-US" sz="2400" dirty="0"/>
              <a:t>Follow through when confronted with questionable educator behavior.</a:t>
            </a:r>
          </a:p>
        </p:txBody>
      </p:sp>
      <p:sp>
        <p:nvSpPr>
          <p:cNvPr id="10" name="Rectangle 9"/>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5" name="Slide Number Placeholder 4"/>
          <p:cNvSpPr>
            <a:spLocks noGrp="1"/>
          </p:cNvSpPr>
          <p:nvPr>
            <p:ph type="sldNum" sz="quarter" idx="12"/>
          </p:nvPr>
        </p:nvSpPr>
        <p:spPr/>
        <p:txBody>
          <a:bodyPr/>
          <a:lstStyle/>
          <a:p>
            <a:fld id="{A3DD2DFE-2B8D-9541-9EAC-6C4E629DB06C}" type="slidenum">
              <a:rPr lang="en-US" smtClean="0"/>
              <a:t>36</a:t>
            </a:fld>
            <a:endParaRPr lang="en-US" dirty="0"/>
          </a:p>
        </p:txBody>
      </p:sp>
    </p:spTree>
    <p:extLst>
      <p:ext uri="{BB962C8B-B14F-4D97-AF65-F5344CB8AC3E}">
        <p14:creationId xmlns:p14="http://schemas.microsoft.com/office/powerpoint/2010/main" val="2996583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log-ideas-question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4084859" y="1492223"/>
            <a:ext cx="4535153" cy="1569660"/>
          </a:xfrm>
          <a:prstGeom prst="rect">
            <a:avLst/>
          </a:prstGeom>
        </p:spPr>
        <p:txBody>
          <a:bodyPr wrap="square">
            <a:spAutoFit/>
          </a:bodyPr>
          <a:lstStyle/>
          <a:p>
            <a:r>
              <a:rPr lang="en-US" sz="3200" b="1" dirty="0">
                <a:solidFill>
                  <a:srgbClr val="FFFFFF"/>
                </a:solidFill>
              </a:rPr>
              <a:t>Are there reporting requirements for superintendents?</a:t>
            </a:r>
          </a:p>
        </p:txBody>
      </p:sp>
      <p:sp>
        <p:nvSpPr>
          <p:cNvPr id="6" name="TextBox 5"/>
          <p:cNvSpPr txBox="1"/>
          <p:nvPr/>
        </p:nvSpPr>
        <p:spPr>
          <a:xfrm>
            <a:off x="5170073" y="4785576"/>
            <a:ext cx="2267576" cy="707886"/>
          </a:xfrm>
          <a:prstGeom prst="rect">
            <a:avLst/>
          </a:prstGeom>
          <a:noFill/>
        </p:spPr>
        <p:txBody>
          <a:bodyPr wrap="square" rtlCol="0">
            <a:spAutoFit/>
          </a:bodyPr>
          <a:lstStyle/>
          <a:p>
            <a:pPr algn="ctr"/>
            <a:r>
              <a:rPr lang="en-US" sz="4000" b="1" dirty="0">
                <a:solidFill>
                  <a:srgbClr val="FFFFFF"/>
                </a:solidFill>
              </a:rPr>
              <a:t>YES</a:t>
            </a:r>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A3DD2DFE-2B8D-9541-9EAC-6C4E629DB06C}" type="slidenum">
              <a:rPr lang="en-US" smtClean="0"/>
              <a:t>37</a:t>
            </a:fld>
            <a:endParaRPr lang="en-US" dirty="0"/>
          </a:p>
        </p:txBody>
      </p:sp>
    </p:spTree>
    <p:extLst>
      <p:ext uri="{BB962C8B-B14F-4D97-AF65-F5344CB8AC3E}">
        <p14:creationId xmlns:p14="http://schemas.microsoft.com/office/powerpoint/2010/main" val="3800158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385" y="274638"/>
            <a:ext cx="8690003" cy="1143000"/>
          </a:xfrm>
        </p:spPr>
        <p:txBody>
          <a:bodyPr>
            <a:noAutofit/>
          </a:bodyPr>
          <a:lstStyle/>
          <a:p>
            <a:r>
              <a:rPr lang="en-US" dirty="0"/>
              <a:t>Superintendent SBEC </a:t>
            </a:r>
            <a:br>
              <a:rPr lang="en-US" dirty="0"/>
            </a:br>
            <a:r>
              <a:rPr lang="en-US" dirty="0"/>
              <a:t>Reporting Requirements</a:t>
            </a:r>
          </a:p>
        </p:txBody>
      </p:sp>
      <p:sp>
        <p:nvSpPr>
          <p:cNvPr id="3" name="Content Placeholder 2"/>
          <p:cNvSpPr>
            <a:spLocks noGrp="1"/>
          </p:cNvSpPr>
          <p:nvPr>
            <p:ph idx="1"/>
          </p:nvPr>
        </p:nvSpPr>
        <p:spPr>
          <a:xfrm>
            <a:off x="508000" y="1872360"/>
            <a:ext cx="8149168" cy="4525963"/>
          </a:xfrm>
        </p:spPr>
        <p:txBody>
          <a:bodyPr>
            <a:normAutofit fontScale="92500" lnSpcReduction="20000"/>
          </a:bodyPr>
          <a:lstStyle/>
          <a:p>
            <a:pPr marL="0" indent="0">
              <a:buNone/>
            </a:pPr>
            <a:r>
              <a:rPr lang="en-US" sz="3500" b="1"/>
              <a:t>Within     </a:t>
            </a:r>
            <a:r>
              <a:rPr lang="en-US" sz="3500" b="1" u="sng"/>
              <a:t>business </a:t>
            </a:r>
            <a:r>
              <a:rPr lang="en-US" sz="3500" b="1" dirty="0"/>
              <a:t>days, a superintendent must report</a:t>
            </a:r>
          </a:p>
          <a:p>
            <a:pPr marL="0" indent="0">
              <a:buNone/>
            </a:pPr>
            <a:endParaRPr lang="en-US" sz="1600" dirty="0"/>
          </a:p>
          <a:p>
            <a:r>
              <a:rPr lang="en-US" dirty="0"/>
              <a:t>educator misconduct that results in termination or resignation; and </a:t>
            </a:r>
          </a:p>
          <a:p>
            <a:endParaRPr lang="en-US" dirty="0"/>
          </a:p>
          <a:p>
            <a:r>
              <a:rPr lang="en-US" dirty="0"/>
              <a:t>a reported criminal history of an applicant for or holder of a certificate or permit issued by SBEC.</a:t>
            </a:r>
          </a:p>
          <a:p>
            <a:endParaRPr lang="en-US" dirty="0"/>
          </a:p>
          <a:p>
            <a:pPr marL="0" indent="0">
              <a:buNone/>
            </a:pPr>
            <a:r>
              <a:rPr lang="en-US" sz="1800" dirty="0"/>
              <a:t>											</a:t>
            </a:r>
          </a:p>
          <a:p>
            <a:pPr marL="0" indent="0" algn="ctr">
              <a:buNone/>
            </a:pPr>
            <a:r>
              <a:rPr lang="en-US" sz="1800" dirty="0"/>
              <a:t>	</a:t>
            </a:r>
          </a:p>
          <a:p>
            <a:pPr marL="0" indent="0">
              <a:buNone/>
            </a:pPr>
            <a:endParaRPr lang="en-US" sz="1800" dirty="0"/>
          </a:p>
        </p:txBody>
      </p:sp>
      <p:pic>
        <p:nvPicPr>
          <p:cNvPr id="4" name="Picture 3" descr="seve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5669" y="1766525"/>
            <a:ext cx="431443" cy="583503"/>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A3DD2DFE-2B8D-9541-9EAC-6C4E629DB06C}" type="slidenum">
              <a:rPr lang="en-US" smtClean="0"/>
              <a:t>38</a:t>
            </a:fld>
            <a:endParaRPr lang="en-US" dirty="0"/>
          </a:p>
        </p:txBody>
      </p:sp>
    </p:spTree>
    <p:extLst>
      <p:ext uri="{BB962C8B-B14F-4D97-AF65-F5344CB8AC3E}">
        <p14:creationId xmlns:p14="http://schemas.microsoft.com/office/powerpoint/2010/main" val="55516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Outcomes.jpeg"/>
          <p:cNvPicPr>
            <a:picLocks noGrp="1" noChangeAspect="1"/>
          </p:cNvPicPr>
          <p:nvPr>
            <p:ph idx="1"/>
          </p:nvPr>
        </p:nvPicPr>
        <p:blipFill>
          <a:blip r:embed="rId3">
            <a:extLst>
              <a:ext uri="{28A0092B-C50C-407E-A947-70E740481C1C}">
                <a14:useLocalDpi xmlns:a14="http://schemas.microsoft.com/office/drawing/2010/main" val="0"/>
              </a:ext>
            </a:extLst>
          </a:blip>
          <a:srcRect l="2324" r="2324"/>
          <a:stretch>
            <a:fillRect/>
          </a:stretch>
        </p:blipFill>
        <p:spPr>
          <a:xfrm>
            <a:off x="575056" y="-145160"/>
            <a:ext cx="8338322" cy="6456408"/>
          </a:xfrm>
        </p:spPr>
      </p:pic>
      <p:sp>
        <p:nvSpPr>
          <p:cNvPr id="2" name="TextBox 1"/>
          <p:cNvSpPr txBox="1"/>
          <p:nvPr/>
        </p:nvSpPr>
        <p:spPr>
          <a:xfrm>
            <a:off x="31656" y="3273405"/>
            <a:ext cx="6498962" cy="2645735"/>
          </a:xfrm>
          <a:prstGeom prst="rect">
            <a:avLst/>
          </a:prstGeom>
          <a:noFill/>
        </p:spPr>
        <p:txBody>
          <a:bodyPr wrap="square" rtlCol="0">
            <a:normAutofit fontScale="92500" lnSpcReduction="20000"/>
          </a:bodyPr>
          <a:lstStyle/>
          <a:p>
            <a:pPr marL="342900" indent="-342900">
              <a:buFont typeface="Wingdings" charset="2"/>
              <a:buChar char="ü"/>
            </a:pPr>
            <a:r>
              <a:rPr lang="en-US" sz="2400" b="1" dirty="0">
                <a:solidFill>
                  <a:srgbClr val="FF0000"/>
                </a:solidFill>
              </a:rPr>
              <a:t>Become knowledgeable about the importance of reporting requirements. </a:t>
            </a:r>
          </a:p>
          <a:p>
            <a:endParaRPr lang="en-US" sz="2400" b="1" dirty="0">
              <a:solidFill>
                <a:srgbClr val="FF0000"/>
              </a:solidFill>
            </a:endParaRPr>
          </a:p>
          <a:p>
            <a:pPr marL="342900" indent="-342900">
              <a:buFont typeface="Wingdings" charset="2"/>
              <a:buChar char="ü"/>
            </a:pPr>
            <a:r>
              <a:rPr lang="en-US" sz="2400" b="1" dirty="0">
                <a:solidFill>
                  <a:srgbClr val="0000FF"/>
                </a:solidFill>
              </a:rPr>
              <a:t>Create a safe and ethical climate.</a:t>
            </a:r>
          </a:p>
          <a:p>
            <a:endParaRPr lang="en-US" sz="2400" b="1" dirty="0">
              <a:solidFill>
                <a:srgbClr val="0000FF"/>
              </a:solidFill>
            </a:endParaRPr>
          </a:p>
          <a:p>
            <a:pPr marL="342900" indent="-342900">
              <a:buFont typeface="Wingdings" charset="2"/>
              <a:buChar char="ü"/>
            </a:pPr>
            <a:r>
              <a:rPr lang="en-US" sz="2400" b="1" dirty="0">
                <a:solidFill>
                  <a:srgbClr val="008000"/>
                </a:solidFill>
              </a:rPr>
              <a:t>Send a strong message that misconduct </a:t>
            </a:r>
            <a:endParaRPr lang="en-US" sz="2400" b="1" dirty="0">
              <a:solidFill>
                <a:srgbClr val="0000FF"/>
              </a:solidFill>
            </a:endParaRPr>
          </a:p>
          <a:p>
            <a:r>
              <a:rPr lang="en-US" sz="2400" b="1" dirty="0">
                <a:solidFill>
                  <a:srgbClr val="0000FF"/>
                </a:solidFill>
              </a:rPr>
              <a:t>     </a:t>
            </a:r>
            <a:r>
              <a:rPr lang="en-US" sz="2400" b="1" dirty="0">
                <a:solidFill>
                  <a:srgbClr val="008000"/>
                </a:solidFill>
              </a:rPr>
              <a:t>will not be tolerated. </a:t>
            </a:r>
          </a:p>
          <a:p>
            <a:endParaRPr lang="en-US" sz="2400" b="1" dirty="0">
              <a:solidFill>
                <a:srgbClr val="008000"/>
              </a:solidFill>
            </a:endParaRPr>
          </a:p>
          <a:p>
            <a:pPr marL="342900" indent="-342900">
              <a:buFont typeface="Wingdings" charset="2"/>
              <a:buChar char="ü"/>
            </a:pPr>
            <a:r>
              <a:rPr lang="en-US" sz="2400" b="1" dirty="0"/>
              <a:t>Trust your instincts</a:t>
            </a:r>
          </a:p>
          <a:p>
            <a:endParaRPr lang="en-US" sz="2400" b="1" dirty="0">
              <a:solidFill>
                <a:srgbClr val="008000"/>
              </a:solidFill>
            </a:endParaRPr>
          </a:p>
          <a:p>
            <a:endParaRPr lang="en-US" sz="2400" b="1" dirty="0">
              <a:solidFill>
                <a:srgbClr val="008000"/>
              </a:solidFill>
            </a:endParaRPr>
          </a:p>
          <a:p>
            <a:endParaRPr lang="en-US" sz="2400" b="1" dirty="0">
              <a:solidFill>
                <a:srgbClr val="0000FF"/>
              </a:solidFill>
            </a:endParaRPr>
          </a:p>
          <a:p>
            <a:endParaRPr lang="en-US" sz="2400" b="1" dirty="0">
              <a:solidFill>
                <a:srgbClr val="FF0000"/>
              </a:solidFill>
            </a:endParaRPr>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3" name="Slide Number Placeholder 2"/>
          <p:cNvSpPr>
            <a:spLocks noGrp="1"/>
          </p:cNvSpPr>
          <p:nvPr>
            <p:ph type="sldNum" sz="quarter" idx="12"/>
          </p:nvPr>
        </p:nvSpPr>
        <p:spPr/>
        <p:txBody>
          <a:bodyPr/>
          <a:lstStyle/>
          <a:p>
            <a:fld id="{A3DD2DFE-2B8D-9541-9EAC-6C4E629DB06C}" type="slidenum">
              <a:rPr lang="en-US" smtClean="0"/>
              <a:t>39</a:t>
            </a:fld>
            <a:endParaRPr lang="en-US" dirty="0"/>
          </a:p>
        </p:txBody>
      </p:sp>
    </p:spTree>
    <p:extLst>
      <p:ext uri="{BB962C8B-B14F-4D97-AF65-F5344CB8AC3E}">
        <p14:creationId xmlns:p14="http://schemas.microsoft.com/office/powerpoint/2010/main" val="3660353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erformance-task.jpg"/>
          <p:cNvPicPr>
            <a:picLocks noChangeAspect="1"/>
          </p:cNvPicPr>
          <p:nvPr/>
        </p:nvPicPr>
        <p:blipFill rotWithShape="1">
          <a:blip r:embed="rId3">
            <a:extLst>
              <a:ext uri="{28A0092B-C50C-407E-A947-70E740481C1C}">
                <a14:useLocalDpi xmlns:a14="http://schemas.microsoft.com/office/drawing/2010/main" val="0"/>
              </a:ext>
            </a:extLst>
          </a:blip>
          <a:srcRect l="6048" r="1552"/>
          <a:stretch/>
        </p:blipFill>
        <p:spPr>
          <a:xfrm>
            <a:off x="0" y="0"/>
            <a:ext cx="9142413" cy="6858000"/>
          </a:xfrm>
          <a:prstGeom prst="rect">
            <a:avLst/>
          </a:prstGeom>
        </p:spPr>
      </p:pic>
      <p:sp>
        <p:nvSpPr>
          <p:cNvPr id="3" name="Rectangle 2"/>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t>40</a:t>
            </a:fld>
            <a:endParaRPr lang="en-US" dirty="0"/>
          </a:p>
        </p:txBody>
      </p:sp>
    </p:spTree>
    <p:extLst>
      <p:ext uri="{BB962C8B-B14F-4D97-AF65-F5344CB8AC3E}">
        <p14:creationId xmlns:p14="http://schemas.microsoft.com/office/powerpoint/2010/main" val="13942645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eflectio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2863"/>
            <a:ext cx="9142413" cy="6815137"/>
          </a:xfrm>
          <a:prstGeom prst="rect">
            <a:avLst/>
          </a:prstGeom>
        </p:spPr>
      </p:pic>
      <p:sp>
        <p:nvSpPr>
          <p:cNvPr id="3" name="Rectangle 2"/>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t>41</a:t>
            </a:fld>
            <a:endParaRPr lang="en-US" dirty="0"/>
          </a:p>
        </p:txBody>
      </p:sp>
    </p:spTree>
    <p:extLst>
      <p:ext uri="{BB962C8B-B14F-4D97-AF65-F5344CB8AC3E}">
        <p14:creationId xmlns:p14="http://schemas.microsoft.com/office/powerpoint/2010/main" val="41075819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endParaRPr lang="en-US" dirty="0"/>
          </a:p>
          <a:p>
            <a:pPr marL="0" indent="0">
              <a:buNone/>
            </a:pPr>
            <a:endParaRPr lang="en-US" dirty="0"/>
          </a:p>
        </p:txBody>
      </p:sp>
      <p:pic>
        <p:nvPicPr>
          <p:cNvPr id="6" name="Picture 5" descr="Puzzle-Assessmen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0887" y="153065"/>
            <a:ext cx="6142226" cy="5764496"/>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t>42</a:t>
            </a:fld>
            <a:endParaRPr lang="en-US" dirty="0"/>
          </a:p>
        </p:txBody>
      </p:sp>
    </p:spTree>
    <p:extLst>
      <p:ext uri="{BB962C8B-B14F-4D97-AF65-F5344CB8AC3E}">
        <p14:creationId xmlns:p14="http://schemas.microsoft.com/office/powerpoint/2010/main" val="9128348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questions chalkboar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230679"/>
          </a:xfrm>
          <a:prstGeom prst="rect">
            <a:avLst/>
          </a:prstGeom>
        </p:spPr>
      </p:pic>
      <p:sp>
        <p:nvSpPr>
          <p:cNvPr id="3" name="Rectangle 2"/>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5" name="Slide Number Placeholder 4"/>
          <p:cNvSpPr>
            <a:spLocks noGrp="1"/>
          </p:cNvSpPr>
          <p:nvPr>
            <p:ph type="sldNum" sz="quarter" idx="12"/>
          </p:nvPr>
        </p:nvSpPr>
        <p:spPr/>
        <p:txBody>
          <a:bodyPr/>
          <a:lstStyle/>
          <a:p>
            <a:fld id="{A3DD2DFE-2B8D-9541-9EAC-6C4E629DB06C}" type="slidenum">
              <a:rPr lang="en-US" smtClean="0"/>
              <a:t>43</a:t>
            </a:fld>
            <a:endParaRPr lang="en-US" dirty="0"/>
          </a:p>
        </p:txBody>
      </p:sp>
    </p:spTree>
    <p:extLst>
      <p:ext uri="{BB962C8B-B14F-4D97-AF65-F5344CB8AC3E}">
        <p14:creationId xmlns:p14="http://schemas.microsoft.com/office/powerpoint/2010/main" val="11787353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8229600" cy="1143000"/>
          </a:xfrm>
        </p:spPr>
        <p:txBody>
          <a:bodyPr/>
          <a:lstStyle/>
          <a:p>
            <a:r>
              <a:rPr lang="en-US" dirty="0"/>
              <a:t>References</a:t>
            </a:r>
          </a:p>
        </p:txBody>
      </p:sp>
      <p:sp>
        <p:nvSpPr>
          <p:cNvPr id="3" name="Content Placeholder 2"/>
          <p:cNvSpPr>
            <a:spLocks noGrp="1"/>
          </p:cNvSpPr>
          <p:nvPr>
            <p:ph idx="1"/>
          </p:nvPr>
        </p:nvSpPr>
        <p:spPr>
          <a:xfrm>
            <a:off x="253118" y="1508761"/>
            <a:ext cx="8686800" cy="4618981"/>
          </a:xfrm>
        </p:spPr>
        <p:txBody>
          <a:bodyPr>
            <a:normAutofit lnSpcReduction="10000"/>
          </a:bodyPr>
          <a:lstStyle/>
          <a:p>
            <a:r>
              <a:rPr lang="en-US" sz="1300" dirty="0"/>
              <a:t>Hill, C., and Kearl, H. (2011). Crossing the line: Sexual harassment at school. </a:t>
            </a:r>
            <a:r>
              <a:rPr lang="en-US" sz="1300" i="1" dirty="0"/>
              <a:t>American Association of University Women</a:t>
            </a:r>
            <a:r>
              <a:rPr lang="en-US" sz="1300" dirty="0"/>
              <a:t>. Retrieved from </a:t>
            </a:r>
            <a:r>
              <a:rPr lang="en-US" sz="1300" dirty="0">
                <a:hlinkClick r:id="rId3"/>
              </a:rPr>
              <a:t>http://www.aauw.org/files/2013/02/Crossing-the-Line-Sexual-Harassment-at-School.pdf</a:t>
            </a:r>
            <a:endParaRPr lang="en-US" sz="1300" dirty="0"/>
          </a:p>
          <a:p>
            <a:pPr marL="0" indent="0">
              <a:buNone/>
            </a:pPr>
            <a:endParaRPr lang="en-US" sz="1300" dirty="0"/>
          </a:p>
          <a:p>
            <a:r>
              <a:rPr lang="en-US" sz="1300" dirty="0"/>
              <a:t>Huffman, C., and Trahan, J. (2016, April). Texas system for reporting teacher sex allegations broken. </a:t>
            </a:r>
            <a:r>
              <a:rPr lang="en-US" sz="1300" i="1" dirty="0"/>
              <a:t>WFAA8 News</a:t>
            </a:r>
            <a:r>
              <a:rPr lang="en-US" sz="1300" dirty="0"/>
              <a:t>. Retrieved from </a:t>
            </a:r>
            <a:r>
              <a:rPr lang="en-US" sz="1300" dirty="0">
                <a:hlinkClick r:id="rId4"/>
              </a:rPr>
              <a:t>http://www.wfaa.com/news/local/investigates/texas-system-for-reporting-teacher-sex-allegations-broken/158756956</a:t>
            </a:r>
            <a:endParaRPr lang="en-US" sz="1300" dirty="0"/>
          </a:p>
          <a:p>
            <a:pPr marL="0" indent="0">
              <a:buNone/>
            </a:pPr>
            <a:endParaRPr lang="en-US" sz="1300" dirty="0"/>
          </a:p>
          <a:p>
            <a:r>
              <a:rPr lang="en-US" sz="1300" dirty="0"/>
              <a:t>Pennsylvania Department of Education. (2016). </a:t>
            </a:r>
            <a:r>
              <a:rPr lang="en-US" sz="1300" i="1" dirty="0"/>
              <a:t>Pennsylvania Professional Standards and Practices Commission</a:t>
            </a:r>
            <a:r>
              <a:rPr lang="en-US" sz="1300" dirty="0"/>
              <a:t>. Retrieved from </a:t>
            </a:r>
            <a:r>
              <a:rPr lang="en-US" sz="1300" dirty="0">
                <a:hlinkClick r:id="rId5"/>
              </a:rPr>
              <a:t>http://www.pspc.education.pa.gov/Educator-Discipline-System-and-Reporting/Mandatory-Reporting/Pages/default.aspx</a:t>
            </a:r>
            <a:endParaRPr lang="en-US" sz="1300" dirty="0"/>
          </a:p>
          <a:p>
            <a:pPr marL="0" indent="0">
              <a:buNone/>
            </a:pPr>
            <a:endParaRPr lang="en-US" sz="1300" dirty="0"/>
          </a:p>
          <a:p>
            <a:r>
              <a:rPr lang="en-US" sz="1300" dirty="0"/>
              <a:t>Shakeshaft, C. (2013, February). Know the warning signs of educator sexual misconduct. </a:t>
            </a:r>
            <a:r>
              <a:rPr lang="en-US" sz="1300" i="1" dirty="0"/>
              <a:t>Phi Delta Kappan</a:t>
            </a:r>
            <a:r>
              <a:rPr lang="en-US" sz="1300" dirty="0"/>
              <a:t>, </a:t>
            </a:r>
            <a:r>
              <a:rPr lang="en-US" sz="1300" i="1" dirty="0"/>
              <a:t>94</a:t>
            </a:r>
            <a:r>
              <a:rPr lang="en-US" sz="1300" dirty="0"/>
              <a:t>(5), 8. Retrieved from </a:t>
            </a:r>
            <a:r>
              <a:rPr lang="en-US" sz="1300" dirty="0">
                <a:hlinkClick r:id="rId6"/>
              </a:rPr>
              <a:t>http://www.doe.virginia.gov/support/prevention/child_abuse/sexual_misconduct_warning_signs_shakeshaft.pdf</a:t>
            </a:r>
            <a:endParaRPr lang="en-US" sz="1300" dirty="0"/>
          </a:p>
          <a:p>
            <a:pPr marL="346075" indent="-57150">
              <a:buNone/>
            </a:pPr>
            <a:endParaRPr lang="en-US" sz="1300" dirty="0"/>
          </a:p>
          <a:p>
            <a:r>
              <a:rPr lang="en-US" sz="1300" dirty="0"/>
              <a:t>Shoop, R. (2003). </a:t>
            </a:r>
            <a:r>
              <a:rPr lang="en-US" sz="1300" i="1" dirty="0"/>
              <a:t>Sexual Exploitation in Schools: How to Spot It and Stop It</a:t>
            </a:r>
            <a:r>
              <a:rPr lang="en-US" sz="1300" dirty="0"/>
              <a:t>. California: Corwin Press.</a:t>
            </a:r>
          </a:p>
          <a:p>
            <a:pPr marL="0" indent="0">
              <a:buNone/>
            </a:pPr>
            <a:endParaRPr lang="en-US" sz="1300" dirty="0"/>
          </a:p>
          <a:p>
            <a:r>
              <a:rPr lang="en-US" sz="1300" dirty="0"/>
              <a:t>Shoreline School District. (n.d.). </a:t>
            </a:r>
            <a:r>
              <a:rPr lang="en-US" sz="1300" i="1" dirty="0"/>
              <a:t>Protocol in Dealing with Inappropriate Behavior.</a:t>
            </a:r>
            <a:r>
              <a:rPr lang="en-US" sz="1300" dirty="0"/>
              <a:t> Retrieved from </a:t>
            </a:r>
            <a:r>
              <a:rPr lang="en-US" sz="1300" i="1" dirty="0"/>
              <a:t> </a:t>
            </a:r>
            <a:r>
              <a:rPr lang="en-US" sz="1300" dirty="0">
                <a:hlinkClick r:id="rId7"/>
              </a:rPr>
              <a:t>http://www.shorelineschools.org/cms/lib011/WA02217114/Centricity/Domain/93/InappropriateBehaviorProtocol.pdf</a:t>
            </a:r>
            <a:endParaRPr lang="en-US" sz="1300" dirty="0"/>
          </a:p>
          <a:p>
            <a:pPr marL="0" indent="0">
              <a:buNone/>
            </a:pPr>
            <a:endParaRPr lang="en-US" sz="1300" dirty="0"/>
          </a:p>
          <a:p>
            <a:r>
              <a:rPr lang="en-US" sz="1300" dirty="0"/>
              <a:t>Texas Education Agency. (2016). </a:t>
            </a:r>
            <a:r>
              <a:rPr lang="en-US" sz="1300" i="1" dirty="0"/>
              <a:t>Educator Discipline - FAQs. </a:t>
            </a:r>
            <a:r>
              <a:rPr lang="en-US" sz="1300" dirty="0"/>
              <a:t>Retrieved from </a:t>
            </a:r>
            <a:r>
              <a:rPr lang="en-US" sz="1300" dirty="0">
                <a:hlinkClick r:id="rId8"/>
              </a:rPr>
              <a:t>http://tea.texas.gov/Texas_Educators/Investigations/Educator_Discipline_-_FAQs/</a:t>
            </a:r>
            <a:endParaRPr lang="en-US" sz="1300" dirty="0"/>
          </a:p>
          <a:p>
            <a:pPr marL="346075" indent="-57150">
              <a:buNone/>
            </a:pPr>
            <a:endParaRPr lang="en-US" sz="1300" dirty="0"/>
          </a:p>
          <a:p>
            <a:pPr marL="346075" indent="-57150">
              <a:buNone/>
            </a:pPr>
            <a:endParaRPr lang="en-US" sz="1300" dirty="0"/>
          </a:p>
          <a:p>
            <a:endParaRPr lang="en-US" sz="1300" dirty="0"/>
          </a:p>
          <a:p>
            <a:pPr marL="0" indent="0">
              <a:buNone/>
            </a:pPr>
            <a:endParaRPr lang="en-US" sz="1300" dirty="0"/>
          </a:p>
          <a:p>
            <a:pPr marL="0" indent="0">
              <a:buNone/>
            </a:pPr>
            <a:endParaRPr lang="en-US" sz="1300" dirty="0"/>
          </a:p>
          <a:p>
            <a:pPr marL="346075" indent="-57150">
              <a:buNone/>
            </a:pPr>
            <a:endParaRPr lang="en-US" sz="1300" dirty="0"/>
          </a:p>
          <a:p>
            <a:pPr marL="0" indent="0">
              <a:buNone/>
            </a:pPr>
            <a:endParaRPr lang="en-US" sz="1300" dirty="0"/>
          </a:p>
          <a:p>
            <a:pPr marL="0" indent="0">
              <a:buNone/>
            </a:pPr>
            <a:endParaRPr lang="en-US" sz="1300" dirty="0"/>
          </a:p>
          <a:p>
            <a:pPr marL="0" indent="0">
              <a:buNone/>
            </a:pPr>
            <a:endParaRPr lang="en-US" sz="1300" dirty="0"/>
          </a:p>
        </p:txBody>
      </p:sp>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6" name="Slide Number Placeholder 5"/>
          <p:cNvSpPr>
            <a:spLocks noGrp="1"/>
          </p:cNvSpPr>
          <p:nvPr>
            <p:ph type="sldNum" sz="quarter" idx="12"/>
          </p:nvPr>
        </p:nvSpPr>
        <p:spPr/>
        <p:txBody>
          <a:bodyPr/>
          <a:lstStyle/>
          <a:p>
            <a:fld id="{A3DD2DFE-2B8D-9541-9EAC-6C4E629DB06C}" type="slidenum">
              <a:rPr lang="en-US" smtClean="0"/>
              <a:t>44</a:t>
            </a:fld>
            <a:endParaRPr lang="en-US" dirty="0"/>
          </a:p>
        </p:txBody>
      </p:sp>
    </p:spTree>
    <p:extLst>
      <p:ext uri="{BB962C8B-B14F-4D97-AF65-F5344CB8AC3E}">
        <p14:creationId xmlns:p14="http://schemas.microsoft.com/office/powerpoint/2010/main" val="6159954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a:xfrm>
            <a:off x="230443" y="1511994"/>
            <a:ext cx="8686800" cy="4203407"/>
          </a:xfrm>
        </p:spPr>
        <p:txBody>
          <a:bodyPr>
            <a:normAutofit/>
          </a:bodyPr>
          <a:lstStyle/>
          <a:p>
            <a:r>
              <a:rPr lang="en-US" sz="1300" dirty="0"/>
              <a:t>Texas Education Agency. (2016). </a:t>
            </a:r>
            <a:r>
              <a:rPr lang="en-US" sz="1300" i="1" dirty="0"/>
              <a:t>Superintendent Reporting - FAQs. </a:t>
            </a:r>
            <a:r>
              <a:rPr lang="en-US" sz="1300" dirty="0"/>
              <a:t>Retrieved from </a:t>
            </a:r>
            <a:r>
              <a:rPr lang="en-US" sz="1300" dirty="0">
                <a:hlinkClick r:id="rId3"/>
              </a:rPr>
              <a:t>http://tea.texas.gov/Texas_Educators/Investigations/Superintendent_Reporting-FAQs/</a:t>
            </a:r>
            <a:endParaRPr lang="en-US" sz="1300" dirty="0"/>
          </a:p>
          <a:p>
            <a:pPr marL="0" indent="0">
              <a:buNone/>
            </a:pPr>
            <a:endParaRPr lang="en-US" sz="1300" dirty="0"/>
          </a:p>
          <a:p>
            <a:r>
              <a:rPr lang="en-US" sz="1300" dirty="0"/>
              <a:t>United States Department of Education. (2008). Educator sexual misconduct: What school staff need to know and do. </a:t>
            </a:r>
            <a:r>
              <a:rPr lang="en-US" sz="1300" i="1" dirty="0"/>
              <a:t>Helpful Hints For School Emergency Management</a:t>
            </a:r>
            <a:r>
              <a:rPr lang="en-US" sz="1300" dirty="0"/>
              <a:t>, </a:t>
            </a:r>
            <a:r>
              <a:rPr lang="en-US" sz="1300" i="1" dirty="0"/>
              <a:t>3</a:t>
            </a:r>
            <a:r>
              <a:rPr lang="en-US" sz="1300" dirty="0"/>
              <a:t>(2). Retrieved from </a:t>
            </a:r>
            <a:r>
              <a:rPr lang="en-US" sz="1300" dirty="0">
                <a:hlinkClick r:id="rId4"/>
              </a:rPr>
              <a:t>http://rems.ed.gov/docs/HH_Vol3Issue2.pdf</a:t>
            </a:r>
            <a:endParaRPr lang="en-US" sz="1300" dirty="0"/>
          </a:p>
          <a:p>
            <a:pPr marL="0" indent="0">
              <a:buNone/>
            </a:pPr>
            <a:endParaRPr lang="en-US" sz="1300" dirty="0"/>
          </a:p>
          <a:p>
            <a:r>
              <a:rPr lang="en-US" sz="1300" dirty="0"/>
              <a:t>Weiss, J. (2015, August). Reports of inappropriate teacher-student relationships still low but on the rise in North Texas. </a:t>
            </a:r>
            <a:r>
              <a:rPr lang="en-US" sz="1300" i="1" dirty="0"/>
              <a:t>The Dallas Morning News</a:t>
            </a:r>
            <a:r>
              <a:rPr lang="en-US" sz="1300" dirty="0"/>
              <a:t>. Retrieved from </a:t>
            </a:r>
            <a:r>
              <a:rPr lang="en-US" sz="1300" dirty="0">
                <a:hlinkClick r:id="rId5"/>
              </a:rPr>
              <a:t>http://www.dallasnews.com/news/local-news/20150825-latest-cases-once-again-put-spotlight-on-problem-of-inappropriate-teacher-student-relationship.ece</a:t>
            </a:r>
            <a:endParaRPr lang="en-US" sz="1300" dirty="0"/>
          </a:p>
          <a:p>
            <a:endParaRPr lang="en-US" sz="1300" dirty="0"/>
          </a:p>
          <a:p>
            <a:endParaRPr lang="en-US" sz="1300" dirty="0"/>
          </a:p>
          <a:p>
            <a:endParaRPr lang="en-US" sz="1300" dirty="0"/>
          </a:p>
          <a:p>
            <a:endParaRPr lang="en-US" sz="1300" dirty="0"/>
          </a:p>
          <a:p>
            <a:endParaRPr lang="en-US" sz="1300" dirty="0"/>
          </a:p>
          <a:p>
            <a:endParaRPr lang="en-US" sz="1300" dirty="0"/>
          </a:p>
          <a:p>
            <a:pPr marL="0" indent="0">
              <a:buNone/>
            </a:pPr>
            <a:endParaRPr lang="en-US" sz="1300" dirty="0"/>
          </a:p>
          <a:p>
            <a:pPr marL="0" indent="0">
              <a:buNone/>
            </a:pPr>
            <a:endParaRPr lang="en-US" sz="1300" dirty="0"/>
          </a:p>
          <a:p>
            <a:pPr marL="346075" indent="-57150">
              <a:buNone/>
            </a:pPr>
            <a:endParaRPr lang="en-US" sz="1300" dirty="0"/>
          </a:p>
          <a:p>
            <a:pPr marL="0" indent="0">
              <a:buNone/>
            </a:pPr>
            <a:endParaRPr lang="en-US" sz="1300" dirty="0"/>
          </a:p>
          <a:p>
            <a:pPr marL="0" indent="0">
              <a:buNone/>
            </a:pPr>
            <a:endParaRPr lang="en-US" sz="1300" dirty="0"/>
          </a:p>
          <a:p>
            <a:pPr marL="0" indent="0">
              <a:buNone/>
            </a:pPr>
            <a:endParaRPr lang="en-US" sz="1300" dirty="0"/>
          </a:p>
        </p:txBody>
      </p:sp>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6" name="Slide Number Placeholder 5"/>
          <p:cNvSpPr>
            <a:spLocks noGrp="1"/>
          </p:cNvSpPr>
          <p:nvPr>
            <p:ph type="sldNum" sz="quarter" idx="12"/>
          </p:nvPr>
        </p:nvSpPr>
        <p:spPr/>
        <p:txBody>
          <a:bodyPr/>
          <a:lstStyle/>
          <a:p>
            <a:fld id="{A3DD2DFE-2B8D-9541-9EAC-6C4E629DB06C}" type="slidenum">
              <a:rPr lang="en-US" smtClean="0"/>
              <a:t>45</a:t>
            </a:fld>
            <a:endParaRPr lang="en-US" dirty="0"/>
          </a:p>
        </p:txBody>
      </p:sp>
    </p:spTree>
    <p:extLst>
      <p:ext uri="{BB962C8B-B14F-4D97-AF65-F5344CB8AC3E}">
        <p14:creationId xmlns:p14="http://schemas.microsoft.com/office/powerpoint/2010/main" val="1013855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13738</TotalTime>
  <Words>6887</Words>
  <Application>Microsoft Office PowerPoint</Application>
  <PresentationFormat>On-screen Show (4:3)</PresentationFormat>
  <Paragraphs>831</Paragraphs>
  <Slides>45</Slides>
  <Notes>45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Arial</vt:lpstr>
      <vt:lpstr>Calibri</vt:lpstr>
      <vt:lpstr>Lucida Grande</vt:lpstr>
      <vt:lpstr>Wingdings</vt:lpstr>
      <vt:lpstr>Office Theme</vt:lpstr>
      <vt:lpstr>PowerPoint Presentation</vt:lpstr>
      <vt:lpstr>Purpose</vt:lpstr>
      <vt:lpstr> Stimulating Thinking</vt:lpstr>
      <vt:lpstr>PowerPoint Presentation</vt:lpstr>
      <vt:lpstr>PowerPoint Presentation</vt:lpstr>
      <vt:lpstr>PowerPoint Presentation</vt:lpstr>
      <vt:lpstr>PowerPoint Presentation</vt:lpstr>
      <vt:lpstr>PowerPoint Presentation</vt:lpstr>
      <vt:lpstr>Video Scenario</vt:lpstr>
      <vt:lpstr>Video Scenario Debrief</vt:lpstr>
      <vt:lpstr>PowerPoint Presentation</vt:lpstr>
      <vt:lpstr>A Common Occurrence</vt:lpstr>
      <vt:lpstr>PowerPoint Presentation</vt:lpstr>
      <vt:lpstr>PowerPoint Presentation</vt:lpstr>
      <vt:lpstr>Lack-of-Judgment Pattern</vt:lpstr>
      <vt:lpstr>The Slippery Slope</vt:lpstr>
      <vt:lpstr>PowerPoint Presentation</vt:lpstr>
      <vt:lpstr>Reporting is Everyone’s Responsibility</vt:lpstr>
      <vt:lpstr>PowerPoint Presentation</vt:lpstr>
      <vt:lpstr>PowerPoint Presentation</vt:lpstr>
      <vt:lpstr>PowerPoint Presentation</vt:lpstr>
      <vt:lpstr>PowerPoint Presentation</vt:lpstr>
      <vt:lpstr>PowerPoint Presentation</vt:lpstr>
      <vt:lpstr>PowerPoint Presentation</vt:lpstr>
      <vt:lpstr>Many students become victims of some type of educator misconduct. </vt:lpstr>
      <vt:lpstr>PowerPoint Presentation</vt:lpstr>
      <vt:lpstr>PowerPoint Presentation</vt:lpstr>
      <vt:lpstr>PowerPoint Presentation</vt:lpstr>
      <vt:lpstr>Question to Ponder</vt:lpstr>
      <vt:lpstr> Findings</vt:lpstr>
      <vt:lpstr> Findings</vt:lpstr>
      <vt:lpstr>PowerPoint Presentation</vt:lpstr>
      <vt:lpstr>PowerPoint Presentation</vt:lpstr>
      <vt:lpstr>PowerPoint Presentation</vt:lpstr>
      <vt:lpstr>PowerPoint Presentation</vt:lpstr>
      <vt:lpstr>PowerPoint Presentation</vt:lpstr>
      <vt:lpstr>PowerPoint Presentation</vt:lpstr>
      <vt:lpstr>Superintendent SBEC  Reporting Requirements</vt:lpstr>
      <vt:lpstr>PowerPoint Presentation</vt:lpstr>
      <vt:lpstr>PowerPoint Presentation</vt:lpstr>
      <vt:lpstr>PowerPoint Presentation</vt:lpstr>
      <vt:lpstr>PowerPoint Presentation</vt:lpstr>
      <vt:lpstr>PowerPoint Presentation</vt:lpstr>
      <vt:lpstr>References</vt:lpstr>
      <vt:lpstr>References</vt:lpstr>
    </vt:vector>
  </TitlesOfParts>
  <Company>Ed-Point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Sonia Perez</dc:creator>
  <cp:lastModifiedBy>Barry Walker</cp:lastModifiedBy>
  <cp:revision>2260</cp:revision>
  <cp:lastPrinted>2017-03-23T13:14:29Z</cp:lastPrinted>
  <dcterms:created xsi:type="dcterms:W3CDTF">2016-06-08T17:09:54Z</dcterms:created>
  <dcterms:modified xsi:type="dcterms:W3CDTF">2022-07-27T15:01:50Z</dcterms:modified>
</cp:coreProperties>
</file>