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handoutMasterIdLst>
    <p:handoutMasterId r:id="rId45"/>
  </p:handoutMasterIdLst>
  <p:sldIdLst>
    <p:sldId id="429" r:id="rId2"/>
    <p:sldId id="430" r:id="rId3"/>
    <p:sldId id="431" r:id="rId4"/>
    <p:sldId id="432" r:id="rId5"/>
    <p:sldId id="433" r:id="rId6"/>
    <p:sldId id="434" r:id="rId7"/>
    <p:sldId id="435" r:id="rId8"/>
    <p:sldId id="436" r:id="rId9"/>
    <p:sldId id="438" r:id="rId10"/>
    <p:sldId id="439" r:id="rId11"/>
    <p:sldId id="440" r:id="rId12"/>
    <p:sldId id="441" r:id="rId13"/>
    <p:sldId id="471" r:id="rId14"/>
    <p:sldId id="442" r:id="rId15"/>
    <p:sldId id="443" r:id="rId16"/>
    <p:sldId id="444" r:id="rId17"/>
    <p:sldId id="445" r:id="rId18"/>
    <p:sldId id="446" r:id="rId19"/>
    <p:sldId id="465" r:id="rId20"/>
    <p:sldId id="447" r:id="rId21"/>
    <p:sldId id="449" r:id="rId22"/>
    <p:sldId id="450" r:id="rId23"/>
    <p:sldId id="474" r:id="rId24"/>
    <p:sldId id="451" r:id="rId25"/>
    <p:sldId id="452" r:id="rId26"/>
    <p:sldId id="453" r:id="rId27"/>
    <p:sldId id="454" r:id="rId28"/>
    <p:sldId id="455" r:id="rId29"/>
    <p:sldId id="456" r:id="rId30"/>
    <p:sldId id="458" r:id="rId31"/>
    <p:sldId id="459" r:id="rId32"/>
    <p:sldId id="460" r:id="rId33"/>
    <p:sldId id="461" r:id="rId34"/>
    <p:sldId id="462" r:id="rId35"/>
    <p:sldId id="463" r:id="rId36"/>
    <p:sldId id="464" r:id="rId37"/>
    <p:sldId id="472" r:id="rId38"/>
    <p:sldId id="466" r:id="rId39"/>
    <p:sldId id="467" r:id="rId40"/>
    <p:sldId id="468" r:id="rId41"/>
    <p:sldId id="469" r:id="rId42"/>
    <p:sldId id="470" r:id="rId43"/>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5759">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n Midgley" initials="EM" lastIdx="10" clrIdx="0">
    <p:extLst/>
  </p:cmAuthor>
  <p:cmAuthor id="2" name="Anna Warren" initials="AW" lastIdx="16"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00"/>
    <a:srgbClr val="D2DCED"/>
    <a:srgbClr val="E5EF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35" autoAdjust="0"/>
    <p:restoredTop sz="86385" autoAdjust="0"/>
  </p:normalViewPr>
  <p:slideViewPr>
    <p:cSldViewPr snapToGrid="0" snapToObjects="1" showGuides="1">
      <p:cViewPr varScale="1">
        <p:scale>
          <a:sx n="59" d="100"/>
          <a:sy n="59" d="100"/>
        </p:scale>
        <p:origin x="786" y="48"/>
      </p:cViewPr>
      <p:guideLst>
        <p:guide orient="horz"/>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3" d="100"/>
          <a:sy n="83" d="100"/>
        </p:scale>
        <p:origin x="189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662" tIns="48331" rIns="96662" bIns="48331" rtlCol="0"/>
          <a:lstStyle>
            <a:lvl1pPr algn="l">
              <a:defRPr sz="1300"/>
            </a:lvl1pPr>
          </a:lstStyle>
          <a:p>
            <a:endParaRPr lang="en-US"/>
          </a:p>
        </p:txBody>
      </p:sp>
      <p:sp>
        <p:nvSpPr>
          <p:cNvPr id="4" name="Footer Placeholder 3"/>
          <p:cNvSpPr>
            <a:spLocks noGrp="1"/>
          </p:cNvSpPr>
          <p:nvPr>
            <p:ph type="ftr" sz="quarter" idx="2"/>
          </p:nvPr>
        </p:nvSpPr>
        <p:spPr>
          <a:xfrm>
            <a:off x="1" y="9119474"/>
            <a:ext cx="3169920" cy="480060"/>
          </a:xfrm>
          <a:prstGeom prst="rect">
            <a:avLst/>
          </a:prstGeom>
        </p:spPr>
        <p:txBody>
          <a:bodyPr vert="horz" lIns="96662" tIns="48331" rIns="96662"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8" y="9119474"/>
            <a:ext cx="3169920" cy="480060"/>
          </a:xfrm>
          <a:prstGeom prst="rect">
            <a:avLst/>
          </a:prstGeom>
        </p:spPr>
        <p:txBody>
          <a:bodyPr vert="horz" lIns="96662" tIns="48331" rIns="96662" bIns="48331" rtlCol="0" anchor="b"/>
          <a:lstStyle>
            <a:lvl1pPr algn="r">
              <a:defRPr sz="1300"/>
            </a:lvl1pPr>
          </a:lstStyle>
          <a:p>
            <a:fld id="{D361E011-5793-CF42-BDEE-3F88813BE4E0}" type="slidenum">
              <a:rPr lang="en-US" smtClean="0"/>
              <a:t>‹#›</a:t>
            </a:fld>
            <a:endParaRPr lang="en-US"/>
          </a:p>
        </p:txBody>
      </p:sp>
    </p:spTree>
    <p:extLst>
      <p:ext uri="{BB962C8B-B14F-4D97-AF65-F5344CB8AC3E}">
        <p14:creationId xmlns:p14="http://schemas.microsoft.com/office/powerpoint/2010/main" val="33977643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662" tIns="48331" rIns="96662" bIns="48331" rtlCol="0"/>
          <a:lstStyle>
            <a:lvl1pPr algn="l">
              <a:defRPr sz="1300"/>
            </a:lvl1pPr>
          </a:lstStyle>
          <a:p>
            <a:endParaRPr lang="en-US" dirty="0"/>
          </a:p>
        </p:txBody>
      </p:sp>
      <p:sp>
        <p:nvSpPr>
          <p:cNvPr id="4" name="Slide Image Placeholder 3"/>
          <p:cNvSpPr>
            <a:spLocks noGrp="1" noRot="1" noChangeAspect="1"/>
          </p:cNvSpPr>
          <p:nvPr>
            <p:ph type="sldImg" idx="2"/>
          </p:nvPr>
        </p:nvSpPr>
        <p:spPr>
          <a:xfrm>
            <a:off x="1257300" y="719138"/>
            <a:ext cx="4802188" cy="3600450"/>
          </a:xfrm>
          <a:prstGeom prst="rect">
            <a:avLst/>
          </a:prstGeom>
          <a:noFill/>
          <a:ln w="12700">
            <a:solidFill>
              <a:prstClr val="black"/>
            </a:solidFill>
          </a:ln>
        </p:spPr>
        <p:txBody>
          <a:bodyPr vert="horz" lIns="96662" tIns="48331" rIns="96662" bIns="48331" rtlCol="0" anchor="ctr"/>
          <a:lstStyle/>
          <a:p>
            <a:endParaRPr lang="en-US" dirty="0"/>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6662" tIns="48331" rIns="96662"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19474"/>
            <a:ext cx="3169920" cy="480060"/>
          </a:xfrm>
          <a:prstGeom prst="rect">
            <a:avLst/>
          </a:prstGeom>
        </p:spPr>
        <p:txBody>
          <a:bodyPr vert="horz" lIns="96662" tIns="48331" rIns="96662"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6662" tIns="48331" rIns="96662" bIns="48331" rtlCol="0" anchor="b"/>
          <a:lstStyle>
            <a:lvl1pPr algn="r">
              <a:defRPr sz="1300"/>
            </a:lvl1pPr>
          </a:lstStyle>
          <a:p>
            <a:fld id="{151ED775-E727-4543-9240-78CCB10EC033}" type="slidenum">
              <a:rPr lang="en-US" smtClean="0"/>
              <a:t>‹#›</a:t>
            </a:fld>
            <a:endParaRPr lang="en-US" dirty="0"/>
          </a:p>
        </p:txBody>
      </p:sp>
    </p:spTree>
    <p:extLst>
      <p:ext uri="{BB962C8B-B14F-4D97-AF65-F5344CB8AC3E}">
        <p14:creationId xmlns:p14="http://schemas.microsoft.com/office/powerpoint/2010/main" val="39707648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33562"/>
            <a:ext cx="5852160" cy="4320540"/>
          </a:xfrm>
        </p:spPr>
        <p:txBody>
          <a:bodyPr/>
          <a:lstStyle/>
          <a:p>
            <a:r>
              <a:rPr lang="en-US" sz="900" u="sng" dirty="0"/>
              <a:t>Directions for Presenter: </a:t>
            </a:r>
            <a:r>
              <a:rPr lang="en-US" sz="900" i="1" u="sng" dirty="0"/>
              <a:t>Italics</a:t>
            </a:r>
          </a:p>
          <a:p>
            <a:r>
              <a:rPr lang="en-US" sz="900" u="sng" dirty="0"/>
              <a:t>Information for Presenter to Convey: </a:t>
            </a:r>
            <a:r>
              <a:rPr lang="en-US" sz="900" b="1" u="sng" dirty="0"/>
              <a:t>Bold</a:t>
            </a:r>
            <a:endParaRPr lang="en-US" sz="900" dirty="0"/>
          </a:p>
          <a:p>
            <a:pPr>
              <a:lnSpc>
                <a:spcPct val="50000"/>
              </a:lnSpc>
            </a:pPr>
            <a:endParaRPr lang="en-US" sz="900" dirty="0"/>
          </a:p>
          <a:p>
            <a:r>
              <a:rPr lang="en-US" sz="900" u="sng" dirty="0"/>
              <a:t>Presenter’s Notes</a:t>
            </a:r>
            <a:r>
              <a:rPr lang="en-US" sz="900" dirty="0"/>
              <a:t>: (Time: 30 Seconds)</a:t>
            </a:r>
          </a:p>
          <a:p>
            <a:pPr>
              <a:lnSpc>
                <a:spcPct val="50000"/>
              </a:lnSpc>
            </a:pPr>
            <a:endParaRPr lang="en-US" i="1" dirty="0"/>
          </a:p>
          <a:p>
            <a:pPr defTabSz="483307">
              <a:defRPr/>
            </a:pPr>
            <a:r>
              <a:rPr lang="en-US" i="1" dirty="0"/>
              <a:t>Welcome participants. If this is a new group of participants, introduce yourself to the group.</a:t>
            </a:r>
          </a:p>
          <a:p>
            <a:pPr defTabSz="483307">
              <a:lnSpc>
                <a:spcPct val="50000"/>
              </a:lnSpc>
              <a:defRPr/>
            </a:pPr>
            <a:endParaRPr lang="en-US" i="1" dirty="0"/>
          </a:p>
          <a:p>
            <a:pPr defTabSz="483307">
              <a:defRPr/>
            </a:pPr>
            <a:r>
              <a:rPr lang="en-US" b="1" dirty="0"/>
              <a:t>SAY: This is the sixth and final ethics training module for Texas educators. Module 6 will focus on the Role of Administrators in the Prevention and Intervention of Inappropriate Behavior.</a:t>
            </a:r>
            <a:endParaRPr lang="en-US" dirty="0"/>
          </a:p>
          <a:p>
            <a:pPr defTabSz="483307">
              <a:lnSpc>
                <a:spcPct val="50000"/>
              </a:lnSpc>
              <a:defRPr/>
            </a:pPr>
            <a:endParaRPr lang="en-US" i="1" dirty="0"/>
          </a:p>
          <a:p>
            <a:pPr defTabSz="483307">
              <a:defRPr/>
            </a:pPr>
            <a:r>
              <a:rPr lang="en-US" i="1" dirty="0"/>
              <a:t>It is advisable to have participants seated at tables to encourage group dialogue. Participants will also be provided with a reflection journal. </a:t>
            </a:r>
          </a:p>
          <a:p>
            <a:pPr>
              <a:lnSpc>
                <a:spcPct val="50000"/>
              </a:lnSpc>
            </a:pPr>
            <a:endParaRPr lang="en-US" dirty="0"/>
          </a:p>
          <a:p>
            <a:r>
              <a:rPr lang="en-US" u="sng" dirty="0"/>
              <a:t>Materials for Participants:</a:t>
            </a:r>
          </a:p>
          <a:p>
            <a:pPr marL="181240" indent="-181240">
              <a:buFont typeface="Arial"/>
              <a:buChar char="•"/>
            </a:pPr>
            <a:r>
              <a:rPr lang="en-US" dirty="0"/>
              <a:t>Journal</a:t>
            </a:r>
          </a:p>
          <a:p>
            <a:pPr>
              <a:lnSpc>
                <a:spcPct val="50000"/>
              </a:lnSpc>
            </a:pPr>
            <a:endParaRPr lang="en-US" dirty="0"/>
          </a:p>
          <a:p>
            <a:r>
              <a:rPr lang="en-US" u="sng" dirty="0"/>
              <a:t>Materials for Presenter:</a:t>
            </a:r>
          </a:p>
          <a:p>
            <a:pPr marL="181240" indent="-181240">
              <a:buFont typeface="Arial"/>
              <a:buChar char="•"/>
            </a:pPr>
            <a:r>
              <a:rPr lang="en-US" dirty="0"/>
              <a:t>PowerPoint for Module 6</a:t>
            </a:r>
          </a:p>
          <a:p>
            <a:pPr marL="179268" indent="-179268">
              <a:buFont typeface="Arial"/>
              <a:buChar char="•"/>
            </a:pPr>
            <a:r>
              <a:rPr lang="en-US" dirty="0"/>
              <a:t>LCD Projector, Screen, Speakers, and Computer</a:t>
            </a:r>
          </a:p>
          <a:p>
            <a:pPr marL="179268" indent="-179268">
              <a:buFont typeface="Arial"/>
              <a:buChar char="•"/>
            </a:pPr>
            <a:r>
              <a:rPr lang="en-US" dirty="0"/>
              <a:t>Slide Advancer</a:t>
            </a:r>
          </a:p>
          <a:p>
            <a:pPr marL="179268" indent="-179268">
              <a:buFont typeface="Arial"/>
              <a:buChar char="•"/>
            </a:pPr>
            <a:r>
              <a:rPr lang="en-US" dirty="0"/>
              <a:t>Participant Toolbox is recommended (index cards, sticky notes, markers, pencils/pens, etc.)</a:t>
            </a:r>
          </a:p>
          <a:p>
            <a:pPr marL="179268" indent="-179268">
              <a:buFont typeface="Arial"/>
              <a:buChar char="•"/>
            </a:pPr>
            <a:r>
              <a:rPr lang="en-US" dirty="0"/>
              <a:t>Copies of Module Assessment</a:t>
            </a:r>
          </a:p>
          <a:p>
            <a:pPr marL="179268" indent="-179268">
              <a:buFont typeface="Arial"/>
              <a:buChar char="•"/>
            </a:pPr>
            <a:r>
              <a:rPr lang="en-US" dirty="0"/>
              <a:t>Performance Task Key</a:t>
            </a:r>
          </a:p>
          <a:p>
            <a:pPr marL="179268" indent="-179268">
              <a:buFont typeface="Arial"/>
              <a:buChar char="•"/>
            </a:pPr>
            <a:r>
              <a:rPr lang="en-US" dirty="0"/>
              <a:t>Assessment Key</a:t>
            </a:r>
          </a:p>
        </p:txBody>
      </p:sp>
      <p:sp>
        <p:nvSpPr>
          <p:cNvPr id="4" name="Slide Number Placeholder 3"/>
          <p:cNvSpPr>
            <a:spLocks noGrp="1"/>
          </p:cNvSpPr>
          <p:nvPr>
            <p:ph type="sldNum" sz="quarter" idx="10"/>
          </p:nvPr>
        </p:nvSpPr>
        <p:spPr/>
        <p:txBody>
          <a:bodyPr/>
          <a:lstStyle/>
          <a:p>
            <a:fld id="{151ED775-E727-4543-9240-78CCB10EC033}" type="slidenum">
              <a:rPr lang="en-US" smtClean="0"/>
              <a:t>1</a:t>
            </a:fld>
            <a:endParaRPr lang="en-US" dirty="0"/>
          </a:p>
        </p:txBody>
      </p:sp>
    </p:spTree>
    <p:extLst>
      <p:ext uri="{BB962C8B-B14F-4D97-AF65-F5344CB8AC3E}">
        <p14:creationId xmlns:p14="http://schemas.microsoft.com/office/powerpoint/2010/main" val="14864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a:t>
            </a:r>
            <a:r>
              <a:rPr lang="en-US" u="none" dirty="0"/>
              <a:t>(Time: 30 Seconds)</a:t>
            </a:r>
          </a:p>
          <a:p>
            <a:endParaRPr lang="en-US" i="1" baseline="0" dirty="0"/>
          </a:p>
          <a:p>
            <a:r>
              <a:rPr lang="en-US" b="1" i="0" baseline="0" dirty="0"/>
              <a:t>SAY: The purpose of this training is to describe the role of administrators in the prevention and intervention of inappropriate behaviors.</a:t>
            </a:r>
          </a:p>
          <a:p>
            <a:r>
              <a:rPr lang="en-US" b="1" i="0" baseline="0" dirty="0"/>
              <a:t> </a:t>
            </a:r>
          </a:p>
          <a:p>
            <a:pPr marL="181240" indent="-181240">
              <a:buFontTx/>
              <a:buChar char="-"/>
            </a:pPr>
            <a:r>
              <a:rPr lang="en-US" b="1" i="0" baseline="0" dirty="0"/>
              <a:t>This module focuses on the role of administrators in preventing and intervening when inappropriate behavior is reported or observed. While the intent of this module is to delineate the role of the administrator in particular, the information we will discuss DOES involve all educators. </a:t>
            </a:r>
          </a:p>
          <a:p>
            <a:endParaRPr lang="en-US" b="1" i="0" baseline="0" dirty="0"/>
          </a:p>
          <a:p>
            <a:pPr marL="181240" indent="-181240">
              <a:buFontTx/>
              <a:buChar char="-"/>
            </a:pPr>
            <a:r>
              <a:rPr lang="en-US" b="1" i="0" baseline="0" dirty="0"/>
              <a:t>For the purposes of this training, the term “administrator” refers to the district superintendent, campus principals, and all those in administrative roles in a district. </a:t>
            </a:r>
            <a:endParaRPr lang="en-US" b="1" i="0" dirty="0"/>
          </a:p>
        </p:txBody>
      </p:sp>
      <p:sp>
        <p:nvSpPr>
          <p:cNvPr id="4" name="Slide Number Placeholder 3"/>
          <p:cNvSpPr>
            <a:spLocks noGrp="1"/>
          </p:cNvSpPr>
          <p:nvPr>
            <p:ph type="sldNum" sz="quarter" idx="10"/>
          </p:nvPr>
        </p:nvSpPr>
        <p:spPr/>
        <p:txBody>
          <a:bodyPr/>
          <a:lstStyle/>
          <a:p>
            <a:fld id="{151ED775-E727-4543-9240-78CCB10EC033}" type="slidenum">
              <a:rPr lang="en-US" smtClean="0"/>
              <a:t>2</a:t>
            </a:fld>
            <a:endParaRPr lang="en-US" dirty="0"/>
          </a:p>
        </p:txBody>
      </p:sp>
    </p:spTree>
    <p:extLst>
      <p:ext uri="{BB962C8B-B14F-4D97-AF65-F5344CB8AC3E}">
        <p14:creationId xmlns:p14="http://schemas.microsoft.com/office/powerpoint/2010/main" val="3823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r>
              <a:rPr lang="en-US" u="sng" dirty="0"/>
              <a:t>Presenter’s Notes</a:t>
            </a:r>
            <a:r>
              <a:rPr lang="en-US" u="none" dirty="0"/>
              <a:t>:</a:t>
            </a:r>
            <a:r>
              <a:rPr lang="en-US" u="none" baseline="0" dirty="0"/>
              <a:t> </a:t>
            </a:r>
            <a:r>
              <a:rPr lang="en-US" u="none" dirty="0"/>
              <a:t>(Time: 1½ Minutes)</a:t>
            </a:r>
          </a:p>
          <a:p>
            <a:endParaRPr lang="en-US" dirty="0"/>
          </a:p>
          <a:p>
            <a:r>
              <a:rPr lang="en-US" b="1" dirty="0"/>
              <a:t>SAY: Let’s take a look at two questions to stimulate our thinking and set the stage for the training session today.  </a:t>
            </a:r>
          </a:p>
          <a:p>
            <a:endParaRPr lang="en-US" b="1" i="1" dirty="0"/>
          </a:p>
          <a:p>
            <a:r>
              <a:rPr lang="en-US" b="0" i="1" dirty="0"/>
              <a:t>Read the slide</a:t>
            </a:r>
            <a:r>
              <a:rPr lang="en-US" b="1" dirty="0"/>
              <a:t>. </a:t>
            </a:r>
            <a:r>
              <a:rPr lang="en-US" b="0" i="1" dirty="0"/>
              <a:t>Ask for some initial</a:t>
            </a:r>
            <a:r>
              <a:rPr lang="en-US" b="0" i="1" baseline="0" dirty="0"/>
              <a:t> responses to the questions</a:t>
            </a:r>
            <a:r>
              <a:rPr lang="en-US" b="1" baseline="0" dirty="0"/>
              <a:t>.</a:t>
            </a:r>
          </a:p>
          <a:p>
            <a:endParaRPr lang="en-US" b="1" baseline="0" dirty="0"/>
          </a:p>
          <a:p>
            <a:r>
              <a:rPr lang="en-US" b="1" baseline="0" dirty="0"/>
              <a:t>SAY: Thank you for those responses. We will come back to these questions at the end of the session and see if we have gained new information that will help us better answer them.</a:t>
            </a:r>
          </a:p>
          <a:p>
            <a:pPr defTabSz="483307">
              <a:defRPr/>
            </a:pPr>
            <a:endParaRPr lang="en-US" b="1" baseline="0" dirty="0"/>
          </a:p>
          <a:p>
            <a:endParaRPr lang="en-US" b="1" baseline="0" dirty="0"/>
          </a:p>
          <a:p>
            <a:endParaRPr lang="en-US" b="1" baseline="0" dirty="0"/>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E399FD1E-AA77-2049-BD5C-7B09D322BA44}" type="slidenum">
              <a:rPr lang="en-US" smtClean="0"/>
              <a:t>3</a:t>
            </a:fld>
            <a:endParaRPr lang="en-US" dirty="0"/>
          </a:p>
        </p:txBody>
      </p:sp>
    </p:spTree>
    <p:extLst>
      <p:ext uri="{BB962C8B-B14F-4D97-AF65-F5344CB8AC3E}">
        <p14:creationId xmlns:p14="http://schemas.microsoft.com/office/powerpoint/2010/main" val="660658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u="sng" dirty="0"/>
          </a:p>
          <a:p>
            <a:r>
              <a:rPr lang="en-US" u="sng" dirty="0"/>
              <a:t>Presenter’s Notes</a:t>
            </a:r>
            <a:r>
              <a:rPr lang="en-US" u="none" dirty="0"/>
              <a:t>:</a:t>
            </a:r>
            <a:r>
              <a:rPr lang="en-US" u="none" baseline="0" dirty="0"/>
              <a:t> </a:t>
            </a:r>
            <a:r>
              <a:rPr lang="en-US" u="none" dirty="0"/>
              <a:t>(Time: 30 Seconds)</a:t>
            </a:r>
          </a:p>
          <a:p>
            <a:endParaRPr lang="en-US" dirty="0"/>
          </a:p>
          <a:p>
            <a:pPr defTabSz="483307">
              <a:defRPr/>
            </a:pPr>
            <a:r>
              <a:rPr lang="en-US" b="1" dirty="0"/>
              <a:t>SAY:</a:t>
            </a:r>
            <a:r>
              <a:rPr lang="en-US" b="1" baseline="0" dirty="0"/>
              <a:t> </a:t>
            </a:r>
            <a:r>
              <a:rPr lang="en-US" b="1" i="0" baseline="0" dirty="0"/>
              <a:t>Let’s take a moment to review the session objectives. Today we will discuss how district and campus leaders can develop an ethical culture; identify strategies to prevent inappropriate behaviors; and identify methods to intervene in any observed or reported inappropriate behavior.</a:t>
            </a:r>
          </a:p>
          <a:p>
            <a:pPr defTabSz="483307">
              <a:defRPr/>
            </a:pPr>
            <a:endParaRPr lang="en-US" b="1" i="1" baseline="0" dirty="0"/>
          </a:p>
          <a:p>
            <a:pPr defTabSz="483307">
              <a:defRPr/>
            </a:pPr>
            <a:r>
              <a:rPr lang="en-US" b="1" i="1" baseline="0" dirty="0"/>
              <a:t>-  </a:t>
            </a:r>
            <a:r>
              <a:rPr lang="en-US" b="1" i="0" baseline="0" dirty="0"/>
              <a:t>Each of the objectives will tie directly to the presented information and will be assessed at the end of the training.</a:t>
            </a:r>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4</a:t>
            </a:fld>
            <a:endParaRPr lang="en-US" dirty="0"/>
          </a:p>
        </p:txBody>
      </p:sp>
    </p:spTree>
    <p:extLst>
      <p:ext uri="{BB962C8B-B14F-4D97-AF65-F5344CB8AC3E}">
        <p14:creationId xmlns:p14="http://schemas.microsoft.com/office/powerpoint/2010/main" val="4075311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dirty="0"/>
          </a:p>
          <a:p>
            <a:r>
              <a:rPr lang="en-US" i="1" dirty="0"/>
              <a:t>Read the question on the</a:t>
            </a:r>
            <a:r>
              <a:rPr lang="en-US" i="1" baseline="0" dirty="0"/>
              <a:t> slide.</a:t>
            </a:r>
          </a:p>
          <a:p>
            <a:endParaRPr lang="en-US" i="1" baseline="0" dirty="0"/>
          </a:p>
          <a:p>
            <a:pPr defTabSz="483307">
              <a:defRPr/>
            </a:pPr>
            <a:r>
              <a:rPr lang="en-US" b="1" i="0" baseline="0" dirty="0"/>
              <a:t>SAY: </a:t>
            </a:r>
            <a:r>
              <a:rPr lang="en-US" b="1" dirty="0"/>
              <a:t>Sadly, much too frequently. Too many of our students are being emotionally, physically, and/or mentally harmed. </a:t>
            </a:r>
          </a:p>
          <a:p>
            <a:pPr defTabSz="483307">
              <a:defRPr/>
            </a:pPr>
            <a:endParaRPr lang="en-US" b="1" dirty="0"/>
          </a:p>
          <a:p>
            <a:pPr marL="181240" indent="-181240" defTabSz="483307">
              <a:buFontTx/>
              <a:buChar char="-"/>
              <a:defRPr/>
            </a:pPr>
            <a:r>
              <a:rPr lang="en-US" b="1" dirty="0"/>
              <a:t>Whenever I hear a story, read a story, or see a story on TV about a teacher behaving inappropriately, I always think of all the people involved. </a:t>
            </a:r>
          </a:p>
          <a:p>
            <a:pPr defTabSz="483307">
              <a:defRPr/>
            </a:pPr>
            <a:endParaRPr lang="en-US" b="1" dirty="0"/>
          </a:p>
          <a:p>
            <a:pPr marL="181240" indent="-181240" defTabSz="483307">
              <a:buFontTx/>
              <a:buChar char="-"/>
              <a:defRPr/>
            </a:pPr>
            <a:r>
              <a:rPr lang="en-US" b="1" dirty="0"/>
              <a:t>I think of the student and the parents. I think of the teacher and the school. </a:t>
            </a:r>
          </a:p>
          <a:p>
            <a:pPr defTabSz="483307">
              <a:defRPr/>
            </a:pPr>
            <a:endParaRPr lang="en-US" b="1" dirty="0"/>
          </a:p>
          <a:p>
            <a:pPr marL="181240" indent="-181240" defTabSz="483307">
              <a:buFontTx/>
              <a:buChar char="-"/>
              <a:defRPr/>
            </a:pPr>
            <a:r>
              <a:rPr lang="en-US" b="1" dirty="0"/>
              <a:t>And I think of the administrators and wonder if something could have been done to prevent the situation.</a:t>
            </a:r>
          </a:p>
          <a:p>
            <a:pPr defTabSz="483307">
              <a:defRPr/>
            </a:pPr>
            <a:endParaRPr lang="en-US" b="1" dirty="0"/>
          </a:p>
          <a:p>
            <a:pPr marL="181240" indent="-181240" defTabSz="483307">
              <a:buFontTx/>
              <a:buChar char="-"/>
              <a:defRPr/>
            </a:pPr>
            <a:r>
              <a:rPr lang="en-US" b="1" dirty="0"/>
              <a:t>Let’s read some actual </a:t>
            </a:r>
            <a:r>
              <a:rPr lang="en-US" b="1" baseline="0" dirty="0"/>
              <a:t>reports of educator misconduct.</a:t>
            </a:r>
            <a:endParaRPr lang="en-US" b="1" dirty="0"/>
          </a:p>
          <a:p>
            <a:pPr defTabSz="483307">
              <a:defRPr/>
            </a:pPr>
            <a:endParaRPr lang="en-US" b="1" dirty="0"/>
          </a:p>
          <a:p>
            <a:pPr defTabSz="483307">
              <a:defRPr/>
            </a:pPr>
            <a:endParaRPr lang="en-US" b="1" dirty="0"/>
          </a:p>
          <a:p>
            <a:endParaRPr lang="en-US" i="1" dirty="0"/>
          </a:p>
        </p:txBody>
      </p:sp>
      <p:sp>
        <p:nvSpPr>
          <p:cNvPr id="4" name="Slide Number Placeholder 3"/>
          <p:cNvSpPr>
            <a:spLocks noGrp="1"/>
          </p:cNvSpPr>
          <p:nvPr>
            <p:ph type="sldNum" sz="quarter" idx="10"/>
          </p:nvPr>
        </p:nvSpPr>
        <p:spPr/>
        <p:txBody>
          <a:bodyPr/>
          <a:lstStyle/>
          <a:p>
            <a:fld id="{151ED775-E727-4543-9240-78CCB10EC033}" type="slidenum">
              <a:rPr lang="en-US" smtClean="0"/>
              <a:t>5</a:t>
            </a:fld>
            <a:endParaRPr lang="en-US" dirty="0"/>
          </a:p>
        </p:txBody>
      </p:sp>
    </p:spTree>
    <p:extLst>
      <p:ext uri="{BB962C8B-B14F-4D97-AF65-F5344CB8AC3E}">
        <p14:creationId xmlns:p14="http://schemas.microsoft.com/office/powerpoint/2010/main" val="2495567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dirty="0"/>
          </a:p>
          <a:p>
            <a:r>
              <a:rPr lang="en-US" i="1" dirty="0"/>
              <a:t>Select a participant</a:t>
            </a:r>
            <a:r>
              <a:rPr lang="en-US" i="1" baseline="0" dirty="0"/>
              <a:t> to</a:t>
            </a:r>
            <a:r>
              <a:rPr lang="en-US" i="1" dirty="0"/>
              <a:t> read the slide</a:t>
            </a:r>
            <a:r>
              <a:rPr lang="en-US" i="1" baseline="0" dirty="0"/>
              <a:t> out loud.</a:t>
            </a:r>
            <a:endParaRPr lang="en-US" i="1" dirty="0"/>
          </a:p>
          <a:p>
            <a:endParaRPr lang="en-US" i="1" dirty="0"/>
          </a:p>
          <a:p>
            <a:pPr defTabSz="478048">
              <a:defRPr/>
            </a:pPr>
            <a:r>
              <a:rPr lang="en-US" i="1" dirty="0"/>
              <a:t>Source</a:t>
            </a:r>
            <a:r>
              <a:rPr lang="en-US" i="1" baseline="0" dirty="0"/>
              <a:t> Cited: </a:t>
            </a:r>
            <a:r>
              <a:rPr lang="en-US" sz="1300" dirty="0"/>
              <a:t>Abbott, T. (2015, January). More teachers are having sex with their students. Here’s how schools can stop them. </a:t>
            </a:r>
            <a:r>
              <a:rPr lang="en-US" sz="1300" i="1" dirty="0"/>
              <a:t>The Washington Post. </a:t>
            </a:r>
            <a:r>
              <a:rPr lang="en-US" sz="1300" dirty="0"/>
              <a:t>Retrieved from https://</a:t>
            </a:r>
            <a:r>
              <a:rPr lang="en-US" sz="1300" dirty="0" err="1"/>
              <a:t>www.washingtonpost.com</a:t>
            </a:r>
            <a:r>
              <a:rPr lang="en-US" sz="1300" dirty="0"/>
              <a:t>/</a:t>
            </a:r>
            <a:r>
              <a:rPr lang="en-US" sz="1300" dirty="0" err="1"/>
              <a:t>posteverything</a:t>
            </a:r>
            <a:r>
              <a:rPr lang="en-US" sz="1300" dirty="0"/>
              <a:t>/</a:t>
            </a:r>
            <a:r>
              <a:rPr lang="en-US" sz="1300" dirty="0" err="1"/>
              <a:t>wp</a:t>
            </a:r>
            <a:r>
              <a:rPr lang="en-US" sz="1300" dirty="0"/>
              <a:t>/2015/01/20/more-teachers-are-having-sex-with-their-students-heres-how-schools-can-stop-them</a:t>
            </a:r>
            <a:r>
              <a:rPr lang="en-US" dirty="0">
                <a:effectLst/>
              </a:rPr>
              <a:t> </a:t>
            </a:r>
            <a:endParaRPr lang="en-US" sz="1300" dirty="0"/>
          </a:p>
          <a:p>
            <a:r>
              <a:rPr lang="en-US" sz="1300" i="1" dirty="0"/>
              <a:t> </a:t>
            </a:r>
            <a:endParaRPr lang="en-US" i="1"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6</a:t>
            </a:fld>
            <a:endParaRPr lang="en-US" dirty="0"/>
          </a:p>
        </p:txBody>
      </p:sp>
    </p:spTree>
    <p:extLst>
      <p:ext uri="{BB962C8B-B14F-4D97-AF65-F5344CB8AC3E}">
        <p14:creationId xmlns:p14="http://schemas.microsoft.com/office/powerpoint/2010/main" val="1216152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dirty="0"/>
          </a:p>
          <a:p>
            <a:r>
              <a:rPr lang="en-US" i="1" dirty="0"/>
              <a:t>Select a participant</a:t>
            </a:r>
            <a:r>
              <a:rPr lang="en-US" i="1" baseline="0" dirty="0"/>
              <a:t> to</a:t>
            </a:r>
            <a:r>
              <a:rPr lang="en-US" i="1" dirty="0"/>
              <a:t> read the slide</a:t>
            </a:r>
            <a:r>
              <a:rPr lang="en-US" i="1" baseline="0" dirty="0"/>
              <a:t> out loud.</a:t>
            </a:r>
            <a:endParaRPr lang="en-US" i="1" dirty="0"/>
          </a:p>
          <a:p>
            <a:endParaRPr lang="en-US" i="1" dirty="0"/>
          </a:p>
          <a:p>
            <a:pPr defTabSz="478048">
              <a:defRPr/>
            </a:pPr>
            <a:r>
              <a:rPr lang="en-US" i="1" dirty="0"/>
              <a:t>Source</a:t>
            </a:r>
            <a:r>
              <a:rPr lang="en-US" i="1" baseline="0" dirty="0"/>
              <a:t> Cited: </a:t>
            </a:r>
            <a:r>
              <a:rPr lang="en-US" sz="1300" dirty="0"/>
              <a:t>Abbott, T. (2015, January). More teachers are having sex with their students. Here’s how schools can stop them. </a:t>
            </a:r>
            <a:r>
              <a:rPr lang="en-US" sz="1300" i="1" dirty="0"/>
              <a:t>The Washington Post. </a:t>
            </a:r>
            <a:r>
              <a:rPr lang="en-US" sz="1300" dirty="0"/>
              <a:t>Retrieved from https://</a:t>
            </a:r>
            <a:r>
              <a:rPr lang="en-US" sz="1300" dirty="0" err="1"/>
              <a:t>www.washingtonpost.com</a:t>
            </a:r>
            <a:r>
              <a:rPr lang="en-US" sz="1300" dirty="0"/>
              <a:t>/</a:t>
            </a:r>
            <a:r>
              <a:rPr lang="en-US" sz="1300" dirty="0" err="1"/>
              <a:t>posteverything</a:t>
            </a:r>
            <a:r>
              <a:rPr lang="en-US" sz="1300" dirty="0"/>
              <a:t>/</a:t>
            </a:r>
            <a:r>
              <a:rPr lang="en-US" sz="1300" dirty="0" err="1"/>
              <a:t>wp</a:t>
            </a:r>
            <a:r>
              <a:rPr lang="en-US" sz="1300" dirty="0"/>
              <a:t>/2015/01/20/more-teachers-are-having-sex-with-their-students-heres-how-schools-can-stop-them</a:t>
            </a:r>
            <a:r>
              <a:rPr lang="en-US" dirty="0">
                <a:effectLst/>
              </a:rPr>
              <a:t> </a:t>
            </a:r>
            <a:endParaRPr lang="en-US" sz="1300" dirty="0"/>
          </a:p>
          <a:p>
            <a:r>
              <a:rPr lang="en-US" sz="1300" i="1" dirty="0"/>
              <a:t> </a:t>
            </a:r>
            <a:endParaRPr lang="en-US" i="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7</a:t>
            </a:fld>
            <a:endParaRPr lang="en-US" dirty="0"/>
          </a:p>
        </p:txBody>
      </p:sp>
    </p:spTree>
    <p:extLst>
      <p:ext uri="{BB962C8B-B14F-4D97-AF65-F5344CB8AC3E}">
        <p14:creationId xmlns:p14="http://schemas.microsoft.com/office/powerpoint/2010/main" val="1171704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u="none" dirty="0"/>
          </a:p>
          <a:p>
            <a:r>
              <a:rPr lang="en-US" i="1" dirty="0"/>
              <a:t>Select a participant</a:t>
            </a:r>
            <a:r>
              <a:rPr lang="en-US" i="1" baseline="0" dirty="0"/>
              <a:t> to</a:t>
            </a:r>
            <a:r>
              <a:rPr lang="en-US" i="1" dirty="0"/>
              <a:t> read the slide</a:t>
            </a:r>
            <a:r>
              <a:rPr lang="en-US" i="1" baseline="0" dirty="0"/>
              <a:t> out loud.</a:t>
            </a:r>
            <a:endParaRPr lang="en-US" i="1" dirty="0"/>
          </a:p>
          <a:p>
            <a:endParaRPr lang="en-US" i="1" dirty="0"/>
          </a:p>
          <a:p>
            <a:pPr defTabSz="478048">
              <a:defRPr/>
            </a:pPr>
            <a:r>
              <a:rPr lang="en-US" i="1" dirty="0"/>
              <a:t>Source</a:t>
            </a:r>
            <a:r>
              <a:rPr lang="en-US" i="1" baseline="0" dirty="0"/>
              <a:t> Cited: </a:t>
            </a:r>
            <a:r>
              <a:rPr lang="en-US" sz="1300" dirty="0"/>
              <a:t>Abbott, T. (2015, January). More teachers are having sex with their students. Here’s how schools can stop them. </a:t>
            </a:r>
            <a:r>
              <a:rPr lang="en-US" sz="1300" i="1" dirty="0"/>
              <a:t>The Washington Post. </a:t>
            </a:r>
            <a:r>
              <a:rPr lang="en-US" sz="1300" dirty="0"/>
              <a:t>Retrieved from https://</a:t>
            </a:r>
            <a:r>
              <a:rPr lang="en-US" sz="1300" dirty="0" err="1"/>
              <a:t>www.washingtonpost.com</a:t>
            </a:r>
            <a:r>
              <a:rPr lang="en-US" sz="1300" dirty="0"/>
              <a:t>/</a:t>
            </a:r>
            <a:r>
              <a:rPr lang="en-US" sz="1300" dirty="0" err="1"/>
              <a:t>posteverything</a:t>
            </a:r>
            <a:r>
              <a:rPr lang="en-US" sz="1300" dirty="0"/>
              <a:t>/</a:t>
            </a:r>
            <a:r>
              <a:rPr lang="en-US" sz="1300" dirty="0" err="1"/>
              <a:t>wp</a:t>
            </a:r>
            <a:r>
              <a:rPr lang="en-US" sz="1300" dirty="0"/>
              <a:t>/2015/01/20/more-teachers-are-having-sex-with-their-students-heres-how-schools-can-stop-them</a:t>
            </a:r>
            <a:r>
              <a:rPr lang="en-US" dirty="0">
                <a:effectLst/>
              </a:rPr>
              <a:t> </a:t>
            </a:r>
            <a:endParaRPr lang="en-US" sz="1300" dirty="0"/>
          </a:p>
          <a:p>
            <a:r>
              <a:rPr lang="en-US" sz="1300" i="1" dirty="0"/>
              <a:t> </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8</a:t>
            </a:fld>
            <a:endParaRPr lang="en-US" dirty="0"/>
          </a:p>
        </p:txBody>
      </p:sp>
    </p:spTree>
    <p:extLst>
      <p:ext uri="{BB962C8B-B14F-4D97-AF65-F5344CB8AC3E}">
        <p14:creationId xmlns:p14="http://schemas.microsoft.com/office/powerpoint/2010/main" val="2467206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a:t>
            </a:r>
            <a:r>
              <a:rPr lang="en-US" u="none" baseline="0" dirty="0"/>
              <a:t> Minute</a:t>
            </a:r>
            <a:r>
              <a:rPr lang="en-US" u="none" dirty="0"/>
              <a:t>)</a:t>
            </a:r>
          </a:p>
          <a:p>
            <a:endParaRPr lang="en-US" dirty="0"/>
          </a:p>
          <a:p>
            <a:r>
              <a:rPr lang="en-US" b="1" dirty="0"/>
              <a:t>SAY:</a:t>
            </a:r>
            <a:r>
              <a:rPr lang="en-US" b="1" baseline="0" dirty="0"/>
              <a:t> </a:t>
            </a:r>
            <a:r>
              <a:rPr lang="en-US" b="1" i="1" baseline="0" dirty="0"/>
              <a:t>The</a:t>
            </a:r>
            <a:r>
              <a:rPr lang="en-US" b="1" baseline="0" dirty="0"/>
              <a:t> </a:t>
            </a:r>
            <a:r>
              <a:rPr lang="en-US" b="1" i="1" baseline="0" dirty="0"/>
              <a:t>Washington Post </a:t>
            </a:r>
            <a:r>
              <a:rPr lang="en-US" b="1" baseline="0" dirty="0"/>
              <a:t>reported, “Texas is home to the largest number of teacher sexual misconduct cases in the country. Investigations into alleged inappropriate teacher-student relationships has grown 27 percent over the past three years.”</a:t>
            </a:r>
          </a:p>
          <a:p>
            <a:endParaRPr lang="en-US" b="1" baseline="0" dirty="0"/>
          </a:p>
          <a:p>
            <a:pPr marL="179268" indent="-179268">
              <a:buFont typeface="Lucida Grande"/>
              <a:buChar char="-"/>
            </a:pPr>
            <a:r>
              <a:rPr lang="en-US" b="1" baseline="0" dirty="0"/>
              <a:t>These are OUR schools, OUR students, OUR teachers. OUR profession.</a:t>
            </a:r>
          </a:p>
          <a:p>
            <a:pPr marL="179268" indent="-179268">
              <a:buFont typeface="Lucida Grande"/>
              <a:buChar char="-"/>
            </a:pPr>
            <a:endParaRPr lang="en-US" b="1" baseline="0" dirty="0"/>
          </a:p>
          <a:p>
            <a:pPr marL="179268" indent="-179268" defTabSz="483307">
              <a:buFont typeface="Lucida Grande"/>
              <a:buChar char="-"/>
              <a:defRPr/>
            </a:pPr>
            <a:r>
              <a:rPr lang="en-US" b="1" i="0" baseline="0" dirty="0"/>
              <a:t>Schools across the state of Texas are experiencing an increased number of teachers engaging in inappropriate behaviors. </a:t>
            </a:r>
          </a:p>
          <a:p>
            <a:pPr defTabSz="483307">
              <a:defRPr/>
            </a:pPr>
            <a:endParaRPr lang="en-US" b="1" i="0" baseline="0" dirty="0"/>
          </a:p>
          <a:p>
            <a:pPr marL="181240" indent="-181240" defTabSz="483307">
              <a:buFontTx/>
              <a:buChar char="-"/>
              <a:defRPr/>
            </a:pPr>
            <a:r>
              <a:rPr lang="en-US" b="0" i="1" baseline="0" dirty="0"/>
              <a:t>(Rhetorical questions) </a:t>
            </a:r>
            <a:r>
              <a:rPr lang="en-US" b="1" i="0" baseline="0" dirty="0"/>
              <a:t>So we must ask ourselves, what are OUR schools doing to prevent such incidents? How are OUR administrators creating professional and ethical school cultures? </a:t>
            </a:r>
          </a:p>
          <a:p>
            <a:pPr defTabSz="483307">
              <a:defRPr/>
            </a:pPr>
            <a:endParaRPr lang="en-US" b="1" i="0" baseline="0" dirty="0"/>
          </a:p>
          <a:p>
            <a:pPr marL="181240" indent="-181240" defTabSz="483307">
              <a:buFontTx/>
              <a:buChar char="-"/>
              <a:defRPr/>
            </a:pPr>
            <a:r>
              <a:rPr lang="en-US" b="1" i="0" baseline="0" dirty="0"/>
              <a:t>This training module will address those particular questions.</a:t>
            </a:r>
            <a:endParaRPr lang="en-US" b="1" i="0" dirty="0"/>
          </a:p>
          <a:p>
            <a:endParaRPr lang="en-US" b="1" dirty="0"/>
          </a:p>
        </p:txBody>
      </p:sp>
      <p:sp>
        <p:nvSpPr>
          <p:cNvPr id="4" name="Slide Number Placeholder 3"/>
          <p:cNvSpPr>
            <a:spLocks noGrp="1"/>
          </p:cNvSpPr>
          <p:nvPr>
            <p:ph type="sldNum" sz="quarter" idx="10"/>
          </p:nvPr>
        </p:nvSpPr>
        <p:spPr/>
        <p:txBody>
          <a:bodyPr/>
          <a:lstStyle/>
          <a:p>
            <a:fld id="{151ED775-E727-4543-9240-78CCB10EC033}" type="slidenum">
              <a:rPr lang="en-US" smtClean="0"/>
              <a:t>9</a:t>
            </a:fld>
            <a:endParaRPr lang="en-US" dirty="0"/>
          </a:p>
        </p:txBody>
      </p:sp>
    </p:spTree>
    <p:extLst>
      <p:ext uri="{BB962C8B-B14F-4D97-AF65-F5344CB8AC3E}">
        <p14:creationId xmlns:p14="http://schemas.microsoft.com/office/powerpoint/2010/main" val="1492323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396625"/>
            <a:ext cx="6018375" cy="4750068"/>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pPr>
              <a:lnSpc>
                <a:spcPct val="50000"/>
              </a:lnSpc>
            </a:pPr>
            <a:endParaRPr lang="en-US" dirty="0"/>
          </a:p>
          <a:p>
            <a:r>
              <a:rPr lang="en-US" u="sng" dirty="0"/>
              <a:t>Presenter’s Notes</a:t>
            </a:r>
            <a:r>
              <a:rPr lang="en-US" u="none" dirty="0"/>
              <a:t>: (Time: 4 Minutes)</a:t>
            </a:r>
          </a:p>
          <a:p>
            <a:pPr>
              <a:lnSpc>
                <a:spcPct val="50000"/>
              </a:lnSpc>
            </a:pPr>
            <a:endParaRPr lang="en-US" u="none" dirty="0"/>
          </a:p>
          <a:p>
            <a:r>
              <a:rPr lang="en-US" sz="1000" i="1" dirty="0"/>
              <a:t>Note that very limited information has been given to the participants about the three police reports. These questions are asked to help set the stage for the information that will be presented in this training session. Read the questions on the slide to the entire group, and then ask each table/group to respond. It is important to note that the groups may simply say “No, these situations could not have been prevented.” As a training facilitator, you should guide their thinking. While EVERY situation may not be able to be prevented, research tells us that there are preventative measures that could decrease the number of incidents of inappropriate behavior.</a:t>
            </a:r>
          </a:p>
          <a:p>
            <a:pPr>
              <a:lnSpc>
                <a:spcPct val="50000"/>
              </a:lnSpc>
            </a:pPr>
            <a:endParaRPr lang="en-US" i="1" dirty="0"/>
          </a:p>
          <a:p>
            <a:r>
              <a:rPr lang="en-US" b="1" dirty="0"/>
              <a:t>SAY: While you only have very limited information about these cases, in a general sense, let’s respond to these questions</a:t>
            </a:r>
            <a:r>
              <a:rPr lang="en-US" i="1" dirty="0"/>
              <a:t>.</a:t>
            </a:r>
          </a:p>
          <a:p>
            <a:endParaRPr lang="en-US" i="1" dirty="0"/>
          </a:p>
          <a:p>
            <a:r>
              <a:rPr lang="en-US" i="1" dirty="0"/>
              <a:t>Allow participants to discuss the questions at their table, and then ask them to share their responses with the larger group.</a:t>
            </a:r>
          </a:p>
          <a:p>
            <a:pPr>
              <a:lnSpc>
                <a:spcPct val="50000"/>
              </a:lnSpc>
            </a:pPr>
            <a:endParaRPr lang="en-US" b="1" i="1" dirty="0"/>
          </a:p>
          <a:p>
            <a:r>
              <a:rPr lang="en-US" b="1" dirty="0"/>
              <a:t>SAY: If the district/campus provided training, implemented clear practices and guidance on student-teacher relationships, and provided clear social media guidelines, is it possible that these incidents could have been prevented? </a:t>
            </a:r>
            <a:endParaRPr lang="en-US" i="1" dirty="0"/>
          </a:p>
          <a:p>
            <a:pPr>
              <a:lnSpc>
                <a:spcPct val="50000"/>
              </a:lnSpc>
            </a:pPr>
            <a:endParaRPr lang="en-US" b="1" dirty="0"/>
          </a:p>
          <a:p>
            <a:r>
              <a:rPr lang="en-US" i="1" dirty="0"/>
              <a:t>Hopefully, the group will see that when a district/campus places prevention strategies in place, the number of incidents of inappropriate behavior will decrease.</a:t>
            </a:r>
          </a:p>
          <a:p>
            <a:pPr>
              <a:lnSpc>
                <a:spcPct val="50000"/>
              </a:lnSpc>
            </a:pPr>
            <a:endParaRPr lang="en-US" i="1" dirty="0"/>
          </a:p>
          <a:p>
            <a:r>
              <a:rPr lang="en-US" sz="900" i="1" dirty="0"/>
              <a:t>Source Cited: </a:t>
            </a:r>
            <a:r>
              <a:rPr lang="en-US" sz="900" dirty="0"/>
              <a:t>Gino, F., Ordonez, L., &amp; Welsh, D. (2014, September). How unethical behavior becomes habit. </a:t>
            </a:r>
            <a:r>
              <a:rPr lang="en-US" sz="900" i="1" dirty="0"/>
              <a:t>Harvard Business Review</a:t>
            </a:r>
            <a:r>
              <a:rPr lang="en-US" sz="900" dirty="0"/>
              <a:t>. Retrieved from https://</a:t>
            </a:r>
            <a:r>
              <a:rPr lang="en-US" sz="900" dirty="0" err="1"/>
              <a:t>hbr.org</a:t>
            </a:r>
            <a:r>
              <a:rPr lang="en-US" sz="900" dirty="0"/>
              <a:t>/2014/09/how-unethical-behavior-becomes-habit</a:t>
            </a:r>
          </a:p>
          <a:p>
            <a:endParaRPr lang="en-US" b="0" u="none"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10</a:t>
            </a:fld>
            <a:endParaRPr lang="en-US" dirty="0"/>
          </a:p>
        </p:txBody>
      </p:sp>
    </p:spTree>
    <p:extLst>
      <p:ext uri="{BB962C8B-B14F-4D97-AF65-F5344CB8AC3E}">
        <p14:creationId xmlns:p14="http://schemas.microsoft.com/office/powerpoint/2010/main" val="1068939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pPr defTabSz="483307">
              <a:defRPr/>
            </a:pPr>
            <a:r>
              <a:rPr lang="en-US" u="sng" dirty="0"/>
              <a:t>Presenter’s Notes</a:t>
            </a:r>
            <a:r>
              <a:rPr lang="en-US" u="none" dirty="0"/>
              <a:t>:</a:t>
            </a:r>
            <a:r>
              <a:rPr lang="en-US" u="none" baseline="0" dirty="0"/>
              <a:t> </a:t>
            </a:r>
            <a:r>
              <a:rPr lang="en-US" u="none" dirty="0"/>
              <a:t>(Time: 6 Minutes)</a:t>
            </a:r>
          </a:p>
          <a:p>
            <a:pPr defTabSz="483307">
              <a:defRPr/>
            </a:pPr>
            <a:endParaRPr lang="en-US" i="0" u="none" baseline="0" dirty="0"/>
          </a:p>
          <a:p>
            <a:pPr defTabSz="483307">
              <a:defRPr/>
            </a:pPr>
            <a:r>
              <a:rPr lang="en-US" b="1" i="0" u="none" baseline="0" dirty="0"/>
              <a:t>SAY: Let’s watch a short video highlighting two campus principals being interviewed about building an ethical culture, as well as prevention and intervention strategies. </a:t>
            </a:r>
          </a:p>
          <a:p>
            <a:pPr defTabSz="483307">
              <a:defRPr/>
            </a:pPr>
            <a:endParaRPr lang="en-US" b="1" i="0" u="none" baseline="0" dirty="0"/>
          </a:p>
          <a:p>
            <a:pPr marL="179268" indent="-179268" defTabSz="483307">
              <a:buFont typeface="Lucida Grande"/>
              <a:buChar char="-"/>
              <a:defRPr/>
            </a:pPr>
            <a:r>
              <a:rPr lang="en-US" b="1" i="0" u="none" baseline="0" dirty="0"/>
              <a:t>You may want to take a few notes to help you respond to the video reflection. </a:t>
            </a:r>
            <a:endParaRPr lang="en-US" b="1" i="1" u="sng" baseline="0" dirty="0"/>
          </a:p>
          <a:p>
            <a:endParaRPr lang="en-US" i="0" u="none" baseline="0" dirty="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11</a:t>
            </a:fld>
            <a:endParaRPr lang="en-US" dirty="0"/>
          </a:p>
        </p:txBody>
      </p:sp>
    </p:spTree>
    <p:extLst>
      <p:ext uri="{BB962C8B-B14F-4D97-AF65-F5344CB8AC3E}">
        <p14:creationId xmlns:p14="http://schemas.microsoft.com/office/powerpoint/2010/main" val="368830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2 Minutes)</a:t>
            </a:r>
          </a:p>
          <a:p>
            <a:endParaRPr lang="en-US" dirty="0"/>
          </a:p>
          <a:p>
            <a:pPr defTabSz="483307">
              <a:defRPr/>
            </a:pPr>
            <a:r>
              <a:rPr lang="en-US" b="0" i="1" u="none" dirty="0"/>
              <a:t>Use</a:t>
            </a:r>
            <a:r>
              <a:rPr lang="en-US" b="0" i="1" u="none" baseline="0" dirty="0"/>
              <a:t> the following question to prompt discussion among participants. </a:t>
            </a:r>
          </a:p>
          <a:p>
            <a:endParaRPr lang="en-US" b="1" baseline="0" dirty="0"/>
          </a:p>
          <a:p>
            <a:r>
              <a:rPr lang="en-US" b="1" baseline="0" dirty="0"/>
              <a:t>SAY: You listened to two administrators talk about ways to prevent inappropriate behavior. At your table, answer the following question:</a:t>
            </a:r>
          </a:p>
          <a:p>
            <a:endParaRPr lang="en-US" b="1" baseline="0" dirty="0"/>
          </a:p>
          <a:p>
            <a:pPr marL="179268" indent="-179268">
              <a:buFontTx/>
              <a:buChar char="-"/>
            </a:pPr>
            <a:r>
              <a:rPr lang="en-US" b="1" baseline="0" dirty="0"/>
              <a:t>What did the principals discuss that might be a good strategy for your school?</a:t>
            </a:r>
          </a:p>
          <a:p>
            <a:pPr marL="179268" indent="-179268">
              <a:buFontTx/>
              <a:buChar char="-"/>
            </a:pPr>
            <a:endParaRPr lang="en-US" b="1" baseline="0" dirty="0"/>
          </a:p>
          <a:p>
            <a:r>
              <a:rPr lang="en-US" b="1" baseline="0" dirty="0"/>
              <a:t>SAY: Let’s move into the first major concept of this training session: ethical culture.</a:t>
            </a:r>
            <a:br>
              <a:rPr lang="en-US" b="1" baseline="0" dirty="0"/>
            </a:br>
            <a:endParaRPr lang="en-US" b="1" baseline="0" dirty="0"/>
          </a:p>
          <a:p>
            <a:r>
              <a:rPr lang="en-US" b="0" i="1" u="none" dirty="0"/>
              <a:t>Refer back to the video scenario throughout the remainder of the module.</a:t>
            </a:r>
            <a:endParaRPr lang="en-US" b="0" i="1" u="none" baseline="0" dirty="0"/>
          </a:p>
          <a:p>
            <a:pPr marL="179268" indent="-179268">
              <a:buFontTx/>
              <a:buChar char="-"/>
            </a:pPr>
            <a:endParaRPr lang="en-US" b="1" baseline="0" dirty="0"/>
          </a:p>
        </p:txBody>
      </p:sp>
      <p:sp>
        <p:nvSpPr>
          <p:cNvPr id="4" name="Slide Number Placeholder 3"/>
          <p:cNvSpPr>
            <a:spLocks noGrp="1"/>
          </p:cNvSpPr>
          <p:nvPr>
            <p:ph type="sldNum" sz="quarter" idx="10"/>
          </p:nvPr>
        </p:nvSpPr>
        <p:spPr/>
        <p:txBody>
          <a:bodyPr/>
          <a:lstStyle/>
          <a:p>
            <a:fld id="{E399FD1E-AA77-2049-BD5C-7B09D322BA44}" type="slidenum">
              <a:rPr lang="en-US" smtClean="0"/>
              <a:t>12</a:t>
            </a:fld>
            <a:endParaRPr lang="en-US" dirty="0"/>
          </a:p>
        </p:txBody>
      </p:sp>
    </p:spTree>
    <p:extLst>
      <p:ext uri="{BB962C8B-B14F-4D97-AF65-F5344CB8AC3E}">
        <p14:creationId xmlns:p14="http://schemas.microsoft.com/office/powerpoint/2010/main" val="901498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dirty="0"/>
          </a:p>
          <a:p>
            <a:r>
              <a:rPr lang="en-US" b="1" dirty="0"/>
              <a:t>SAY: Got ethics? Ethics is defined as </a:t>
            </a:r>
            <a:r>
              <a:rPr lang="en-US" sz="1300" b="1" dirty="0"/>
              <a:t>a system of moral principles, such as the “ethics of a culture” or the “principles of a culture.”</a:t>
            </a:r>
            <a:r>
              <a:rPr lang="en-US" sz="1300" b="1" i="1" dirty="0"/>
              <a:t> </a:t>
            </a:r>
            <a:r>
              <a:rPr lang="en-US" sz="1300" b="1" dirty="0"/>
              <a:t>Ethics tend to be codified into a formal system or set of rules that are explicitly adopted by a group of people.</a:t>
            </a:r>
            <a:r>
              <a:rPr lang="en-US" sz="1300" b="1" i="1" dirty="0"/>
              <a:t> </a:t>
            </a:r>
            <a:r>
              <a:rPr lang="en-US" b="1" dirty="0"/>
              <a:t>Every school has a culture. Many</a:t>
            </a:r>
            <a:r>
              <a:rPr lang="en-US" b="1" baseline="0" dirty="0"/>
              <a:t> are known for having a strong academic culture. Some have developed a culture that embraces diversity. And some have even focused on creating an ethical culture. What is OUR ethical culture at our school? </a:t>
            </a:r>
            <a:r>
              <a:rPr lang="en-US" b="1" i="0" baseline="0" dirty="0"/>
              <a:t>What is our system for ethics? </a:t>
            </a:r>
            <a:r>
              <a:rPr lang="en-US" b="0" i="0" baseline="0" dirty="0"/>
              <a:t>(</a:t>
            </a:r>
            <a:r>
              <a:rPr lang="en-US" b="0" i="1" baseline="0" dirty="0"/>
              <a:t>Rhetorical questions)</a:t>
            </a:r>
            <a:endParaRPr lang="en-US" b="0" i="1" dirty="0"/>
          </a:p>
        </p:txBody>
      </p:sp>
      <p:sp>
        <p:nvSpPr>
          <p:cNvPr id="4" name="Slide Number Placeholder 3"/>
          <p:cNvSpPr>
            <a:spLocks noGrp="1"/>
          </p:cNvSpPr>
          <p:nvPr>
            <p:ph type="sldNum" sz="quarter" idx="10"/>
          </p:nvPr>
        </p:nvSpPr>
        <p:spPr/>
        <p:txBody>
          <a:bodyPr/>
          <a:lstStyle/>
          <a:p>
            <a:fld id="{151ED775-E727-4543-9240-78CCB10EC033}" type="slidenum">
              <a:rPr lang="en-US" smtClean="0"/>
              <a:t>13</a:t>
            </a:fld>
            <a:endParaRPr lang="en-US" dirty="0"/>
          </a:p>
        </p:txBody>
      </p:sp>
    </p:spTree>
    <p:extLst>
      <p:ext uri="{BB962C8B-B14F-4D97-AF65-F5344CB8AC3E}">
        <p14:creationId xmlns:p14="http://schemas.microsoft.com/office/powerpoint/2010/main" val="1775620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u="none" dirty="0"/>
          </a:p>
          <a:p>
            <a:r>
              <a:rPr lang="en-US" b="1" dirty="0">
                <a:solidFill>
                  <a:schemeClr val="tx1"/>
                </a:solidFill>
              </a:rPr>
              <a:t>SAY: We can build an ethical culture at our campus by</a:t>
            </a:r>
            <a:r>
              <a:rPr lang="en-US" b="1" baseline="0" dirty="0">
                <a:solidFill>
                  <a:schemeClr val="tx1"/>
                </a:solidFill>
              </a:rPr>
              <a:t> e</a:t>
            </a:r>
            <a:r>
              <a:rPr lang="en-US" b="1" dirty="0">
                <a:solidFill>
                  <a:schemeClr val="tx1"/>
                </a:solidFill>
              </a:rPr>
              <a:t>nforcing ethical practices. This helps create a strong foundation for the teaching profession.</a:t>
            </a:r>
            <a:r>
              <a:rPr lang="en-US" b="1" baseline="0" dirty="0">
                <a:solidFill>
                  <a:schemeClr val="tx1"/>
                </a:solidFill>
              </a:rPr>
              <a:t> U</a:t>
            </a:r>
            <a:r>
              <a:rPr lang="en-US" b="1" dirty="0">
                <a:solidFill>
                  <a:schemeClr val="tx1"/>
                </a:solidFill>
              </a:rPr>
              <a:t>nfortunately,</a:t>
            </a:r>
            <a:r>
              <a:rPr lang="en-US" b="1" baseline="0" dirty="0">
                <a:solidFill>
                  <a:schemeClr val="tx1"/>
                </a:solidFill>
              </a:rPr>
              <a:t> </a:t>
            </a:r>
            <a:r>
              <a:rPr lang="en-US" b="1" dirty="0">
                <a:solidFill>
                  <a:schemeClr val="tx1"/>
                </a:solidFill>
              </a:rPr>
              <a:t>addressing ethical issues is often reactive versus proactive. </a:t>
            </a:r>
            <a:endParaRPr lang="en-US" b="1" baseline="0" dirty="0">
              <a:solidFill>
                <a:schemeClr val="tx1"/>
              </a:solidFill>
            </a:endParaRPr>
          </a:p>
          <a:p>
            <a:endParaRPr lang="en-US" sz="1000" b="1" dirty="0"/>
          </a:p>
          <a:p>
            <a:r>
              <a:rPr lang="en-US" b="1" u="none" dirty="0"/>
              <a:t>Many of you are aware of Stephen</a:t>
            </a:r>
            <a:r>
              <a:rPr lang="en-US" b="1" u="none" baseline="0" dirty="0"/>
              <a:t> Covey’s </a:t>
            </a:r>
            <a:r>
              <a:rPr lang="en-US" b="1" i="1" u="none" baseline="0" dirty="0"/>
              <a:t>7 Habits of Highly Effective People. </a:t>
            </a:r>
          </a:p>
          <a:p>
            <a:endParaRPr lang="en-US" b="1" u="none" baseline="0" dirty="0"/>
          </a:p>
          <a:p>
            <a:pPr marL="181240" indent="-181240">
              <a:buFontTx/>
              <a:buChar char="-"/>
            </a:pPr>
            <a:r>
              <a:rPr lang="en-US" b="1" u="none" baseline="0" dirty="0"/>
              <a:t>His first habit is “Be Proactive.” Reactive behavior happens AFTER the borderline behavior or inappropriate behavior occurs. Proactive efforts can prevent borderline or inappropriate behavior from occurring in the first place.</a:t>
            </a:r>
          </a:p>
          <a:p>
            <a:endParaRPr lang="en-US" sz="1000" b="1" dirty="0"/>
          </a:p>
          <a:p>
            <a:r>
              <a:rPr lang="en-US" sz="1300" i="1" dirty="0"/>
              <a:t>Source Cited: </a:t>
            </a:r>
            <a:r>
              <a:rPr lang="en-US" sz="1300" dirty="0"/>
              <a:t>Gino, F., Ordonez, L., &amp; Welsh, D. (2014, September). How unethical behavior becomes habit. </a:t>
            </a:r>
            <a:r>
              <a:rPr lang="en-US" sz="1300" i="1" dirty="0"/>
              <a:t>Harvard Business Review</a:t>
            </a:r>
            <a:r>
              <a:rPr lang="en-US" sz="1300" dirty="0"/>
              <a:t>. Retrieved from https://</a:t>
            </a:r>
            <a:r>
              <a:rPr lang="en-US" sz="1300" dirty="0" err="1"/>
              <a:t>hbr.org</a:t>
            </a:r>
            <a:r>
              <a:rPr lang="en-US" sz="1300" dirty="0"/>
              <a:t>/2014/09/how-unethical-behavior-becomes-habit</a:t>
            </a:r>
          </a:p>
          <a:p>
            <a:endParaRPr lang="en-US" sz="1000" b="1" dirty="0"/>
          </a:p>
          <a:p>
            <a:endParaRPr lang="en-US" b="1" dirty="0">
              <a:solidFill>
                <a:schemeClr val="tx1"/>
              </a:solidFill>
            </a:endParaRPr>
          </a:p>
          <a:p>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151ED775-E727-4543-9240-78CCB10EC033}" type="slidenum">
              <a:rPr lang="en-US" smtClean="0"/>
              <a:t>14</a:t>
            </a:fld>
            <a:endParaRPr lang="en-US" dirty="0"/>
          </a:p>
        </p:txBody>
      </p:sp>
    </p:spTree>
    <p:extLst>
      <p:ext uri="{BB962C8B-B14F-4D97-AF65-F5344CB8AC3E}">
        <p14:creationId xmlns:p14="http://schemas.microsoft.com/office/powerpoint/2010/main" val="3504988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dirty="0"/>
          </a:p>
          <a:p>
            <a:r>
              <a:rPr lang="en-US" u="sng" dirty="0"/>
              <a:t>Presenter’s Notes</a:t>
            </a:r>
            <a:r>
              <a:rPr lang="en-US" u="none" dirty="0"/>
              <a:t>: (Time: 1 Minute)</a:t>
            </a:r>
          </a:p>
          <a:p>
            <a:endParaRPr lang="en-US" i="1" dirty="0"/>
          </a:p>
          <a:p>
            <a:r>
              <a:rPr lang="en-US" sz="1000" b="1" dirty="0"/>
              <a:t>SAY: Just like they plan the academic program, administrators should plan the development of an ethical culture for the district and campus. </a:t>
            </a:r>
          </a:p>
          <a:p>
            <a:endParaRPr lang="en-US" sz="1000" b="1" dirty="0"/>
          </a:p>
          <a:p>
            <a:pPr marL="181240" indent="-181240" defTabSz="483307">
              <a:buFontTx/>
              <a:buChar char="-"/>
              <a:defRPr/>
            </a:pPr>
            <a:r>
              <a:rPr lang="en-US" sz="1000" b="1" dirty="0"/>
              <a:t>We can build our system of moral principles by creating a plan that clearly explains appropriate and inappropriate behavior. This plan sets the stage for the development of a strong ethical culture. </a:t>
            </a:r>
          </a:p>
          <a:p>
            <a:pPr defTabSz="483307">
              <a:defRPr/>
            </a:pPr>
            <a:endParaRPr lang="en-US" sz="1000" b="1" dirty="0"/>
          </a:p>
          <a:p>
            <a:pPr marL="181240" indent="-181240" defTabSz="483307">
              <a:buFontTx/>
              <a:buChar char="-"/>
              <a:defRPr/>
            </a:pPr>
            <a:r>
              <a:rPr lang="en-US" sz="1000" b="1" dirty="0"/>
              <a:t>Planning occurs during the summer hiring months, at the start of school, and throughout the school year. It should not and cannot be a one-time discussion.</a:t>
            </a:r>
          </a:p>
          <a:p>
            <a:pPr defTabSz="483307">
              <a:defRPr/>
            </a:pPr>
            <a:endParaRPr lang="en-US" sz="1000" b="1" dirty="0"/>
          </a:p>
          <a:p>
            <a:pPr marL="181240" indent="-181240" defTabSz="483307">
              <a:buFontTx/>
              <a:buChar char="-"/>
              <a:defRPr/>
            </a:pPr>
            <a:r>
              <a:rPr lang="en-US" sz="1000" b="1" dirty="0"/>
              <a:t>So whose responsibility is it to maintain an ethical workplace? </a:t>
            </a:r>
          </a:p>
          <a:p>
            <a:pPr defTabSz="483307">
              <a:defRPr/>
            </a:pPr>
            <a:endParaRPr lang="en-US" sz="1000" b="1" dirty="0"/>
          </a:p>
          <a:p>
            <a:pPr defTabSz="483307">
              <a:defRPr/>
            </a:pPr>
            <a:r>
              <a:rPr lang="en-US" sz="1000" i="1" dirty="0"/>
              <a:t>Provide time for the group to respond. They should say it is EVERYONE’s</a:t>
            </a:r>
            <a:r>
              <a:rPr lang="en-US" sz="1000" b="1" dirty="0"/>
              <a:t>. </a:t>
            </a:r>
          </a:p>
          <a:p>
            <a:pPr defTabSz="483307">
              <a:defRPr/>
            </a:pPr>
            <a:endParaRPr lang="en-US" sz="1000" b="1" dirty="0"/>
          </a:p>
          <a:p>
            <a:pPr defTabSz="483307">
              <a:defRPr/>
            </a:pPr>
            <a:r>
              <a:rPr lang="en-US" sz="1000" b="1" dirty="0"/>
              <a:t>SAY: Yes, it is EVERYONE’S responsibility to maintain an ethical workplace; however, it is the administrator’s responsibility to create, foster, and maintain an ethical culture</a:t>
            </a:r>
            <a:r>
              <a:rPr lang="en-US" sz="1000" dirty="0"/>
              <a:t>.</a:t>
            </a:r>
          </a:p>
          <a:p>
            <a:pPr defTabSz="483307">
              <a:lnSpc>
                <a:spcPct val="50000"/>
              </a:lnSpc>
              <a:defRPr/>
            </a:pPr>
            <a:r>
              <a:rPr lang="en-US" b="0" i="0" baseline="0" dirty="0"/>
              <a:t> </a:t>
            </a:r>
          </a:p>
        </p:txBody>
      </p:sp>
      <p:sp>
        <p:nvSpPr>
          <p:cNvPr id="4" name="Slide Number Placeholder 3"/>
          <p:cNvSpPr>
            <a:spLocks noGrp="1"/>
          </p:cNvSpPr>
          <p:nvPr>
            <p:ph type="sldNum" sz="quarter" idx="10"/>
          </p:nvPr>
        </p:nvSpPr>
        <p:spPr/>
        <p:txBody>
          <a:bodyPr/>
          <a:lstStyle/>
          <a:p>
            <a:fld id="{151ED775-E727-4543-9240-78CCB10EC033}" type="slidenum">
              <a:rPr lang="en-US" smtClean="0"/>
              <a:t>15</a:t>
            </a:fld>
            <a:endParaRPr lang="en-US" dirty="0"/>
          </a:p>
        </p:txBody>
      </p:sp>
    </p:spTree>
    <p:extLst>
      <p:ext uri="{BB962C8B-B14F-4D97-AF65-F5344CB8AC3E}">
        <p14:creationId xmlns:p14="http://schemas.microsoft.com/office/powerpoint/2010/main" val="1784060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pPr defTabSz="483307">
              <a:defRPr/>
            </a:pPr>
            <a:endParaRPr lang="en-US" b="1" i="0" baseline="0" dirty="0"/>
          </a:p>
          <a:p>
            <a:r>
              <a:rPr lang="en-US" b="1" i="0" baseline="0" dirty="0"/>
              <a:t>SAY: </a:t>
            </a:r>
            <a:r>
              <a:rPr lang="en-US" b="1" dirty="0"/>
              <a:t>It is important for teachers and other school personnel to understand their administrator’s responsibility in preventing incidents</a:t>
            </a:r>
            <a:r>
              <a:rPr lang="en-US" b="1" baseline="0" dirty="0"/>
              <a:t> of inappropriate behavior as well as building the system</a:t>
            </a:r>
            <a:r>
              <a:rPr lang="en-US" sz="1300" dirty="0"/>
              <a:t> </a:t>
            </a:r>
            <a:r>
              <a:rPr lang="en-US" sz="1300" b="1" dirty="0"/>
              <a:t>of moral principles.</a:t>
            </a:r>
          </a:p>
          <a:p>
            <a:endParaRPr lang="en-US" b="1" dirty="0"/>
          </a:p>
          <a:p>
            <a:pPr marL="181240" indent="-181240">
              <a:buFontTx/>
              <a:buChar char="-"/>
            </a:pPr>
            <a:r>
              <a:rPr lang="en-US" b="1" dirty="0"/>
              <a:t>Administrators are dedicated to safeguarding their students and school personnel. </a:t>
            </a:r>
          </a:p>
          <a:p>
            <a:endParaRPr lang="en-US" b="1" dirty="0"/>
          </a:p>
          <a:p>
            <a:pPr marL="181240" indent="-181240">
              <a:buFontTx/>
              <a:buChar char="-"/>
            </a:pPr>
            <a:r>
              <a:rPr lang="en-US" sz="1300" b="1" dirty="0"/>
              <a:t>Administrators develop a culture based on ethical behavior. They model appropriate behavior at their campuses and in their personal and professional lives.</a:t>
            </a:r>
            <a:endParaRPr lang="en-US" b="1" i="1" baseline="0" dirty="0"/>
          </a:p>
        </p:txBody>
      </p:sp>
      <p:sp>
        <p:nvSpPr>
          <p:cNvPr id="4" name="Slide Number Placeholder 3"/>
          <p:cNvSpPr>
            <a:spLocks noGrp="1"/>
          </p:cNvSpPr>
          <p:nvPr>
            <p:ph type="sldNum" sz="quarter" idx="10"/>
          </p:nvPr>
        </p:nvSpPr>
        <p:spPr/>
        <p:txBody>
          <a:bodyPr/>
          <a:lstStyle/>
          <a:p>
            <a:fld id="{151ED775-E727-4543-9240-78CCB10EC033}" type="slidenum">
              <a:rPr lang="en-US" smtClean="0"/>
              <a:t>16</a:t>
            </a:fld>
            <a:endParaRPr lang="en-US" dirty="0"/>
          </a:p>
        </p:txBody>
      </p:sp>
    </p:spTree>
    <p:extLst>
      <p:ext uri="{BB962C8B-B14F-4D97-AF65-F5344CB8AC3E}">
        <p14:creationId xmlns:p14="http://schemas.microsoft.com/office/powerpoint/2010/main" val="2108497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u="none" dirty="0"/>
          </a:p>
          <a:p>
            <a:r>
              <a:rPr lang="en-US" b="1" u="none" dirty="0"/>
              <a:t>SAY: Leaders</a:t>
            </a:r>
            <a:r>
              <a:rPr lang="en-US" b="1" u="none" baseline="0" dirty="0"/>
              <a:t> should always provide direction in many significant areas. By doing so, they exercise influence. </a:t>
            </a:r>
          </a:p>
          <a:p>
            <a:endParaRPr lang="en-US" b="1" u="none" baseline="0" dirty="0"/>
          </a:p>
          <a:p>
            <a:pPr marL="181240" indent="-181240">
              <a:buFontTx/>
              <a:buChar char="-"/>
            </a:pPr>
            <a:r>
              <a:rPr lang="en-US" b="1" u="none" baseline="0" dirty="0"/>
              <a:t>We often see the influence in instructional areas, but can we see the influence in ethical areas? Leaders CAN provide direction AND exercise influence in the areas of appropriate and inappropriate behaviors. </a:t>
            </a:r>
            <a:endParaRPr lang="en-US" b="1" u="none" dirty="0"/>
          </a:p>
          <a:p>
            <a:endParaRPr lang="en-US" dirty="0"/>
          </a:p>
          <a:p>
            <a:r>
              <a:rPr lang="en-US" i="1" dirty="0"/>
              <a:t>Source Cited: </a:t>
            </a:r>
            <a:r>
              <a:rPr lang="en-US" sz="1300" dirty="0"/>
              <a:t>Trevino, L. K., &amp; Brown, M. E. (2005). The role of leaders in influencing unethical behavior in the workplace. In Kidwell, R., &amp; Martin, C. (Eds.), </a:t>
            </a:r>
            <a:r>
              <a:rPr lang="en-US" sz="1300" i="1" dirty="0"/>
              <a:t>Managing Organizational Deviance. </a:t>
            </a:r>
            <a:r>
              <a:rPr lang="en-US" sz="1300" dirty="0"/>
              <a:t>http://</a:t>
            </a:r>
            <a:r>
              <a:rPr lang="en-US" sz="1300" dirty="0" err="1"/>
              <a:t>dx.doi.org</a:t>
            </a:r>
            <a:r>
              <a:rPr lang="en-US" sz="1300" dirty="0"/>
              <a:t>/10.4135/9781452231105.n3</a:t>
            </a:r>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17</a:t>
            </a:fld>
            <a:endParaRPr lang="en-US" dirty="0"/>
          </a:p>
        </p:txBody>
      </p:sp>
    </p:spTree>
    <p:extLst>
      <p:ext uri="{BB962C8B-B14F-4D97-AF65-F5344CB8AC3E}">
        <p14:creationId xmlns:p14="http://schemas.microsoft.com/office/powerpoint/2010/main" val="1859075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a:t>
            </a:r>
            <a:r>
              <a:rPr lang="en-US" u="none" baseline="0" dirty="0"/>
              <a:t> Minute</a:t>
            </a:r>
            <a:r>
              <a:rPr lang="en-US" u="none" dirty="0"/>
              <a:t>)</a:t>
            </a:r>
          </a:p>
          <a:p>
            <a:pPr defTabSz="483307">
              <a:defRPr/>
            </a:pPr>
            <a:endParaRPr lang="en-US" b="0" i="1" baseline="0" dirty="0"/>
          </a:p>
          <a:p>
            <a:pPr defTabSz="483307">
              <a:defRPr/>
            </a:pPr>
            <a:r>
              <a:rPr lang="en-US" b="1" i="0" baseline="0" dirty="0"/>
              <a:t>SAY: Words that come to mind when we think of ethical environments or ethical systems include integrity, honesty, and truth. </a:t>
            </a:r>
          </a:p>
          <a:p>
            <a:pPr defTabSz="483307">
              <a:defRPr/>
            </a:pPr>
            <a:endParaRPr lang="en-US" b="1" i="0" baseline="0" dirty="0"/>
          </a:p>
          <a:p>
            <a:pPr marL="181240" indent="-181240" defTabSz="483307">
              <a:buFontTx/>
              <a:buChar char="-"/>
              <a:defRPr/>
            </a:pPr>
            <a:r>
              <a:rPr lang="en-US" b="1" i="0" baseline="0" dirty="0"/>
              <a:t>All of these should and could be part of your culture when leaders create such an environment.</a:t>
            </a:r>
          </a:p>
          <a:p>
            <a:pPr marL="181240" indent="-181240" defTabSz="483307">
              <a:buFontTx/>
              <a:buChar char="-"/>
              <a:defRPr/>
            </a:pPr>
            <a:endParaRPr lang="en-US" b="1" i="0" dirty="0"/>
          </a:p>
          <a:p>
            <a:pPr marL="181240" indent="-181240" defTabSz="483307">
              <a:buFontTx/>
              <a:buChar char="-"/>
              <a:defRPr/>
            </a:pPr>
            <a:r>
              <a:rPr lang="en-US" b="1" dirty="0"/>
              <a:t>Can we assume that leaders have a responsibility to create an ethical culture that values integrity, honesty, and trustworthiness?</a:t>
            </a:r>
          </a:p>
          <a:p>
            <a:pPr marL="181240" indent="-181240" defTabSz="483307">
              <a:buFontTx/>
              <a:buChar char="-"/>
              <a:defRPr/>
            </a:pPr>
            <a:endParaRPr lang="en-US" b="1" dirty="0"/>
          </a:p>
          <a:p>
            <a:pPr marL="181240" indent="-181240" defTabSz="483307">
              <a:buFontTx/>
              <a:buChar char="-"/>
              <a:defRPr/>
            </a:pPr>
            <a:r>
              <a:rPr lang="en-US" b="1" dirty="0"/>
              <a:t>The culture at our school is our brand. We can be known as a strong,</a:t>
            </a:r>
            <a:r>
              <a:rPr lang="en-US" b="1" baseline="0" dirty="0"/>
              <a:t> ethical campus that values ethics.</a:t>
            </a:r>
            <a:endParaRPr lang="en-US" b="1" dirty="0"/>
          </a:p>
          <a:p>
            <a:endParaRPr lang="en-US" dirty="0"/>
          </a:p>
          <a:p>
            <a:r>
              <a:rPr lang="en-US" i="1" dirty="0"/>
              <a:t>Source Cited: </a:t>
            </a:r>
            <a:r>
              <a:rPr lang="en-US" sz="1300" dirty="0"/>
              <a:t>Trevino, L. K., &amp; Brown, M. E. (2005). The role of leaders in influencing unethical behavior in the workplace. In Kidwell, R., &amp; Martin, C. (Eds.), </a:t>
            </a:r>
            <a:r>
              <a:rPr lang="en-US" sz="1300" i="1" dirty="0"/>
              <a:t>Managing Organizational Deviance. </a:t>
            </a:r>
            <a:r>
              <a:rPr lang="en-US" sz="1300" dirty="0"/>
              <a:t>http://</a:t>
            </a:r>
            <a:r>
              <a:rPr lang="en-US" sz="1300" dirty="0" err="1"/>
              <a:t>dx.doi.org</a:t>
            </a:r>
            <a:r>
              <a:rPr lang="en-US" sz="1300" dirty="0"/>
              <a:t>/10.4135/9781452231105.n3</a:t>
            </a:r>
          </a:p>
          <a:p>
            <a:pPr defTabSz="483307">
              <a:defRPr/>
            </a:pPr>
            <a:endParaRPr lang="en-US" b="1" dirty="0"/>
          </a:p>
          <a:p>
            <a:pPr defTabSz="483307">
              <a:defRPr/>
            </a:pPr>
            <a:endParaRPr lang="en-US" b="1" i="0" dirty="0"/>
          </a:p>
          <a:p>
            <a:pPr defTabSz="483307">
              <a:defRPr/>
            </a:pPr>
            <a:endParaRPr lang="en-US" b="0" i="1" baseline="0"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18</a:t>
            </a:fld>
            <a:endParaRPr lang="en-US" dirty="0"/>
          </a:p>
        </p:txBody>
      </p:sp>
    </p:spTree>
    <p:extLst>
      <p:ext uri="{BB962C8B-B14F-4D97-AF65-F5344CB8AC3E}">
        <p14:creationId xmlns:p14="http://schemas.microsoft.com/office/powerpoint/2010/main" val="3020649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a:t>
            </a:r>
            <a:r>
              <a:rPr lang="en-US" u="none" baseline="0" dirty="0"/>
              <a:t> Minute</a:t>
            </a:r>
            <a:r>
              <a:rPr lang="en-US" u="none" dirty="0"/>
              <a:t>)</a:t>
            </a:r>
          </a:p>
          <a:p>
            <a:pPr defTabSz="483307">
              <a:defRPr/>
            </a:pPr>
            <a:endParaRPr lang="en-US" b="0" i="1" baseline="0" dirty="0"/>
          </a:p>
          <a:p>
            <a:pPr defTabSz="483307">
              <a:defRPr/>
            </a:pPr>
            <a:r>
              <a:rPr lang="en-US" b="1" i="0" baseline="0" dirty="0"/>
              <a:t>SAY: And lastly, as goes the leader, so goes the staff. </a:t>
            </a:r>
          </a:p>
          <a:p>
            <a:pPr defTabSz="483307">
              <a:defRPr/>
            </a:pPr>
            <a:endParaRPr lang="en-US" b="1" i="0" baseline="0" dirty="0"/>
          </a:p>
          <a:p>
            <a:pPr marL="181240" indent="-181240" defTabSz="483307">
              <a:buFontTx/>
              <a:buChar char="-"/>
              <a:defRPr/>
            </a:pPr>
            <a:r>
              <a:rPr lang="en-US" b="1" i="0" baseline="0" dirty="0"/>
              <a:t>If ethics is not important to a leader, it will not be important to the staff. </a:t>
            </a:r>
          </a:p>
          <a:p>
            <a:pPr defTabSz="483307">
              <a:defRPr/>
            </a:pPr>
            <a:endParaRPr lang="en-US" b="1" i="0" baseline="0" dirty="0"/>
          </a:p>
          <a:p>
            <a:pPr marL="181240" indent="-181240" defTabSz="483307">
              <a:buFontTx/>
              <a:buChar char="-"/>
              <a:defRPr/>
            </a:pPr>
            <a:r>
              <a:rPr lang="en-US" b="1" dirty="0"/>
              <a:t>Even with policies, procedures, and professional development in place, an administrator who talks the talk but does not walk the walk will unravel the ethical culture that is in place.</a:t>
            </a:r>
          </a:p>
          <a:p>
            <a:pPr marL="181240" indent="-181240" defTabSz="483307">
              <a:buFontTx/>
              <a:buChar char="-"/>
              <a:defRPr/>
            </a:pPr>
            <a:endParaRPr lang="en-US" b="1" dirty="0"/>
          </a:p>
          <a:p>
            <a:pPr marL="181240" indent="-181240" defTabSz="483307">
              <a:buFontTx/>
              <a:buChar char="-"/>
              <a:defRPr/>
            </a:pPr>
            <a:r>
              <a:rPr lang="en-US" b="1" dirty="0"/>
              <a:t>An administrator who does not model what is expected can breed suspicion and destroy all trust. An ethical culture is built by putting some prevention strategies in place</a:t>
            </a:r>
            <a:r>
              <a:rPr lang="en-US" b="1" baseline="0" dirty="0"/>
              <a:t> for all staff members. Prevention works!</a:t>
            </a:r>
            <a:endParaRPr lang="en-US" b="1" dirty="0"/>
          </a:p>
          <a:p>
            <a:endParaRPr lang="en-US" b="1" i="1" dirty="0"/>
          </a:p>
          <a:p>
            <a:r>
              <a:rPr lang="en-US" b="0" i="1" dirty="0"/>
              <a:t>Source Cited:</a:t>
            </a:r>
            <a:r>
              <a:rPr lang="en-US" b="0" i="1" baseline="0" dirty="0"/>
              <a:t> </a:t>
            </a:r>
            <a:r>
              <a:rPr lang="en-US" sz="1300" dirty="0"/>
              <a:t>Douglas, E. (2012, October 31). 7 practices to prevent unethical behavior [Blog post]. Retrieved from http://</a:t>
            </a:r>
            <a:r>
              <a:rPr lang="en-US" sz="1300" dirty="0" err="1"/>
              <a:t>blogs.edweek.org</a:t>
            </a:r>
            <a:r>
              <a:rPr lang="en-US" sz="1300" dirty="0"/>
              <a:t>/</a:t>
            </a:r>
            <a:r>
              <a:rPr lang="en-US" sz="1300" dirty="0" err="1"/>
              <a:t>topschooljobs</a:t>
            </a:r>
            <a:r>
              <a:rPr lang="en-US" sz="1300" dirty="0"/>
              <a:t>/k-12_talent_manager/2012/10/7_practices_to_prevent_unethical_behavior.html</a:t>
            </a:r>
            <a:endParaRPr lang="en-US" b="1" dirty="0"/>
          </a:p>
        </p:txBody>
      </p:sp>
      <p:sp>
        <p:nvSpPr>
          <p:cNvPr id="4" name="Slide Number Placeholder 3"/>
          <p:cNvSpPr>
            <a:spLocks noGrp="1"/>
          </p:cNvSpPr>
          <p:nvPr>
            <p:ph type="sldNum" sz="quarter" idx="10"/>
          </p:nvPr>
        </p:nvSpPr>
        <p:spPr/>
        <p:txBody>
          <a:bodyPr/>
          <a:lstStyle/>
          <a:p>
            <a:fld id="{151ED775-E727-4543-9240-78CCB10EC033}" type="slidenum">
              <a:rPr lang="en-US" smtClean="0"/>
              <a:t>19</a:t>
            </a:fld>
            <a:endParaRPr lang="en-US" dirty="0"/>
          </a:p>
        </p:txBody>
      </p:sp>
    </p:spTree>
    <p:extLst>
      <p:ext uri="{BB962C8B-B14F-4D97-AF65-F5344CB8AC3E}">
        <p14:creationId xmlns:p14="http://schemas.microsoft.com/office/powerpoint/2010/main" val="588624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u="none" dirty="0"/>
          </a:p>
          <a:p>
            <a:r>
              <a:rPr lang="en-US" i="1" u="none" dirty="0"/>
              <a:t>This is a transition slide.</a:t>
            </a:r>
          </a:p>
          <a:p>
            <a:endParaRPr lang="en-US" b="1" u="none" dirty="0"/>
          </a:p>
          <a:p>
            <a:r>
              <a:rPr lang="en-US" b="1" u="none" dirty="0"/>
              <a:t>SAY: Let’s talk about</a:t>
            </a:r>
            <a:r>
              <a:rPr lang="en-US" b="1" u="none" baseline="0" dirty="0"/>
              <a:t> successful practices to prevent inappropriate behavior.</a:t>
            </a:r>
            <a:endParaRPr lang="en-US" b="1" u="none"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20</a:t>
            </a:fld>
            <a:endParaRPr lang="en-US" dirty="0"/>
          </a:p>
        </p:txBody>
      </p:sp>
    </p:spTree>
    <p:extLst>
      <p:ext uri="{BB962C8B-B14F-4D97-AF65-F5344CB8AC3E}">
        <p14:creationId xmlns:p14="http://schemas.microsoft.com/office/powerpoint/2010/main" val="2317174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pPr>
              <a:lnSpc>
                <a:spcPct val="50000"/>
              </a:lnSpc>
            </a:pPr>
            <a:endParaRPr lang="en-US" dirty="0"/>
          </a:p>
          <a:p>
            <a:r>
              <a:rPr lang="en-US" u="sng" dirty="0"/>
              <a:t>Presenter’s Notes</a:t>
            </a:r>
            <a:r>
              <a:rPr lang="en-US" u="none" dirty="0"/>
              <a:t>: (Time: 1 Minute)</a:t>
            </a:r>
          </a:p>
          <a:p>
            <a:pPr defTabSz="483307">
              <a:lnSpc>
                <a:spcPct val="50000"/>
              </a:lnSpc>
              <a:defRPr/>
            </a:pPr>
            <a:endParaRPr lang="en-US" b="0" i="1" baseline="0" dirty="0"/>
          </a:p>
          <a:p>
            <a:pPr defTabSz="483307">
              <a:defRPr/>
            </a:pPr>
            <a:r>
              <a:rPr lang="en-US" sz="1000" b="1" dirty="0"/>
              <a:t>SAY: Policies help guide our actions.</a:t>
            </a:r>
          </a:p>
          <a:p>
            <a:pPr defTabSz="483307">
              <a:lnSpc>
                <a:spcPct val="50000"/>
              </a:lnSpc>
              <a:defRPr/>
            </a:pPr>
            <a:endParaRPr lang="en-US" sz="1000" b="1" dirty="0"/>
          </a:p>
          <a:p>
            <a:pPr marL="181240" indent="-181240" defTabSz="483307">
              <a:buFontTx/>
              <a:buChar char="-"/>
              <a:defRPr/>
            </a:pPr>
            <a:r>
              <a:rPr lang="en-US" sz="1000" b="1" dirty="0"/>
              <a:t>Clarity leaves little room for excuses such as:</a:t>
            </a:r>
          </a:p>
          <a:p>
            <a:pPr defTabSz="483307">
              <a:defRPr/>
            </a:pPr>
            <a:endParaRPr lang="en-US" sz="1000" b="1" dirty="0"/>
          </a:p>
          <a:p>
            <a:pPr marL="664547" lvl="1" indent="-181240" defTabSz="483307">
              <a:buFontTx/>
              <a:buChar char="-"/>
              <a:defRPr/>
            </a:pPr>
            <a:r>
              <a:rPr lang="en-US" sz="1000" b="1" dirty="0"/>
              <a:t>I didn’t know. </a:t>
            </a:r>
          </a:p>
          <a:p>
            <a:pPr marL="483307" lvl="1" defTabSz="483307">
              <a:defRPr/>
            </a:pPr>
            <a:endParaRPr lang="en-US" sz="1000" b="1" dirty="0"/>
          </a:p>
          <a:p>
            <a:pPr marL="664547" lvl="1" indent="-181240" defTabSz="483307">
              <a:buFontTx/>
              <a:buChar char="-"/>
              <a:defRPr/>
            </a:pPr>
            <a:r>
              <a:rPr lang="en-US" sz="1000" b="1" dirty="0"/>
              <a:t>I didn’t know we weren’t supposed to provide rides home for students.</a:t>
            </a:r>
          </a:p>
          <a:p>
            <a:pPr marL="483307" lvl="1" defTabSz="483307">
              <a:defRPr/>
            </a:pPr>
            <a:endParaRPr lang="en-US" sz="1000" b="1" dirty="0"/>
          </a:p>
          <a:p>
            <a:pPr marL="664547" lvl="1" indent="-181240" defTabSz="483307">
              <a:buFontTx/>
              <a:buChar char="-"/>
              <a:defRPr/>
            </a:pPr>
            <a:r>
              <a:rPr lang="en-US" sz="1000" b="1" dirty="0"/>
              <a:t>I didn’t know we shouldn’t “friend” a student on Facebook.</a:t>
            </a:r>
          </a:p>
          <a:p>
            <a:pPr marL="483307" lvl="1" defTabSz="483307">
              <a:defRPr/>
            </a:pPr>
            <a:r>
              <a:rPr lang="en-US" sz="1000" b="1" dirty="0"/>
              <a:t> </a:t>
            </a:r>
          </a:p>
          <a:p>
            <a:pPr marL="181240" indent="-181240" defTabSz="483307">
              <a:buFontTx/>
              <a:buChar char="-"/>
              <a:defRPr/>
            </a:pPr>
            <a:r>
              <a:rPr lang="en-US" sz="1000" b="1" dirty="0"/>
              <a:t>Check your own campus by asking yourself, “Do we have strong social media policies and practices?” and “Do we have a clear and appropriate dress code for the adults at our school?”</a:t>
            </a:r>
          </a:p>
          <a:p>
            <a:pPr defTabSz="483307">
              <a:defRPr/>
            </a:pPr>
            <a:endParaRPr lang="en-US" sz="1000" b="1" dirty="0"/>
          </a:p>
          <a:p>
            <a:pPr marL="181240" indent="-181240" defTabSz="483307">
              <a:buFontTx/>
              <a:buChar char="-"/>
              <a:defRPr/>
            </a:pPr>
            <a:r>
              <a:rPr lang="en-US" sz="1000" b="1" dirty="0"/>
              <a:t>Are there clear guidelines on student-teacher boundary practices? Are there policies that guide our professional behavior? Are there policies that provide guidance on work outside of the school day? </a:t>
            </a:r>
          </a:p>
          <a:p>
            <a:endParaRPr lang="en-US" b="1" i="1" dirty="0"/>
          </a:p>
          <a:p>
            <a:r>
              <a:rPr lang="en-US" sz="900" i="1" dirty="0"/>
              <a:t>Source Cited: </a:t>
            </a:r>
            <a:r>
              <a:rPr lang="en-US" sz="900" dirty="0"/>
              <a:t>Douglas, E. (2012, October 31). 7 practices to prevent unethical behavior [Blog post]. Retrieved from http://</a:t>
            </a:r>
            <a:r>
              <a:rPr lang="en-US" sz="900" dirty="0" err="1"/>
              <a:t>blogs.edweek.org</a:t>
            </a:r>
            <a:r>
              <a:rPr lang="en-US" sz="900" dirty="0"/>
              <a:t>/</a:t>
            </a:r>
            <a:r>
              <a:rPr lang="en-US" sz="900" dirty="0" err="1"/>
              <a:t>topschooljobs</a:t>
            </a:r>
            <a:r>
              <a:rPr lang="en-US" sz="900" dirty="0"/>
              <a:t>/k-12_talent_manager/2012/10/7_practices_to_prevent_unethical_behavior.html</a:t>
            </a:r>
            <a:endParaRPr lang="en-US" sz="900" b="1" dirty="0"/>
          </a:p>
          <a:p>
            <a:pPr defTabSz="483307">
              <a:defRPr/>
            </a:pPr>
            <a:endParaRPr lang="en-US" b="1" i="0" baseline="0" dirty="0"/>
          </a:p>
          <a:p>
            <a:pPr defTabSz="483307">
              <a:defRPr/>
            </a:pPr>
            <a:endParaRPr lang="en-US" b="1" i="0" baseline="0" dirty="0"/>
          </a:p>
          <a:p>
            <a:pPr defTabSz="483307">
              <a:defRPr/>
            </a:pPr>
            <a:endParaRPr lang="en-US" b="1" i="0" baseline="0" dirty="0"/>
          </a:p>
          <a:p>
            <a:endParaRPr lang="en-US" i="0"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21</a:t>
            </a:fld>
            <a:endParaRPr lang="en-US" dirty="0"/>
          </a:p>
        </p:txBody>
      </p:sp>
    </p:spTree>
    <p:extLst>
      <p:ext uri="{BB962C8B-B14F-4D97-AF65-F5344CB8AC3E}">
        <p14:creationId xmlns:p14="http://schemas.microsoft.com/office/powerpoint/2010/main" val="6430823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pPr>
              <a:lnSpc>
                <a:spcPct val="50000"/>
              </a:lnSpc>
            </a:pPr>
            <a:endParaRPr lang="en-US" sz="1000" dirty="0"/>
          </a:p>
          <a:p>
            <a:r>
              <a:rPr lang="en-US" u="sng" dirty="0"/>
              <a:t>Presenter’s Notes</a:t>
            </a:r>
            <a:r>
              <a:rPr lang="en-US" u="none" dirty="0"/>
              <a:t>: (Time: 1 Minute)</a:t>
            </a:r>
          </a:p>
          <a:p>
            <a:endParaRPr lang="en-US" u="none" dirty="0"/>
          </a:p>
          <a:p>
            <a:pPr defTabSz="478048">
              <a:defRPr/>
            </a:pPr>
            <a:r>
              <a:rPr lang="en-US" i="1" u="none" dirty="0"/>
              <a:t>Animated</a:t>
            </a:r>
            <a:r>
              <a:rPr lang="en-US" i="1" u="none" baseline="0" dirty="0"/>
              <a:t> slide</a:t>
            </a:r>
            <a:endParaRPr lang="en-US" i="1" u="none" dirty="0"/>
          </a:p>
          <a:p>
            <a:pPr>
              <a:lnSpc>
                <a:spcPct val="50000"/>
              </a:lnSpc>
            </a:pPr>
            <a:endParaRPr lang="en-US" b="1" i="1" baseline="0" dirty="0"/>
          </a:p>
          <a:p>
            <a:pPr defTabSz="483307">
              <a:defRPr/>
            </a:pPr>
            <a:r>
              <a:rPr lang="en-US" b="1" i="0" baseline="0" dirty="0"/>
              <a:t>SAY: Each campus has a responsibility to develop staff understanding. Some examples of trainings that should be considered are:</a:t>
            </a:r>
          </a:p>
          <a:p>
            <a:pPr defTabSz="483307">
              <a:defRPr/>
            </a:pPr>
            <a:endParaRPr lang="en-US" b="1" i="0" baseline="0" dirty="0"/>
          </a:p>
          <a:p>
            <a:pPr marL="179268" indent="-179268" defTabSz="483307">
              <a:buFont typeface="Lucida Grande"/>
              <a:buChar char="-"/>
              <a:defRPr/>
            </a:pPr>
            <a:r>
              <a:rPr lang="en-US" b="1" i="0" baseline="0" dirty="0"/>
              <a:t>Building appropriate relationships;</a:t>
            </a:r>
          </a:p>
          <a:p>
            <a:pPr marL="179268" indent="-179268" defTabSz="483307">
              <a:buFont typeface="Lucida Grande"/>
              <a:buChar char="-"/>
              <a:defRPr/>
            </a:pPr>
            <a:endParaRPr lang="en-US" b="1" i="0" baseline="0" dirty="0"/>
          </a:p>
          <a:p>
            <a:pPr marL="179268" indent="-179268" defTabSz="483307">
              <a:buFont typeface="Lucida Grande"/>
              <a:buChar char="-"/>
              <a:defRPr/>
            </a:pPr>
            <a:r>
              <a:rPr lang="en-US" b="1" i="0" baseline="0" dirty="0"/>
              <a:t>Social media;</a:t>
            </a:r>
          </a:p>
          <a:p>
            <a:pPr marL="179268" indent="-179268" defTabSz="483307">
              <a:buFont typeface="Lucida Grande"/>
              <a:buChar char="-"/>
              <a:defRPr/>
            </a:pPr>
            <a:endParaRPr lang="en-US" b="1" i="0" baseline="0" dirty="0"/>
          </a:p>
          <a:p>
            <a:pPr marL="179268" indent="-179268" defTabSz="483307">
              <a:buFont typeface="Lucida Grande"/>
              <a:buChar char="-"/>
              <a:defRPr/>
            </a:pPr>
            <a:r>
              <a:rPr lang="en-US" b="1" i="0" baseline="0" dirty="0"/>
              <a:t>Professionalism;</a:t>
            </a:r>
          </a:p>
          <a:p>
            <a:pPr marL="179268" indent="-179268" defTabSz="483307">
              <a:buFont typeface="Lucida Grande"/>
              <a:buChar char="-"/>
              <a:defRPr/>
            </a:pPr>
            <a:endParaRPr lang="en-US" b="1" i="0" baseline="0" dirty="0"/>
          </a:p>
          <a:p>
            <a:pPr marL="179268" indent="-179268" defTabSz="483307">
              <a:buFont typeface="Lucida Grande"/>
              <a:buChar char="-"/>
              <a:defRPr/>
            </a:pPr>
            <a:r>
              <a:rPr lang="en-US" b="1" i="0" baseline="0" dirty="0"/>
              <a:t>Expectations; and</a:t>
            </a:r>
          </a:p>
          <a:p>
            <a:pPr marL="179268" indent="-179268" defTabSz="483307">
              <a:buFont typeface="Lucida Grande"/>
              <a:buChar char="-"/>
              <a:defRPr/>
            </a:pPr>
            <a:endParaRPr lang="en-US" b="1" i="0" baseline="0" dirty="0"/>
          </a:p>
          <a:p>
            <a:pPr marL="179268" indent="-179268" defTabSz="483307">
              <a:buFont typeface="Lucida Grande"/>
              <a:buChar char="-"/>
              <a:defRPr/>
            </a:pPr>
            <a:r>
              <a:rPr lang="en-US" b="1" i="0" baseline="0" dirty="0"/>
              <a:t>Recognizing inappropriate relationships and notifying administration.</a:t>
            </a:r>
          </a:p>
          <a:p>
            <a:pPr>
              <a:lnSpc>
                <a:spcPct val="50000"/>
              </a:lnSpc>
            </a:pPr>
            <a:endParaRPr lang="en-US" dirty="0"/>
          </a:p>
          <a:p>
            <a:r>
              <a:rPr lang="en-US" b="0" i="1" dirty="0"/>
              <a:t>Source Cited:</a:t>
            </a:r>
            <a:r>
              <a:rPr lang="en-US" b="0" i="1" baseline="0" dirty="0"/>
              <a:t> </a:t>
            </a:r>
            <a:r>
              <a:rPr lang="en-US" sz="1300" dirty="0"/>
              <a:t>Douglas, E. (2012, October 31). 7 practices to prevent unethical behavior [Blog post]. Retrieved from http://</a:t>
            </a:r>
            <a:r>
              <a:rPr lang="en-US" sz="1300" dirty="0" err="1"/>
              <a:t>blogs.edweek.org</a:t>
            </a:r>
            <a:r>
              <a:rPr lang="en-US" sz="1300" dirty="0"/>
              <a:t>/</a:t>
            </a:r>
            <a:r>
              <a:rPr lang="en-US" sz="1300" dirty="0" err="1"/>
              <a:t>topschooljobs</a:t>
            </a:r>
            <a:r>
              <a:rPr lang="en-US" sz="1300" dirty="0"/>
              <a:t>/k-12_talent_manager/2012/10/7_practices_to_prevent_unethical_behavior.html</a:t>
            </a:r>
            <a:endParaRPr lang="en-US" b="1" dirty="0"/>
          </a:p>
          <a:p>
            <a:pPr defTabSz="483307">
              <a:defRPr/>
            </a:pPr>
            <a:endParaRPr lang="en-US" b="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22</a:t>
            </a:fld>
            <a:endParaRPr lang="en-US" dirty="0"/>
          </a:p>
        </p:txBody>
      </p:sp>
    </p:spTree>
    <p:extLst>
      <p:ext uri="{BB962C8B-B14F-4D97-AF65-F5344CB8AC3E}">
        <p14:creationId xmlns:p14="http://schemas.microsoft.com/office/powerpoint/2010/main" val="643082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pPr>
              <a:lnSpc>
                <a:spcPct val="50000"/>
              </a:lnSpc>
            </a:pPr>
            <a:endParaRPr lang="en-US" sz="1000" dirty="0"/>
          </a:p>
          <a:p>
            <a:r>
              <a:rPr lang="en-US" u="sng" dirty="0"/>
              <a:t>Presenter’s Notes</a:t>
            </a:r>
            <a:r>
              <a:rPr lang="en-US" u="none" dirty="0"/>
              <a:t>: (Time: 1 Minute)</a:t>
            </a:r>
          </a:p>
          <a:p>
            <a:pPr>
              <a:lnSpc>
                <a:spcPct val="50000"/>
              </a:lnSpc>
            </a:pPr>
            <a:endParaRPr lang="en-US" b="1" i="1" baseline="0" dirty="0"/>
          </a:p>
          <a:p>
            <a:pPr defTabSz="483307">
              <a:defRPr/>
            </a:pPr>
            <a:r>
              <a:rPr lang="en-US" b="1" i="0" baseline="0" dirty="0"/>
              <a:t>SAY: Other trainings could be on:</a:t>
            </a:r>
            <a:endParaRPr lang="en-US" b="1" baseline="0" dirty="0"/>
          </a:p>
          <a:p>
            <a:pPr marL="181240" indent="-181240" defTabSz="483307">
              <a:buFontTx/>
              <a:buChar char="-"/>
              <a:defRPr/>
            </a:pPr>
            <a:endParaRPr lang="en-US" b="1" baseline="0" dirty="0"/>
          </a:p>
          <a:p>
            <a:pPr marL="181240" indent="-181240" defTabSz="483307">
              <a:buFontTx/>
              <a:buChar char="-"/>
              <a:defRPr/>
            </a:pPr>
            <a:r>
              <a:rPr lang="en-US" b="1" dirty="0"/>
              <a:t>Effects of inappropriate</a:t>
            </a:r>
            <a:r>
              <a:rPr lang="en-US" b="1" baseline="0" dirty="0"/>
              <a:t> relationships;</a:t>
            </a:r>
          </a:p>
          <a:p>
            <a:pPr defTabSz="483307">
              <a:defRPr/>
            </a:pPr>
            <a:endParaRPr lang="en-US" b="1" baseline="0" dirty="0"/>
          </a:p>
          <a:p>
            <a:pPr marL="181240" indent="-181240" defTabSz="483307">
              <a:buFontTx/>
              <a:buChar char="-"/>
              <a:defRPr/>
            </a:pPr>
            <a:r>
              <a:rPr lang="en-US" b="1" baseline="0" dirty="0"/>
              <a:t>Slippery slope;</a:t>
            </a:r>
          </a:p>
          <a:p>
            <a:pPr defTabSz="483307">
              <a:defRPr/>
            </a:pPr>
            <a:endParaRPr lang="en-US" b="1" baseline="0" dirty="0"/>
          </a:p>
          <a:p>
            <a:pPr marL="181240" indent="-181240" defTabSz="483307">
              <a:buFontTx/>
              <a:buChar char="-"/>
              <a:defRPr/>
            </a:pPr>
            <a:r>
              <a:rPr lang="en-US" b="1" baseline="0" dirty="0"/>
              <a:t>Grooming students; and</a:t>
            </a:r>
          </a:p>
          <a:p>
            <a:pPr defTabSz="483307">
              <a:defRPr/>
            </a:pPr>
            <a:endParaRPr lang="en-US" b="1" baseline="0" dirty="0"/>
          </a:p>
          <a:p>
            <a:pPr marL="181240" indent="-181240" defTabSz="483307">
              <a:buFontTx/>
              <a:buChar char="-"/>
              <a:defRPr/>
            </a:pPr>
            <a:r>
              <a:rPr lang="en-US" b="1" baseline="0" dirty="0"/>
              <a:t>Safeguarding students AND teachers.</a:t>
            </a:r>
          </a:p>
          <a:p>
            <a:pPr>
              <a:lnSpc>
                <a:spcPct val="50000"/>
              </a:lnSpc>
            </a:pPr>
            <a:endParaRPr lang="en-US" dirty="0"/>
          </a:p>
          <a:p>
            <a:r>
              <a:rPr lang="en-US" b="0" i="1" dirty="0"/>
              <a:t>Source Cited:</a:t>
            </a:r>
            <a:r>
              <a:rPr lang="en-US" b="0" i="1" baseline="0" dirty="0"/>
              <a:t> </a:t>
            </a:r>
            <a:r>
              <a:rPr lang="en-US" sz="1300" dirty="0"/>
              <a:t>Douglas, E. (2012, October 31). 7 practices to prevent unethical behavior [Blog post]. Retrieved from http://</a:t>
            </a:r>
            <a:r>
              <a:rPr lang="en-US" sz="1300" dirty="0" err="1"/>
              <a:t>blogs.edweek.org</a:t>
            </a:r>
            <a:r>
              <a:rPr lang="en-US" sz="1300" dirty="0"/>
              <a:t>/</a:t>
            </a:r>
            <a:r>
              <a:rPr lang="en-US" sz="1300" dirty="0" err="1"/>
              <a:t>topschooljobs</a:t>
            </a:r>
            <a:r>
              <a:rPr lang="en-US" sz="1300" dirty="0"/>
              <a:t>/k-12_talent_manager/2012/10/7_practices_to_prevent_unethical_behavior.html</a:t>
            </a:r>
            <a:endParaRPr lang="en-US" b="1" dirty="0"/>
          </a:p>
          <a:p>
            <a:pPr defTabSz="483307">
              <a:defRPr/>
            </a:pPr>
            <a:endParaRPr lang="en-US" b="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23</a:t>
            </a:fld>
            <a:endParaRPr lang="en-US" dirty="0"/>
          </a:p>
        </p:txBody>
      </p:sp>
    </p:spTree>
    <p:extLst>
      <p:ext uri="{BB962C8B-B14F-4D97-AF65-F5344CB8AC3E}">
        <p14:creationId xmlns:p14="http://schemas.microsoft.com/office/powerpoint/2010/main" val="6430823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pPr>
              <a:lnSpc>
                <a:spcPct val="50000"/>
              </a:lnSpc>
            </a:pPr>
            <a:endParaRPr lang="en-US" dirty="0"/>
          </a:p>
          <a:p>
            <a:r>
              <a:rPr lang="en-US" u="sng" dirty="0"/>
              <a:t>Presenter’s Notes</a:t>
            </a:r>
            <a:r>
              <a:rPr lang="en-US" u="none" dirty="0"/>
              <a:t>: (Time: 1 Minute)</a:t>
            </a:r>
          </a:p>
          <a:p>
            <a:pPr defTabSz="483307">
              <a:lnSpc>
                <a:spcPct val="50000"/>
              </a:lnSpc>
              <a:defRPr/>
            </a:pPr>
            <a:endParaRPr lang="en-US" b="0" i="1" baseline="0" dirty="0"/>
          </a:p>
          <a:p>
            <a:pPr defTabSz="483307">
              <a:defRPr/>
            </a:pPr>
            <a:r>
              <a:rPr lang="en-US" b="1" i="0" baseline="0" dirty="0"/>
              <a:t>SAY: Internal controls help a campus avoid incidents of inappropriate behavior. For example, if you have a student council that has multiple fundraisers, what types of controls are in place for raising money? </a:t>
            </a:r>
          </a:p>
          <a:p>
            <a:pPr marL="181240" indent="-181240" defTabSz="483307">
              <a:lnSpc>
                <a:spcPct val="50000"/>
              </a:lnSpc>
              <a:buFontTx/>
              <a:buChar char="-"/>
              <a:defRPr/>
            </a:pPr>
            <a:endParaRPr lang="en-US" b="1" i="0" baseline="0" dirty="0"/>
          </a:p>
          <a:p>
            <a:pPr marL="181240" indent="-181240" defTabSz="483307">
              <a:buFontTx/>
              <a:buChar char="-"/>
              <a:defRPr/>
            </a:pPr>
            <a:r>
              <a:rPr lang="en-US" b="1" i="0" baseline="0" dirty="0"/>
              <a:t>Who is in charge of it? </a:t>
            </a:r>
          </a:p>
          <a:p>
            <a:pPr defTabSz="483307">
              <a:defRPr/>
            </a:pPr>
            <a:endParaRPr lang="en-US" sz="600" b="1" dirty="0"/>
          </a:p>
          <a:p>
            <a:pPr marL="181240" indent="-181240" defTabSz="483307">
              <a:buFontTx/>
              <a:buChar char="-"/>
              <a:defRPr/>
            </a:pPr>
            <a:r>
              <a:rPr lang="en-US" b="1" i="0" baseline="0" dirty="0"/>
              <a:t>Who counts the money? </a:t>
            </a:r>
          </a:p>
          <a:p>
            <a:pPr marL="181240" indent="-181240" defTabSz="483307">
              <a:lnSpc>
                <a:spcPct val="50000"/>
              </a:lnSpc>
              <a:buFontTx/>
              <a:buChar char="-"/>
              <a:defRPr/>
            </a:pPr>
            <a:endParaRPr lang="en-US" b="1" i="0" baseline="0" dirty="0"/>
          </a:p>
          <a:p>
            <a:pPr marL="181240" indent="-181240" defTabSz="483307">
              <a:buFontTx/>
              <a:buChar char="-"/>
              <a:defRPr/>
            </a:pPr>
            <a:r>
              <a:rPr lang="en-US" b="1" i="0" baseline="0" dirty="0"/>
              <a:t>Who documents the amount and all the transactions? </a:t>
            </a:r>
          </a:p>
          <a:p>
            <a:pPr marL="181240" indent="-181240" defTabSz="483307">
              <a:lnSpc>
                <a:spcPct val="50000"/>
              </a:lnSpc>
              <a:buFontTx/>
              <a:buChar char="-"/>
              <a:defRPr/>
            </a:pPr>
            <a:endParaRPr lang="en-US" b="1" i="0" baseline="0" dirty="0"/>
          </a:p>
          <a:p>
            <a:pPr marL="181240" indent="-181240" defTabSz="483307">
              <a:buFontTx/>
              <a:buChar char="-"/>
              <a:defRPr/>
            </a:pPr>
            <a:r>
              <a:rPr lang="en-US" b="1" i="0" baseline="0" dirty="0"/>
              <a:t>Who takes it to the bank? </a:t>
            </a:r>
          </a:p>
          <a:p>
            <a:pPr defTabSz="483307">
              <a:lnSpc>
                <a:spcPct val="50000"/>
              </a:lnSpc>
              <a:defRPr/>
            </a:pPr>
            <a:endParaRPr lang="en-US" b="1" i="0" baseline="0" dirty="0"/>
          </a:p>
          <a:p>
            <a:pPr defTabSz="483307">
              <a:defRPr/>
            </a:pPr>
            <a:r>
              <a:rPr lang="en-US" b="1" dirty="0"/>
              <a:t>SAY: Even with proper policies and processes in place, it is wise to perform regular audits to help reduce violations.</a:t>
            </a:r>
            <a:r>
              <a:rPr lang="en-US" b="1" baseline="0" dirty="0"/>
              <a:t> </a:t>
            </a:r>
            <a:r>
              <a:rPr lang="en-US" b="1" dirty="0"/>
              <a:t>Audits will mitigate risk district-wide.</a:t>
            </a:r>
          </a:p>
          <a:p>
            <a:endParaRPr lang="en-US" b="1" dirty="0"/>
          </a:p>
          <a:p>
            <a:r>
              <a:rPr lang="en-US" b="0" i="1" dirty="0"/>
              <a:t>Source Cited:</a:t>
            </a:r>
            <a:r>
              <a:rPr lang="en-US" b="0" i="1" baseline="0" dirty="0"/>
              <a:t> </a:t>
            </a:r>
            <a:r>
              <a:rPr lang="en-US" sz="1300" dirty="0"/>
              <a:t>Douglas, E. (2012, October 31). 7 practices to prevent unethical behavior [Blog post]. Retrieved from http://</a:t>
            </a:r>
            <a:r>
              <a:rPr lang="en-US" sz="1300" dirty="0" err="1"/>
              <a:t>blogs.edweek.org</a:t>
            </a:r>
            <a:r>
              <a:rPr lang="en-US" sz="1300" dirty="0"/>
              <a:t>/</a:t>
            </a:r>
            <a:r>
              <a:rPr lang="en-US" sz="1300" dirty="0" err="1"/>
              <a:t>topschooljobs</a:t>
            </a:r>
            <a:r>
              <a:rPr lang="en-US" sz="1300" dirty="0"/>
              <a:t>/k-12_talent_manager/2012/10/7_practices_to_prevent_unethical_behavior.html</a:t>
            </a:r>
            <a:endParaRPr lang="en-US" b="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24</a:t>
            </a:fld>
            <a:endParaRPr lang="en-US" dirty="0"/>
          </a:p>
        </p:txBody>
      </p:sp>
    </p:spTree>
    <p:extLst>
      <p:ext uri="{BB962C8B-B14F-4D97-AF65-F5344CB8AC3E}">
        <p14:creationId xmlns:p14="http://schemas.microsoft.com/office/powerpoint/2010/main" val="643082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 Minute)</a:t>
            </a:r>
          </a:p>
          <a:p>
            <a:pPr defTabSz="483307">
              <a:defRPr/>
            </a:pPr>
            <a:endParaRPr lang="en-US" b="0" i="1" baseline="0" dirty="0"/>
          </a:p>
          <a:p>
            <a:pPr defTabSz="483307">
              <a:defRPr/>
            </a:pPr>
            <a:r>
              <a:rPr lang="en-US" b="1" i="0" baseline="0" dirty="0"/>
              <a:t>SAY: Transparency is so important. Is your school culture transparent? </a:t>
            </a:r>
          </a:p>
          <a:p>
            <a:pPr defTabSz="483307">
              <a:defRPr/>
            </a:pPr>
            <a:endParaRPr lang="en-US" b="1" i="0" baseline="0" dirty="0"/>
          </a:p>
          <a:p>
            <a:pPr marL="179268" indent="-179268" defTabSz="483307">
              <a:buFont typeface="Lucida Grande"/>
              <a:buChar char="-"/>
              <a:defRPr/>
            </a:pPr>
            <a:r>
              <a:rPr lang="en-US" b="1" dirty="0"/>
              <a:t>School personnel must see and hear what is going on </a:t>
            </a:r>
            <a:r>
              <a:rPr lang="en-US" b="1" baseline="0" dirty="0"/>
              <a:t>and make sure e</a:t>
            </a:r>
            <a:r>
              <a:rPr lang="en-US" b="1" dirty="0"/>
              <a:t>veryone feels comfortable standing up and speaking out if they see behavior that is harmful to students. </a:t>
            </a:r>
          </a:p>
          <a:p>
            <a:pPr defTabSz="483307">
              <a:defRPr/>
            </a:pPr>
            <a:endParaRPr lang="en-US" b="1" dirty="0"/>
          </a:p>
          <a:p>
            <a:pPr defTabSz="483307">
              <a:defRPr/>
            </a:pPr>
            <a:r>
              <a:rPr lang="en-US" b="1" dirty="0"/>
              <a:t>SAY: Why do most staff</a:t>
            </a:r>
            <a:r>
              <a:rPr lang="en-US" b="1" baseline="0" dirty="0"/>
              <a:t> members NOT speak out when and if they see behavior that is a possible violation at their campus?</a:t>
            </a:r>
          </a:p>
          <a:p>
            <a:pPr defTabSz="483307">
              <a:defRPr/>
            </a:pPr>
            <a:endParaRPr lang="en-US" b="1" baseline="0" dirty="0"/>
          </a:p>
          <a:p>
            <a:pPr defTabSz="483307">
              <a:defRPr/>
            </a:pPr>
            <a:r>
              <a:rPr lang="en-US" b="0" i="1" baseline="0" dirty="0"/>
              <a:t>Give the group a few minutes to discuss the question, and then have them share their responses. </a:t>
            </a:r>
            <a:endParaRPr lang="en-US" b="0" i="1" dirty="0"/>
          </a:p>
          <a:p>
            <a:endParaRPr lang="en-US" b="1" i="0" dirty="0"/>
          </a:p>
          <a:p>
            <a:r>
              <a:rPr lang="en-US" b="0" i="1" dirty="0"/>
              <a:t>Source Cited:</a:t>
            </a:r>
            <a:r>
              <a:rPr lang="en-US" b="0" i="1" baseline="0" dirty="0"/>
              <a:t> </a:t>
            </a:r>
            <a:r>
              <a:rPr lang="en-US" sz="1300" dirty="0"/>
              <a:t>Douglas, E. (2012, October 31). 7 practices to prevent unethical behavior [Blog post]. Retrieved from http://</a:t>
            </a:r>
            <a:r>
              <a:rPr lang="en-US" sz="1300" dirty="0" err="1"/>
              <a:t>blogs.edweek.org</a:t>
            </a:r>
            <a:r>
              <a:rPr lang="en-US" sz="1300" dirty="0"/>
              <a:t>/</a:t>
            </a:r>
            <a:r>
              <a:rPr lang="en-US" sz="1300" dirty="0" err="1"/>
              <a:t>topschooljobs</a:t>
            </a:r>
            <a:r>
              <a:rPr lang="en-US" sz="1300" dirty="0"/>
              <a:t>/k-12_talent_manager/2012/10/7_practices_to_prevent_unethical_behavior.html</a:t>
            </a:r>
            <a:endParaRPr lang="en-US" b="1" dirty="0"/>
          </a:p>
        </p:txBody>
      </p:sp>
      <p:sp>
        <p:nvSpPr>
          <p:cNvPr id="4" name="Slide Number Placeholder 3"/>
          <p:cNvSpPr>
            <a:spLocks noGrp="1"/>
          </p:cNvSpPr>
          <p:nvPr>
            <p:ph type="sldNum" sz="quarter" idx="10"/>
          </p:nvPr>
        </p:nvSpPr>
        <p:spPr/>
        <p:txBody>
          <a:bodyPr/>
          <a:lstStyle/>
          <a:p>
            <a:fld id="{151ED775-E727-4543-9240-78CCB10EC033}" type="slidenum">
              <a:rPr lang="en-US" smtClean="0"/>
              <a:t>25</a:t>
            </a:fld>
            <a:endParaRPr lang="en-US" dirty="0"/>
          </a:p>
        </p:txBody>
      </p:sp>
    </p:spTree>
    <p:extLst>
      <p:ext uri="{BB962C8B-B14F-4D97-AF65-F5344CB8AC3E}">
        <p14:creationId xmlns:p14="http://schemas.microsoft.com/office/powerpoint/2010/main" val="6430823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a:t>
            </a:r>
            <a:r>
              <a:rPr lang="en-US" u="none" baseline="0" dirty="0"/>
              <a:t> Minute</a:t>
            </a:r>
            <a:r>
              <a:rPr lang="en-US" u="none" dirty="0"/>
              <a:t>)</a:t>
            </a:r>
          </a:p>
          <a:p>
            <a:endParaRPr lang="en-US" u="none" dirty="0"/>
          </a:p>
          <a:p>
            <a:pPr defTabSz="483307">
              <a:defRPr/>
            </a:pPr>
            <a:r>
              <a:rPr lang="en-US" b="1" i="0" baseline="0" dirty="0"/>
              <a:t>SAY: Not acknowledging there may be a problem is very common. We WANT to think the best of people. We want to believe that this could not happen at our campus. However, we MUST acknowledge that exploitation may exist.</a:t>
            </a:r>
          </a:p>
          <a:p>
            <a:pPr defTabSz="483307">
              <a:defRPr/>
            </a:pPr>
            <a:r>
              <a:rPr lang="en-US" b="1" i="0" baseline="0" dirty="0"/>
              <a:t> </a:t>
            </a:r>
          </a:p>
          <a:p>
            <a:pPr marL="181240" indent="-181240" defTabSz="483307">
              <a:buFontTx/>
              <a:buChar char="-"/>
              <a:defRPr/>
            </a:pPr>
            <a:r>
              <a:rPr lang="en-US" b="1" i="0" baseline="0" dirty="0"/>
              <a:t>We need to pay attention to everything that is happening at our school.</a:t>
            </a:r>
          </a:p>
          <a:p>
            <a:pPr defTabSz="483307">
              <a:defRPr/>
            </a:pPr>
            <a:endParaRPr lang="en-US" b="1" i="0" baseline="0" dirty="0"/>
          </a:p>
          <a:p>
            <a:pPr marL="181240" indent="-181240" defTabSz="483307">
              <a:buFontTx/>
              <a:buChar char="-"/>
              <a:defRPr/>
            </a:pPr>
            <a:r>
              <a:rPr lang="en-US" b="1" i="0" baseline="0" dirty="0"/>
              <a:t>Beware of bias: “That could never happen at my school with my teachers and my students.”</a:t>
            </a:r>
          </a:p>
          <a:p>
            <a:pPr defTabSz="483307">
              <a:defRPr/>
            </a:pPr>
            <a:r>
              <a:rPr lang="en-US" b="1" i="0" baseline="0" dirty="0"/>
              <a:t> </a:t>
            </a:r>
          </a:p>
          <a:p>
            <a:pPr marL="181240" indent="-181240" defTabSz="483307">
              <a:buFontTx/>
              <a:buChar char="-"/>
              <a:defRPr/>
            </a:pPr>
            <a:r>
              <a:rPr lang="en-US" b="1" i="0" baseline="0" dirty="0"/>
              <a:t>And don’t forget to educate parents and students on ethical behavior. All of these strategies can build a strong, ethical culture on a campus.</a:t>
            </a:r>
          </a:p>
          <a:p>
            <a:endParaRPr lang="en-US" b="1" i="0" dirty="0"/>
          </a:p>
        </p:txBody>
      </p:sp>
      <p:sp>
        <p:nvSpPr>
          <p:cNvPr id="4" name="Slide Number Placeholder 3"/>
          <p:cNvSpPr>
            <a:spLocks noGrp="1"/>
          </p:cNvSpPr>
          <p:nvPr>
            <p:ph type="sldNum" sz="quarter" idx="10"/>
          </p:nvPr>
        </p:nvSpPr>
        <p:spPr/>
        <p:txBody>
          <a:bodyPr/>
          <a:lstStyle/>
          <a:p>
            <a:fld id="{151ED775-E727-4543-9240-78CCB10EC033}" type="slidenum">
              <a:rPr lang="en-US" smtClean="0"/>
              <a:t>26</a:t>
            </a:fld>
            <a:endParaRPr lang="en-US" dirty="0"/>
          </a:p>
        </p:txBody>
      </p:sp>
    </p:spTree>
    <p:extLst>
      <p:ext uri="{BB962C8B-B14F-4D97-AF65-F5344CB8AC3E}">
        <p14:creationId xmlns:p14="http://schemas.microsoft.com/office/powerpoint/2010/main" val="643082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pPr defTabSz="483307">
              <a:defRPr/>
            </a:pPr>
            <a:endParaRPr lang="en-US" b="0" i="1" baseline="0" dirty="0"/>
          </a:p>
          <a:p>
            <a:pPr defTabSz="483307">
              <a:defRPr/>
            </a:pPr>
            <a:r>
              <a:rPr lang="en-US" b="1" i="0" baseline="0" dirty="0"/>
              <a:t>SAY: Let’s go over the prevention practices once again.</a:t>
            </a:r>
          </a:p>
          <a:p>
            <a:pPr defTabSz="483307">
              <a:defRPr/>
            </a:pPr>
            <a:endParaRPr lang="en-US" b="1" i="0" baseline="0" dirty="0"/>
          </a:p>
          <a:p>
            <a:pPr defTabSz="483307">
              <a:defRPr/>
            </a:pPr>
            <a:r>
              <a:rPr lang="en-US" b="0" i="1" baseline="0" dirty="0"/>
              <a:t>Advance each bullet and read each one out loud.</a:t>
            </a:r>
            <a:endParaRPr lang="en-US" b="0" i="1" dirty="0"/>
          </a:p>
        </p:txBody>
      </p:sp>
      <p:sp>
        <p:nvSpPr>
          <p:cNvPr id="4" name="Slide Number Placeholder 3"/>
          <p:cNvSpPr>
            <a:spLocks noGrp="1"/>
          </p:cNvSpPr>
          <p:nvPr>
            <p:ph type="sldNum" sz="quarter" idx="10"/>
          </p:nvPr>
        </p:nvSpPr>
        <p:spPr/>
        <p:txBody>
          <a:bodyPr/>
          <a:lstStyle/>
          <a:p>
            <a:fld id="{151ED775-E727-4543-9240-78CCB10EC033}" type="slidenum">
              <a:rPr lang="en-US" smtClean="0"/>
              <a:t>27</a:t>
            </a:fld>
            <a:endParaRPr lang="en-US" dirty="0"/>
          </a:p>
        </p:txBody>
      </p:sp>
    </p:spTree>
    <p:extLst>
      <p:ext uri="{BB962C8B-B14F-4D97-AF65-F5344CB8AC3E}">
        <p14:creationId xmlns:p14="http://schemas.microsoft.com/office/powerpoint/2010/main" val="2779234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 Minutes)</a:t>
            </a:r>
          </a:p>
          <a:p>
            <a:pPr defTabSz="483307">
              <a:defRPr/>
            </a:pPr>
            <a:endParaRPr lang="en-US" b="0" i="1" baseline="0" dirty="0"/>
          </a:p>
          <a:p>
            <a:pPr defTabSz="483307">
              <a:defRPr/>
            </a:pPr>
            <a:r>
              <a:rPr lang="en-US" b="1" i="0" baseline="0" dirty="0"/>
              <a:t>SAY: After hearing several strategies to prevent inappropriate behavior, how does our campus measure up? What can our campus do to prevent inappropriate behavior? </a:t>
            </a:r>
          </a:p>
          <a:p>
            <a:pPr defTabSz="483307">
              <a:defRPr/>
            </a:pPr>
            <a:endParaRPr lang="en-US" b="1" i="0" baseline="0" dirty="0"/>
          </a:p>
          <a:p>
            <a:pPr defTabSz="483307">
              <a:defRPr/>
            </a:pPr>
            <a:r>
              <a:rPr lang="en-US" b="0" i="1" baseline="0" dirty="0"/>
              <a:t>Give participants two minutes to discuss these questions with their group, and then ask for responses. If they say their campus has not done anything in the area of prevention, remind them that they are now sitting through a training and that this is a first and big step. </a:t>
            </a:r>
            <a:endParaRPr lang="en-US" b="0" i="1" dirty="0"/>
          </a:p>
        </p:txBody>
      </p:sp>
      <p:sp>
        <p:nvSpPr>
          <p:cNvPr id="4" name="Slide Number Placeholder 3"/>
          <p:cNvSpPr>
            <a:spLocks noGrp="1"/>
          </p:cNvSpPr>
          <p:nvPr>
            <p:ph type="sldNum" sz="quarter" idx="10"/>
          </p:nvPr>
        </p:nvSpPr>
        <p:spPr/>
        <p:txBody>
          <a:bodyPr/>
          <a:lstStyle/>
          <a:p>
            <a:fld id="{151ED775-E727-4543-9240-78CCB10EC033}" type="slidenum">
              <a:rPr lang="en-US" smtClean="0"/>
              <a:t>28</a:t>
            </a:fld>
            <a:endParaRPr lang="en-US" dirty="0"/>
          </a:p>
        </p:txBody>
      </p:sp>
    </p:spTree>
    <p:extLst>
      <p:ext uri="{BB962C8B-B14F-4D97-AF65-F5344CB8AC3E}">
        <p14:creationId xmlns:p14="http://schemas.microsoft.com/office/powerpoint/2010/main" val="3732867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i="1" dirty="0"/>
          </a:p>
          <a:p>
            <a:r>
              <a:rPr lang="en-US" i="1" dirty="0"/>
              <a:t>This</a:t>
            </a:r>
            <a:r>
              <a:rPr lang="en-US" i="1" baseline="0" dirty="0"/>
              <a:t> is a transition slide.</a:t>
            </a:r>
            <a:endParaRPr lang="en-US" i="1" dirty="0"/>
          </a:p>
          <a:p>
            <a:endParaRPr lang="en-US" dirty="0"/>
          </a:p>
          <a:p>
            <a:r>
              <a:rPr lang="en-US" b="1" dirty="0"/>
              <a:t>SAY: W</a:t>
            </a:r>
            <a:r>
              <a:rPr lang="en-US" b="1" baseline="0" dirty="0"/>
              <a:t>e have discussed prevention; now let’s talk about intervention. It is our hope that if we build an awareness of appropriate behavior, we will not have to intervene because borderline or inappropriate behavior will not exist. However, should we see something that is inappropriate or even questionable, how should we intervene, and what does intervention look like? The next several slides will provide some answers.</a:t>
            </a:r>
          </a:p>
          <a:p>
            <a:endParaRPr lang="en-US" b="1" baseline="0"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29</a:t>
            </a:fld>
            <a:endParaRPr lang="en-US" dirty="0"/>
          </a:p>
        </p:txBody>
      </p:sp>
    </p:spTree>
    <p:extLst>
      <p:ext uri="{BB962C8B-B14F-4D97-AF65-F5344CB8AC3E}">
        <p14:creationId xmlns:p14="http://schemas.microsoft.com/office/powerpoint/2010/main" val="2032767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pPr defTabSz="483307">
              <a:defRPr/>
            </a:pPr>
            <a:r>
              <a:rPr lang="en-US" u="sng" dirty="0"/>
              <a:t>Presenter’s Notes</a:t>
            </a:r>
            <a:r>
              <a:rPr lang="en-US" u="none" dirty="0"/>
              <a:t>: (Time: 30 Seconds)</a:t>
            </a:r>
          </a:p>
          <a:p>
            <a:pPr defTabSz="483307">
              <a:defRPr/>
            </a:pPr>
            <a:endParaRPr lang="en-US" b="1" i="0" baseline="0" dirty="0"/>
          </a:p>
          <a:p>
            <a:pPr defTabSz="483307">
              <a:defRPr/>
            </a:pPr>
            <a:r>
              <a:rPr lang="en-US" b="1" i="0" baseline="0" dirty="0"/>
              <a:t>SAY: It is important to </a:t>
            </a:r>
            <a:r>
              <a:rPr lang="en-US" b="1" dirty="0"/>
              <a:t>fully investigate the </a:t>
            </a:r>
            <a:r>
              <a:rPr lang="en-US" b="1" i="0" baseline="0" dirty="0"/>
              <a:t>observed or reported incident. Gather important information to determine if the incident was ethical, borderline, or unethical. Should an administrator find that the incident was borderline or unethical, he or she should take immediate and critical steps to stop or report the behavior.</a:t>
            </a:r>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30</a:t>
            </a:fld>
            <a:endParaRPr lang="en-US" dirty="0"/>
          </a:p>
        </p:txBody>
      </p:sp>
    </p:spTree>
    <p:extLst>
      <p:ext uri="{BB962C8B-B14F-4D97-AF65-F5344CB8AC3E}">
        <p14:creationId xmlns:p14="http://schemas.microsoft.com/office/powerpoint/2010/main" val="3388782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dirty="0"/>
          </a:p>
          <a:p>
            <a:r>
              <a:rPr lang="en-US" b="1" dirty="0"/>
              <a:t>SAY: It is important to make</a:t>
            </a:r>
            <a:r>
              <a:rPr lang="en-US" b="1" baseline="0" dirty="0"/>
              <a:t> sure time does not lapse once borderline behavior has been observed or reported. </a:t>
            </a:r>
          </a:p>
          <a:p>
            <a:endParaRPr lang="en-US" b="1" baseline="0" dirty="0"/>
          </a:p>
          <a:p>
            <a:pPr marL="181240" indent="-181240">
              <a:buFontTx/>
              <a:buChar char="-"/>
            </a:pPr>
            <a:r>
              <a:rPr lang="en-US" b="1" baseline="0" dirty="0"/>
              <a:t>An administrator must take immediate action. </a:t>
            </a:r>
          </a:p>
          <a:p>
            <a:endParaRPr lang="en-US" b="1" baseline="0" dirty="0"/>
          </a:p>
          <a:p>
            <a:pPr marL="181240" indent="-181240">
              <a:buFontTx/>
              <a:buChar char="-"/>
            </a:pPr>
            <a:r>
              <a:rPr lang="en-US" b="1" baseline="0" dirty="0"/>
              <a:t>An action may include conferencing with all of the parties involved (however, the investigation should be done individually).</a:t>
            </a:r>
          </a:p>
          <a:p>
            <a:endParaRPr lang="en-US" b="1" baseline="0" dirty="0"/>
          </a:p>
          <a:p>
            <a:pPr marL="181240" indent="-181240">
              <a:buFontTx/>
              <a:buChar char="-"/>
            </a:pPr>
            <a:r>
              <a:rPr lang="en-US" b="1" baseline="0" dirty="0"/>
              <a:t>Determining the level or phase of the violation is critical when taking action. </a:t>
            </a:r>
          </a:p>
          <a:p>
            <a:endParaRPr lang="en-US" b="1" baseline="0" dirty="0"/>
          </a:p>
          <a:p>
            <a:pPr marL="181240" indent="-181240">
              <a:buFontTx/>
              <a:buChar char="-"/>
            </a:pPr>
            <a:r>
              <a:rPr lang="en-US" b="1" baseline="0" dirty="0"/>
              <a:t>The intervention cannot and should not be put on a back burner to other pressing issues. It must be addressed immediately. </a:t>
            </a:r>
          </a:p>
          <a:p>
            <a:pPr marL="181240" indent="-181240">
              <a:buFontTx/>
              <a:buChar char="-"/>
            </a:pPr>
            <a:endParaRPr lang="en-US" b="1" baseline="0" dirty="0"/>
          </a:p>
          <a:p>
            <a:pPr marL="181240" indent="-181240">
              <a:buFontTx/>
              <a:buChar char="-"/>
            </a:pPr>
            <a:r>
              <a:rPr lang="en-US" b="1" baseline="0" dirty="0"/>
              <a:t>If your policy states ZERO TOLERANCE for a certain behavior, ZERO TOLERANCE is ZERO TOLERANCE. Every district is different; therefore, their respective policies should be followed and enforced.</a:t>
            </a:r>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31</a:t>
            </a:fld>
            <a:endParaRPr lang="en-US" dirty="0"/>
          </a:p>
        </p:txBody>
      </p:sp>
    </p:spTree>
    <p:extLst>
      <p:ext uri="{BB962C8B-B14F-4D97-AF65-F5344CB8AC3E}">
        <p14:creationId xmlns:p14="http://schemas.microsoft.com/office/powerpoint/2010/main" val="27853292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dirty="0"/>
          </a:p>
          <a:p>
            <a:r>
              <a:rPr lang="en-US" b="1" dirty="0"/>
              <a:t>SAY: When intervening, clear expectations should be set. Examples could be:  </a:t>
            </a:r>
          </a:p>
          <a:p>
            <a:endParaRPr lang="en-US" b="1" dirty="0"/>
          </a:p>
          <a:p>
            <a:pPr marL="181240" indent="-181240">
              <a:buFontTx/>
              <a:buChar char="-"/>
            </a:pPr>
            <a:r>
              <a:rPr lang="en-US" b="1" dirty="0"/>
              <a:t>You will not text any student for any reason at all.</a:t>
            </a:r>
          </a:p>
          <a:p>
            <a:pPr marL="181240" indent="-181240">
              <a:buFontTx/>
              <a:buChar char="-"/>
            </a:pPr>
            <a:endParaRPr lang="en-US" b="1" dirty="0"/>
          </a:p>
          <a:p>
            <a:pPr marL="181240" indent="-181240">
              <a:buFontTx/>
              <a:buChar char="-"/>
            </a:pPr>
            <a:r>
              <a:rPr lang="en-US" b="1" dirty="0"/>
              <a:t>You will not eat</a:t>
            </a:r>
            <a:r>
              <a:rPr lang="en-US" b="1" baseline="0" dirty="0"/>
              <a:t> lunch with a student alone in your classroom. </a:t>
            </a:r>
          </a:p>
          <a:p>
            <a:endParaRPr lang="en-US" b="1" baseline="0" dirty="0"/>
          </a:p>
          <a:p>
            <a:pPr marL="181240" indent="-181240">
              <a:buFontTx/>
              <a:buChar char="-"/>
            </a:pPr>
            <a:r>
              <a:rPr lang="en-US" b="1" baseline="0" dirty="0"/>
              <a:t>You will not allow any child to sit on your lap. </a:t>
            </a:r>
          </a:p>
          <a:p>
            <a:endParaRPr lang="en-US" b="1" baseline="0" dirty="0"/>
          </a:p>
          <a:p>
            <a:r>
              <a:rPr lang="en-US" b="1" baseline="0" dirty="0"/>
              <a:t>SAY: The expectations should be clear, concise, and in writing. Leave no room for ANY misunderstanding. </a:t>
            </a:r>
          </a:p>
          <a:p>
            <a:endParaRPr lang="en-US" b="1"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32</a:t>
            </a:fld>
            <a:endParaRPr lang="en-US" dirty="0"/>
          </a:p>
        </p:txBody>
      </p:sp>
    </p:spTree>
    <p:extLst>
      <p:ext uri="{BB962C8B-B14F-4D97-AF65-F5344CB8AC3E}">
        <p14:creationId xmlns:p14="http://schemas.microsoft.com/office/powerpoint/2010/main" val="5581451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 Minute)</a:t>
            </a:r>
          </a:p>
          <a:p>
            <a:endParaRPr lang="en-US" dirty="0"/>
          </a:p>
          <a:p>
            <a:r>
              <a:rPr lang="en-US" b="1" dirty="0"/>
              <a:t>SAY:</a:t>
            </a:r>
            <a:r>
              <a:rPr lang="en-US" b="1" baseline="0" dirty="0"/>
              <a:t> Consequences are also part of the intervention process. </a:t>
            </a:r>
          </a:p>
          <a:p>
            <a:endParaRPr lang="en-US" b="1" baseline="0" dirty="0"/>
          </a:p>
          <a:p>
            <a:pPr marL="181240" indent="-181240">
              <a:buFontTx/>
              <a:buChar char="-"/>
            </a:pPr>
            <a:r>
              <a:rPr lang="en-US" b="1" baseline="0" dirty="0"/>
              <a:t>Once the expectations are clarified, consequences for not meeting them or violating them should be clear and harsh. </a:t>
            </a:r>
          </a:p>
          <a:p>
            <a:endParaRPr lang="en-US" b="1" baseline="0" dirty="0"/>
          </a:p>
          <a:p>
            <a:pPr marL="181240" indent="-181240">
              <a:buFontTx/>
              <a:buChar char="-"/>
            </a:pPr>
            <a:r>
              <a:rPr lang="en-US" b="1" baseline="0" dirty="0"/>
              <a:t>A consequence could be: Should you text a student again, you will be formally reprimanded and placed on administrative leave until further notice. It is important to note that if there is a zero tolerance policy in place for texting, this would be a clear violation and therefore would need to have different consequences.</a:t>
            </a:r>
          </a:p>
          <a:p>
            <a:r>
              <a:rPr lang="en-US" b="1" baseline="0" dirty="0"/>
              <a:t>  </a:t>
            </a:r>
          </a:p>
          <a:p>
            <a:pPr marL="181240" indent="-181240">
              <a:buFontTx/>
              <a:buChar char="-"/>
            </a:pPr>
            <a:r>
              <a:rPr lang="en-US" b="1" baseline="0" dirty="0"/>
              <a:t>Another example could be: Should you be caught having lunch in your classroom alone with this student or any student, you will be asked to resign from your position.</a:t>
            </a:r>
          </a:p>
          <a:p>
            <a:endParaRPr lang="en-US" b="1" baseline="0" dirty="0"/>
          </a:p>
          <a:p>
            <a:pPr marL="181240" indent="-181240">
              <a:buFontTx/>
              <a:buChar char="-"/>
            </a:pPr>
            <a:r>
              <a:rPr lang="en-US" b="1" baseline="0" dirty="0"/>
              <a:t>The purpose of the expectations and the consequence is to stop the behavior immediately and permanently. </a:t>
            </a:r>
            <a:endParaRPr lang="en-US" b="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33</a:t>
            </a:fld>
            <a:endParaRPr lang="en-US" dirty="0"/>
          </a:p>
        </p:txBody>
      </p:sp>
    </p:spTree>
    <p:extLst>
      <p:ext uri="{BB962C8B-B14F-4D97-AF65-F5344CB8AC3E}">
        <p14:creationId xmlns:p14="http://schemas.microsoft.com/office/powerpoint/2010/main" val="2541432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dirty="0"/>
          </a:p>
          <a:p>
            <a:r>
              <a:rPr lang="en-US" b="1" dirty="0"/>
              <a:t>SAY: Once the expectations have</a:t>
            </a:r>
            <a:r>
              <a:rPr lang="en-US" b="1" baseline="0" dirty="0"/>
              <a:t> been clarified and the consequences are in place, it is the responsibility of the administrator to closely monitor the situation. </a:t>
            </a:r>
            <a:endParaRPr lang="en-US" b="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34</a:t>
            </a:fld>
            <a:endParaRPr lang="en-US" dirty="0"/>
          </a:p>
        </p:txBody>
      </p:sp>
    </p:spTree>
    <p:extLst>
      <p:ext uri="{BB962C8B-B14F-4D97-AF65-F5344CB8AC3E}">
        <p14:creationId xmlns:p14="http://schemas.microsoft.com/office/powerpoint/2010/main" val="35339450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dirty="0"/>
          </a:p>
          <a:p>
            <a:r>
              <a:rPr lang="en-US" b="1" dirty="0"/>
              <a:t>SAY:</a:t>
            </a:r>
            <a:r>
              <a:rPr lang="en-US" b="1" baseline="0" dirty="0"/>
              <a:t> Lastly, follow up, follow up, follow up. </a:t>
            </a:r>
          </a:p>
          <a:p>
            <a:endParaRPr lang="en-US" b="1" baseline="0" dirty="0"/>
          </a:p>
          <a:p>
            <a:pPr marL="181240" indent="-181240">
              <a:buFontTx/>
              <a:buChar char="-"/>
            </a:pPr>
            <a:r>
              <a:rPr lang="en-US" b="1" baseline="0" dirty="0"/>
              <a:t>If the behavior continues, follow up and follow through with the consequences outlined in the written documentation that was developed. </a:t>
            </a:r>
          </a:p>
          <a:p>
            <a:endParaRPr lang="en-US" b="1" baseline="0" dirty="0"/>
          </a:p>
          <a:p>
            <a:pPr marL="181240" indent="-181240">
              <a:buFontTx/>
              <a:buChar char="-"/>
            </a:pPr>
            <a:r>
              <a:rPr lang="en-US" b="1" baseline="0" dirty="0"/>
              <a:t>If the behavior has stopped, continue close observation and monitoring of the situation. </a:t>
            </a:r>
            <a:endParaRPr lang="en-US" b="1" dirty="0"/>
          </a:p>
        </p:txBody>
      </p:sp>
      <p:sp>
        <p:nvSpPr>
          <p:cNvPr id="4" name="Slide Number Placeholder 3"/>
          <p:cNvSpPr>
            <a:spLocks noGrp="1"/>
          </p:cNvSpPr>
          <p:nvPr>
            <p:ph type="sldNum" sz="quarter" idx="10"/>
          </p:nvPr>
        </p:nvSpPr>
        <p:spPr/>
        <p:txBody>
          <a:bodyPr/>
          <a:lstStyle/>
          <a:p>
            <a:fld id="{151ED775-E727-4543-9240-78CCB10EC033}" type="slidenum">
              <a:rPr lang="en-US" smtClean="0"/>
              <a:t>35</a:t>
            </a:fld>
            <a:endParaRPr lang="en-US" dirty="0"/>
          </a:p>
        </p:txBody>
      </p:sp>
    </p:spTree>
    <p:extLst>
      <p:ext uri="{BB962C8B-B14F-4D97-AF65-F5344CB8AC3E}">
        <p14:creationId xmlns:p14="http://schemas.microsoft.com/office/powerpoint/2010/main" val="20986324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65314"/>
            <a:ext cx="5852160" cy="4320540"/>
          </a:xfrm>
        </p:spPr>
        <p:txBody>
          <a:bodyPr/>
          <a:lstStyle/>
          <a:p>
            <a:r>
              <a:rPr lang="en-US" sz="900" u="sng" dirty="0"/>
              <a:t>Directions for Presenter: </a:t>
            </a:r>
            <a:r>
              <a:rPr lang="en-US" sz="900" i="1" u="sng" dirty="0"/>
              <a:t>Italics</a:t>
            </a:r>
          </a:p>
          <a:p>
            <a:r>
              <a:rPr lang="en-US" sz="900" u="sng" dirty="0"/>
              <a:t>Information for Presenter to Convey: </a:t>
            </a:r>
            <a:r>
              <a:rPr lang="en-US" sz="900" b="1" u="sng" dirty="0"/>
              <a:t>Bold</a:t>
            </a:r>
            <a:endParaRPr lang="en-US" sz="900" dirty="0"/>
          </a:p>
          <a:p>
            <a:pPr>
              <a:lnSpc>
                <a:spcPct val="50000"/>
              </a:lnSpc>
            </a:pPr>
            <a:endParaRPr lang="en-US" sz="900" dirty="0"/>
          </a:p>
          <a:p>
            <a:r>
              <a:rPr lang="en-US" sz="900" u="sng" dirty="0"/>
              <a:t>Presenter’s Notes</a:t>
            </a:r>
            <a:r>
              <a:rPr lang="en-US" sz="900" dirty="0"/>
              <a:t>: (Time: 4 Minutes)</a:t>
            </a:r>
          </a:p>
          <a:p>
            <a:pPr>
              <a:lnSpc>
                <a:spcPct val="50000"/>
              </a:lnSpc>
            </a:pPr>
            <a:endParaRPr lang="en-US" sz="1000" dirty="0"/>
          </a:p>
          <a:p>
            <a:r>
              <a:rPr lang="en-US" sz="1000" b="1" dirty="0"/>
              <a:t>SAY: Let’s practice. When should an administrator intervene, and when should he or she not intervene? Show a thumbs-up if the administrator SHOULD intervene and a thumbs-down if no intervention is needed.</a:t>
            </a:r>
          </a:p>
          <a:p>
            <a:pPr>
              <a:lnSpc>
                <a:spcPct val="50000"/>
              </a:lnSpc>
            </a:pPr>
            <a:endParaRPr lang="en-US" sz="1000" b="1" dirty="0"/>
          </a:p>
          <a:p>
            <a:r>
              <a:rPr lang="en-US" sz="1000" i="1" dirty="0"/>
              <a:t>Read each bullet and ask the group to show a thumbs-up if the administrator SHOULD intervene and a thumbs-down if the administrator should NOT intervene. Present each bullet separately by using the slide advancer. Wait the proper amount of time to allow the group to reflect. The correct answers are as follows:</a:t>
            </a:r>
          </a:p>
          <a:p>
            <a:pPr>
              <a:lnSpc>
                <a:spcPct val="50000"/>
              </a:lnSpc>
            </a:pPr>
            <a:endParaRPr lang="en-US" sz="1000" dirty="0"/>
          </a:p>
          <a:p>
            <a:pPr marL="181240" indent="-181240">
              <a:lnSpc>
                <a:spcPct val="90000"/>
              </a:lnSpc>
              <a:buFont typeface="Arial"/>
              <a:buChar char="•"/>
            </a:pPr>
            <a:r>
              <a:rPr lang="en-US" sz="1000" i="1" dirty="0"/>
              <a:t>Teacher has lunch with a student alone in his/her classroom: thumbs-up (intervene)</a:t>
            </a:r>
          </a:p>
          <a:p>
            <a:pPr marL="181240" indent="-181240">
              <a:lnSpc>
                <a:spcPct val="90000"/>
              </a:lnSpc>
              <a:buFont typeface="Arial"/>
              <a:buChar char="•"/>
            </a:pPr>
            <a:r>
              <a:rPr lang="en-US" sz="1000" i="1" dirty="0"/>
              <a:t>Teacher gives all students candy to reward their good behavior: thumbs-down (no need to intervene)</a:t>
            </a:r>
          </a:p>
          <a:p>
            <a:pPr marL="181240" indent="-181240">
              <a:lnSpc>
                <a:spcPct val="90000"/>
              </a:lnSpc>
              <a:buFont typeface="Arial"/>
              <a:buChar char="•"/>
            </a:pPr>
            <a:r>
              <a:rPr lang="en-US" sz="1000" i="1" dirty="0"/>
              <a:t>Teacher provides a ride home to an individual student: thumbs-up (intervene)</a:t>
            </a:r>
          </a:p>
          <a:p>
            <a:pPr marL="181240" indent="-181240">
              <a:lnSpc>
                <a:spcPct val="90000"/>
              </a:lnSpc>
              <a:buFont typeface="Arial"/>
              <a:buChar char="•"/>
            </a:pPr>
            <a:r>
              <a:rPr lang="en-US" sz="1000" i="1" dirty="0"/>
              <a:t>Teacher is “touchy feely” with students: thumbs-up (intervene)</a:t>
            </a:r>
          </a:p>
          <a:p>
            <a:pPr marL="181240" indent="-181240">
              <a:lnSpc>
                <a:spcPct val="90000"/>
              </a:lnSpc>
              <a:buFont typeface="Arial"/>
              <a:buChar char="•"/>
            </a:pPr>
            <a:r>
              <a:rPr lang="en-US" sz="1000" i="1" dirty="0"/>
              <a:t>Select group of male students meets at female teacher’s home for tutoring: thumbs-up (intervene)</a:t>
            </a:r>
          </a:p>
          <a:p>
            <a:pPr marL="181240" indent="-181240">
              <a:lnSpc>
                <a:spcPct val="90000"/>
              </a:lnSpc>
              <a:buFont typeface="Arial"/>
              <a:buChar char="•"/>
            </a:pPr>
            <a:r>
              <a:rPr lang="en-US" sz="1000" i="1" dirty="0"/>
              <a:t>Teacher meets a student at Barnes and Noble for coffee and to talk: thumbs-up (intervene)</a:t>
            </a:r>
          </a:p>
          <a:p>
            <a:pPr marL="181240" indent="-181240">
              <a:lnSpc>
                <a:spcPct val="90000"/>
              </a:lnSpc>
              <a:buFont typeface="Arial"/>
              <a:buChar char="•"/>
            </a:pPr>
            <a:r>
              <a:rPr lang="en-US" sz="1000" i="1" dirty="0"/>
              <a:t>Teacher sends a text to remind students of a test the following day in violation of school policy: thumbs-up (intervene)</a:t>
            </a:r>
          </a:p>
          <a:p>
            <a:pPr marL="181240" indent="-181240">
              <a:lnSpc>
                <a:spcPct val="90000"/>
              </a:lnSpc>
              <a:buFont typeface="Arial"/>
              <a:buChar char="•"/>
            </a:pPr>
            <a:r>
              <a:rPr lang="en-US" sz="1000" i="1" dirty="0"/>
              <a:t>Teacher meets with individual students in a locked classroom: thumbs-up (intervene)</a:t>
            </a:r>
          </a:p>
          <a:p>
            <a:endParaRPr lang="en-US" b="0" i="1" baseline="0" dirty="0"/>
          </a:p>
          <a:p>
            <a:endParaRPr lang="en-US" b="0" i="1" dirty="0"/>
          </a:p>
        </p:txBody>
      </p:sp>
      <p:sp>
        <p:nvSpPr>
          <p:cNvPr id="4" name="Slide Number Placeholder 3"/>
          <p:cNvSpPr>
            <a:spLocks noGrp="1"/>
          </p:cNvSpPr>
          <p:nvPr>
            <p:ph type="sldNum" sz="quarter" idx="10"/>
          </p:nvPr>
        </p:nvSpPr>
        <p:spPr/>
        <p:txBody>
          <a:bodyPr/>
          <a:lstStyle/>
          <a:p>
            <a:fld id="{151ED775-E727-4543-9240-78CCB10EC033}" type="slidenum">
              <a:rPr lang="en-US" smtClean="0"/>
              <a:t>36</a:t>
            </a:fld>
            <a:endParaRPr lang="en-US" dirty="0"/>
          </a:p>
        </p:txBody>
      </p:sp>
    </p:spTree>
    <p:extLst>
      <p:ext uri="{BB962C8B-B14F-4D97-AF65-F5344CB8AC3E}">
        <p14:creationId xmlns:p14="http://schemas.microsoft.com/office/powerpoint/2010/main" val="800875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p>
          <a:p>
            <a:endParaRPr lang="en-US" dirty="0"/>
          </a:p>
          <a:p>
            <a:r>
              <a:rPr lang="en-US" b="1" dirty="0"/>
              <a:t>SAY: Before</a:t>
            </a:r>
            <a:r>
              <a:rPr lang="en-US" b="1" baseline="0" dirty="0"/>
              <a:t> we move to the performance task and apply our learning, let me emphasize that it is important for EVERYONE to intervene if they witness inappropriate behavior. IF YOU SEE SOMETHING, SAY SOMETHING.</a:t>
            </a:r>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37</a:t>
            </a:fld>
            <a:endParaRPr lang="en-US" dirty="0"/>
          </a:p>
        </p:txBody>
      </p:sp>
    </p:spTree>
    <p:extLst>
      <p:ext uri="{BB962C8B-B14F-4D97-AF65-F5344CB8AC3E}">
        <p14:creationId xmlns:p14="http://schemas.microsoft.com/office/powerpoint/2010/main" val="6474841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r>
              <a:rPr lang="en-US" u="sng" dirty="0"/>
              <a:t>Presenter’s Notes</a:t>
            </a:r>
            <a:r>
              <a:rPr lang="en-US" u="none" dirty="0"/>
              <a:t>: (Time: 8 Minutes)</a:t>
            </a:r>
          </a:p>
          <a:p>
            <a:endParaRPr lang="en-US" i="1" baseline="0" dirty="0"/>
          </a:p>
          <a:p>
            <a:pPr defTabSz="478048">
              <a:defRPr/>
            </a:pPr>
            <a:r>
              <a:rPr lang="en-US" sz="1300" b="1" dirty="0"/>
              <a:t>SAY: It’s time to apply what we have learned. Please complete the performance task for this module. The detailed instructions will guide your group work. I will walk around to provide clarification as needed.  </a:t>
            </a:r>
          </a:p>
          <a:p>
            <a:pPr defTabSz="478048">
              <a:defRPr/>
            </a:pPr>
            <a:endParaRPr lang="en-US" sz="1300" b="1" dirty="0"/>
          </a:p>
          <a:p>
            <a:pPr defTabSz="478048">
              <a:defRPr/>
            </a:pPr>
            <a:r>
              <a:rPr lang="en-US" sz="1300" i="1" dirty="0"/>
              <a:t>Ask participants to find the section in their journal titled</a:t>
            </a:r>
            <a:r>
              <a:rPr lang="en-US" i="1" dirty="0"/>
              <a:t> “Prevention, Intervention, and Creating an Ethical Culture.” </a:t>
            </a:r>
            <a:r>
              <a:rPr lang="en-US" sz="1300" i="1" dirty="0"/>
              <a:t>Participants will work in table groups but also record their responses in their respective journals. </a:t>
            </a:r>
            <a:endParaRPr lang="en-US" sz="1000" i="1" dirty="0"/>
          </a:p>
          <a:p>
            <a:pPr defTabSz="483307">
              <a:defRPr/>
            </a:pPr>
            <a:endParaRPr lang="en-US" sz="1000" i="1" dirty="0"/>
          </a:p>
          <a:p>
            <a:endParaRPr lang="en-US" sz="1000" dirty="0"/>
          </a:p>
          <a:p>
            <a:endParaRPr lang="en-US" sz="1000" i="1" dirty="0"/>
          </a:p>
          <a:p>
            <a:pPr marL="243332"/>
            <a:endParaRPr lang="en-US" dirty="0"/>
          </a:p>
          <a:p>
            <a:endParaRPr lang="en-US" dirty="0"/>
          </a:p>
          <a:p>
            <a:endParaRPr lang="en-US" i="0"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38</a:t>
            </a:fld>
            <a:endParaRPr lang="en-US" dirty="0"/>
          </a:p>
        </p:txBody>
      </p:sp>
    </p:spTree>
    <p:extLst>
      <p:ext uri="{BB962C8B-B14F-4D97-AF65-F5344CB8AC3E}">
        <p14:creationId xmlns:p14="http://schemas.microsoft.com/office/powerpoint/2010/main" val="21068665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b="0" i="1" u="sng" dirty="0"/>
          </a:p>
          <a:p>
            <a:r>
              <a:rPr lang="en-US" b="0" i="0" u="sng" dirty="0"/>
              <a:t>Information for Presenter to Convey: </a:t>
            </a:r>
            <a:r>
              <a:rPr lang="en-US" b="1" i="0" u="sng" dirty="0"/>
              <a:t>Bold</a:t>
            </a:r>
          </a:p>
          <a:p>
            <a:endParaRPr lang="en-US" b="0" i="1" dirty="0"/>
          </a:p>
          <a:p>
            <a:pPr defTabSz="483307">
              <a:defRPr/>
            </a:pPr>
            <a:r>
              <a:rPr lang="en-US" u="sng" dirty="0"/>
              <a:t>Presenter’s Notes</a:t>
            </a:r>
            <a:r>
              <a:rPr lang="en-US" u="none" dirty="0"/>
              <a:t>: (Time: 3 Minutes)</a:t>
            </a:r>
          </a:p>
          <a:p>
            <a:endParaRPr lang="en-US" dirty="0"/>
          </a:p>
          <a:p>
            <a:r>
              <a:rPr lang="en-US" b="1" dirty="0"/>
              <a:t>SAY: Let’s take some</a:t>
            </a:r>
            <a:r>
              <a:rPr lang="en-US" b="1" baseline="0" dirty="0"/>
              <a:t> time to review our initial essential questions: </a:t>
            </a:r>
          </a:p>
          <a:p>
            <a:endParaRPr lang="en-US" b="1" baseline="0" dirty="0"/>
          </a:p>
          <a:p>
            <a:pPr marL="179268" indent="-179268">
              <a:buFont typeface="Lucida Grande"/>
              <a:buChar char="-"/>
            </a:pPr>
            <a:r>
              <a:rPr lang="en-US" sz="1300" b="1" dirty="0"/>
              <a:t>What is the role of administrators in the prevention and intervention of inappropriate behavior?</a:t>
            </a:r>
          </a:p>
          <a:p>
            <a:pPr marL="179268" indent="-179268">
              <a:buFont typeface="Lucida Grande"/>
              <a:buChar char="-"/>
            </a:pPr>
            <a:endParaRPr lang="en-US" sz="1300" b="1" dirty="0"/>
          </a:p>
          <a:p>
            <a:pPr marL="179268" indent="-179268">
              <a:buFont typeface="Lucida Grande"/>
              <a:buChar char="-"/>
            </a:pPr>
            <a:r>
              <a:rPr lang="en-US" sz="1300" b="1" dirty="0"/>
              <a:t>How can teachers support them in this endeavor?</a:t>
            </a:r>
          </a:p>
          <a:p>
            <a:endParaRPr lang="en-US" sz="1300" b="1" dirty="0"/>
          </a:p>
          <a:p>
            <a:r>
              <a:rPr lang="en-US" b="1" dirty="0"/>
              <a:t> Please respond to the reflection questions in your journal. </a:t>
            </a:r>
            <a:endParaRPr lang="en-US" i="1" baseline="0" dirty="0"/>
          </a:p>
          <a:p>
            <a:pPr defTabSz="483307">
              <a:defRPr/>
            </a:pPr>
            <a:endParaRPr lang="en-US" b="0" i="1"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39</a:t>
            </a:fld>
            <a:endParaRPr lang="en-US" dirty="0"/>
          </a:p>
        </p:txBody>
      </p:sp>
    </p:spTree>
    <p:extLst>
      <p:ext uri="{BB962C8B-B14F-4D97-AF65-F5344CB8AC3E}">
        <p14:creationId xmlns:p14="http://schemas.microsoft.com/office/powerpoint/2010/main" val="17082280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r>
              <a:rPr lang="en-US" u="sng" dirty="0"/>
              <a:t>Presenter’s Notes:</a:t>
            </a:r>
            <a:r>
              <a:rPr lang="en-US" u="none" dirty="0"/>
              <a:t> (Time: 5 Minutes)</a:t>
            </a:r>
          </a:p>
          <a:p>
            <a:endParaRPr lang="en-US" b="0" dirty="0"/>
          </a:p>
          <a:p>
            <a:r>
              <a:rPr lang="en-US" b="1" dirty="0"/>
              <a:t>SAY: Each participant is</a:t>
            </a:r>
            <a:r>
              <a:rPr lang="en-US" b="1" baseline="0" dirty="0"/>
              <a:t> required to complete an assessment based on the information received in this training. You must receive a score of 100 to receive credit for this module training. </a:t>
            </a:r>
          </a:p>
          <a:p>
            <a:endParaRPr lang="en-US" b="0" i="1" baseline="0" dirty="0"/>
          </a:p>
          <a:p>
            <a:pPr defTabSz="483307">
              <a:defRPr/>
            </a:pPr>
            <a:r>
              <a:rPr lang="en-US" b="0" i="1" baseline="0" dirty="0"/>
              <a:t>You can provide each participant with the Module 5 assessment to complete as a culminating activity. Districts can alternately choose to have participants complete the assessment during a follow-up session or have them complete the assessment on their own within a designated period of time and submit it to their campus principal. </a:t>
            </a:r>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276F89BB-B7E5-B147-BFB7-69A1B0762F99}" type="slidenum">
              <a:rPr lang="en-US" smtClean="0"/>
              <a:t>40</a:t>
            </a:fld>
            <a:endParaRPr lang="en-US" dirty="0"/>
          </a:p>
        </p:txBody>
      </p:sp>
    </p:spTree>
    <p:extLst>
      <p:ext uri="{BB962C8B-B14F-4D97-AF65-F5344CB8AC3E}">
        <p14:creationId xmlns:p14="http://schemas.microsoft.com/office/powerpoint/2010/main" val="33484849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r>
              <a:rPr lang="en-US" u="sng" dirty="0"/>
              <a:t>Presenter’s Notes</a:t>
            </a:r>
            <a:r>
              <a:rPr lang="en-US" u="none" dirty="0"/>
              <a:t>: (Time: 1 Minute)</a:t>
            </a:r>
            <a:endParaRPr lang="en-US" dirty="0"/>
          </a:p>
          <a:p>
            <a:endParaRPr lang="en-US" dirty="0"/>
          </a:p>
          <a:p>
            <a:r>
              <a:rPr lang="en-US" i="1" dirty="0"/>
              <a:t>Before concluding</a:t>
            </a:r>
            <a:r>
              <a:rPr lang="en-US" i="1" baseline="0" dirty="0"/>
              <a:t> the training session, ask participants if they have any questions about the information they received today. Answer any questions as applicable.</a:t>
            </a:r>
          </a:p>
          <a:p>
            <a:endParaRPr lang="en-US" dirty="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41</a:t>
            </a:fld>
            <a:endParaRPr lang="en-US" dirty="0"/>
          </a:p>
        </p:txBody>
      </p:sp>
    </p:spTree>
    <p:extLst>
      <p:ext uri="{BB962C8B-B14F-4D97-AF65-F5344CB8AC3E}">
        <p14:creationId xmlns:p14="http://schemas.microsoft.com/office/powerpoint/2010/main" val="30204625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7">
              <a:defRPr/>
            </a:pPr>
            <a:r>
              <a:rPr lang="en-US" u="sng" dirty="0"/>
              <a:t>Presenter’s Notes:  </a:t>
            </a:r>
          </a:p>
          <a:p>
            <a:pPr defTabSz="483307">
              <a:defRPr/>
            </a:pPr>
            <a:endParaRPr lang="en-US" i="1" dirty="0"/>
          </a:p>
          <a:p>
            <a:r>
              <a:rPr lang="en-US" i="1" dirty="0"/>
              <a:t>References</a:t>
            </a:r>
            <a:r>
              <a:rPr lang="en-US" i="1" baseline="0" dirty="0"/>
              <a:t> for sources cited. You do not need to reference this slide. </a:t>
            </a:r>
            <a:endParaRPr lang="en-US" i="1" dirty="0"/>
          </a:p>
          <a:p>
            <a:endParaRPr lang="en-US" dirty="0">
              <a:solidFill>
                <a:srgbClr val="C40000"/>
              </a:solidFill>
            </a:endParaRPr>
          </a:p>
        </p:txBody>
      </p:sp>
      <p:sp>
        <p:nvSpPr>
          <p:cNvPr id="4" name="Slide Number Placeholder 3"/>
          <p:cNvSpPr>
            <a:spLocks noGrp="1"/>
          </p:cNvSpPr>
          <p:nvPr>
            <p:ph type="sldNum" sz="quarter" idx="10"/>
          </p:nvPr>
        </p:nvSpPr>
        <p:spPr/>
        <p:txBody>
          <a:bodyPr/>
          <a:lstStyle/>
          <a:p>
            <a:fld id="{151ED775-E727-4543-9240-78CCB10EC033}" type="slidenum">
              <a:rPr lang="en-US" smtClean="0"/>
              <a:t>42</a:t>
            </a:fld>
            <a:endParaRPr lang="en-US" dirty="0"/>
          </a:p>
        </p:txBody>
      </p:sp>
    </p:spTree>
    <p:extLst>
      <p:ext uri="{BB962C8B-B14F-4D97-AF65-F5344CB8AC3E}">
        <p14:creationId xmlns:p14="http://schemas.microsoft.com/office/powerpoint/2010/main" val="1368066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9311990E-7272-8D44-9333-8EB101349D9A}"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2685383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4825EA-0C57-ED47-97D0-392990024DF3}"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6259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360FEE-D08F-6646-AD65-FD069DA7F531}"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3083323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2864B7-86F5-4840-9692-040D253D1FD1}"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2822821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737549-4AB0-0841-81DB-A2B85196DF1C}" type="datetime1">
              <a:rPr lang="en-US" smtClean="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1868290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4A5DF0-F00F-BD4E-AA53-39016CF660C9}" type="datetime1">
              <a:rPr lang="en-US" smtClean="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412150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C79E7E-C13B-754B-8137-DF8E3FDA48E1}" type="datetime1">
              <a:rPr lang="en-US" smtClean="0"/>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784589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7189D8-31F2-CB42-B0F2-A04CA4605E84}"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814038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824B0A-0DA1-1F42-860D-6395BE2A4B4B}"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32856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F78085-4BAC-AF45-A9BD-60C98A2C677C}"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130713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29BAB1-322F-4546-97DD-83E6EA420667}"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3201268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64E078-C739-7F4B-9542-D1E75AC64577}" type="datetime1">
              <a:rPr lang="en-US" smtClean="0"/>
              <a:t>7/27/2022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DD2DFE-2B8D-9541-9EAC-6C4E629DB06C}" type="slidenum">
              <a:rPr lang="en-US" smtClean="0"/>
              <a:t>‹#›</a:t>
            </a:fld>
            <a:endParaRPr lang="en-US" dirty="0"/>
          </a:p>
        </p:txBody>
      </p:sp>
    </p:spTree>
    <p:extLst>
      <p:ext uri="{BB962C8B-B14F-4D97-AF65-F5344CB8AC3E}">
        <p14:creationId xmlns:p14="http://schemas.microsoft.com/office/powerpoint/2010/main" val="585030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jukebox.esc13.net/PSgateway/ethics/videos/EthicsModule_6.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0.jpg"/></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6.jp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7.jp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37.gif"/></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8" Type="http://schemas.openxmlformats.org/officeDocument/2006/relationships/hyperlink" Target="http://dx.doi.org/10.4135/9781452231105.n3" TargetMode="External"/><Relationship Id="rId3" Type="http://schemas.openxmlformats.org/officeDocument/2006/relationships/image" Target="../media/image2.png"/><Relationship Id="rId7" Type="http://schemas.openxmlformats.org/officeDocument/2006/relationships/hyperlink" Target="https://hbr.org/2014/09/how-unethical-behavior-becomes-habit"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http://blogs.edweek.org/topschooljobs/k-12_talent_manager/2012/10/7_practices_to_prevent_unethical_behavior.html" TargetMode="External"/><Relationship Id="rId5" Type="http://schemas.openxmlformats.org/officeDocument/2006/relationships/hyperlink" Target="https://prezi.com/e7nwvvxjr77t/preventing-inappropriate-teacher-student-relationships/" TargetMode="External"/><Relationship Id="rId4" Type="http://schemas.openxmlformats.org/officeDocument/2006/relationships/hyperlink" Target="https://www.washingtonpost.com/posteverything/wp/2015/01/20/more-teachers-are-having-sex-with-their-students-heres-how-schools-can-stop-the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8644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Content Placeholder 7"/>
          <p:cNvSpPr>
            <a:spLocks noGrp="1"/>
          </p:cNvSpPr>
          <p:nvPr>
            <p:ph sz="quarter" idx="4"/>
          </p:nvPr>
        </p:nvSpPr>
        <p:spPr>
          <a:xfrm>
            <a:off x="4408769" y="1518698"/>
            <a:ext cx="4480650" cy="4501630"/>
          </a:xfrm>
        </p:spPr>
        <p:txBody>
          <a:bodyPr>
            <a:normAutofit/>
          </a:bodyPr>
          <a:lstStyle/>
          <a:p>
            <a:pPr marL="0" indent="0">
              <a:buNone/>
            </a:pPr>
            <a:r>
              <a:rPr lang="en-US" sz="3200" dirty="0"/>
              <a:t>Describe the role of administrators in the  prevention and intervention of inappropriate behaviors.  </a:t>
            </a:r>
            <a:endParaRPr lang="en-US" dirty="0"/>
          </a:p>
        </p:txBody>
      </p:sp>
      <p:pic>
        <p:nvPicPr>
          <p:cNvPr id="4" name="Picture 3" descr="purpose4.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7460" y="1535113"/>
            <a:ext cx="3497937" cy="4201054"/>
          </a:xfrm>
          <a:prstGeom prst="rect">
            <a:avLst/>
          </a:prstGeom>
        </p:spPr>
      </p:pic>
      <p:sp>
        <p:nvSpPr>
          <p:cNvPr id="9" name="Slide Number Placeholder 8"/>
          <p:cNvSpPr>
            <a:spLocks noGrp="1"/>
          </p:cNvSpPr>
          <p:nvPr>
            <p:ph type="sldNum" sz="quarter" idx="12"/>
          </p:nvPr>
        </p:nvSpPr>
        <p:spPr/>
        <p:txBody>
          <a:bodyPr/>
          <a:lstStyle/>
          <a:p>
            <a:fld id="{A3DD2DFE-2B8D-9541-9EAC-6C4E629DB06C}" type="slidenum">
              <a:rPr lang="en-US" smtClean="0"/>
              <a:t>2</a:t>
            </a:fld>
            <a:endParaRPr lang="en-US" dirty="0"/>
          </a:p>
        </p:txBody>
      </p:sp>
    </p:spTree>
    <p:extLst>
      <p:ext uri="{BB962C8B-B14F-4D97-AF65-F5344CB8AC3E}">
        <p14:creationId xmlns:p14="http://schemas.microsoft.com/office/powerpoint/2010/main" val="709182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361467" y="544318"/>
            <a:ext cx="4616096" cy="604673"/>
          </a:xfrm>
        </p:spPr>
        <p:txBody>
          <a:bodyPr>
            <a:normAutofit fontScale="90000"/>
          </a:bodyPr>
          <a:lstStyle/>
          <a:p>
            <a:pPr algn="ctr"/>
            <a:r>
              <a:rPr lang="en-US" sz="3200" dirty="0"/>
              <a:t> </a:t>
            </a:r>
            <a:r>
              <a:rPr lang="en-US" sz="4000" dirty="0">
                <a:solidFill>
                  <a:srgbClr val="0000FF"/>
                </a:solidFill>
              </a:rPr>
              <a:t>Stimulating Thinking</a:t>
            </a:r>
          </a:p>
        </p:txBody>
      </p:sp>
      <p:sp>
        <p:nvSpPr>
          <p:cNvPr id="3" name="Content Placeholder 2"/>
          <p:cNvSpPr>
            <a:spLocks noGrp="1"/>
          </p:cNvSpPr>
          <p:nvPr>
            <p:ph idx="1"/>
          </p:nvPr>
        </p:nvSpPr>
        <p:spPr>
          <a:xfrm>
            <a:off x="3615366" y="273050"/>
            <a:ext cx="5111750" cy="5853113"/>
          </a:xfrm>
        </p:spPr>
        <p:txBody>
          <a:bodyPr/>
          <a:lstStyle/>
          <a:p>
            <a:pPr marL="0" indent="0">
              <a:buNone/>
            </a:pPr>
            <a:endParaRPr lang="en-US" dirty="0"/>
          </a:p>
          <a:p>
            <a:pPr marL="0" indent="0">
              <a:buNone/>
            </a:pPr>
            <a:endParaRPr lang="en-US" dirty="0"/>
          </a:p>
          <a:p>
            <a:pPr marL="0" indent="0" algn="ctr">
              <a:buNone/>
            </a:pPr>
            <a:endParaRPr lang="en-US" dirty="0"/>
          </a:p>
        </p:txBody>
      </p:sp>
      <p:sp>
        <p:nvSpPr>
          <p:cNvPr id="4" name="Text Placeholder 3"/>
          <p:cNvSpPr>
            <a:spLocks noGrp="1"/>
          </p:cNvSpPr>
          <p:nvPr>
            <p:ph type="body" sz="half" idx="2"/>
          </p:nvPr>
        </p:nvSpPr>
        <p:spPr>
          <a:xfrm>
            <a:off x="269365" y="1299264"/>
            <a:ext cx="5329960" cy="3554006"/>
          </a:xfrm>
        </p:spPr>
        <p:txBody>
          <a:bodyPr>
            <a:noAutofit/>
          </a:bodyPr>
          <a:lstStyle/>
          <a:p>
            <a:pPr marL="461963" indent="-461963">
              <a:buFont typeface="+mj-lt"/>
              <a:buAutoNum type="arabicPeriod"/>
            </a:pPr>
            <a:r>
              <a:rPr lang="en-US" sz="3200" dirty="0"/>
              <a:t>What is the role of administrators in the prevention and intervention of inappropriate behavior?</a:t>
            </a:r>
          </a:p>
          <a:p>
            <a:pPr marL="461963" indent="-461963">
              <a:buFont typeface="+mj-lt"/>
              <a:buAutoNum type="arabicPeriod"/>
            </a:pPr>
            <a:r>
              <a:rPr lang="en-US" sz="3200" dirty="0"/>
              <a:t>How can teachers and staff support them in this endeavor?</a:t>
            </a:r>
          </a:p>
        </p:txBody>
      </p:sp>
      <p:pic>
        <p:nvPicPr>
          <p:cNvPr id="5" name="Content Placeholder 3" descr="Essential Questions.png"/>
          <p:cNvPicPr>
            <a:picLocks noChangeAspect="1"/>
          </p:cNvPicPr>
          <p:nvPr/>
        </p:nvPicPr>
        <p:blipFill rotWithShape="1">
          <a:blip r:embed="rId4" cstate="print">
            <a:extLst>
              <a:ext uri="{28A0092B-C50C-407E-A947-70E740481C1C}">
                <a14:useLocalDpi xmlns:a14="http://schemas.microsoft.com/office/drawing/2010/main"/>
              </a:ext>
            </a:extLst>
          </a:blip>
          <a:srcRect t="-4314" b="-691"/>
          <a:stretch/>
        </p:blipFill>
        <p:spPr>
          <a:xfrm>
            <a:off x="5671483" y="1832648"/>
            <a:ext cx="2994244" cy="3078342"/>
          </a:xfrm>
          <a:prstGeom prst="rect">
            <a:avLst/>
          </a:prstGeom>
        </p:spPr>
      </p:pic>
      <p:sp>
        <p:nvSpPr>
          <p:cNvPr id="6" name="Slide Number Placeholder 5"/>
          <p:cNvSpPr>
            <a:spLocks noGrp="1"/>
          </p:cNvSpPr>
          <p:nvPr>
            <p:ph type="sldNum" sz="quarter" idx="12"/>
          </p:nvPr>
        </p:nvSpPr>
        <p:spPr/>
        <p:txBody>
          <a:bodyPr/>
          <a:lstStyle/>
          <a:p>
            <a:fld id="{A3DD2DFE-2B8D-9541-9EAC-6C4E629DB06C}" type="slidenum">
              <a:rPr lang="en-US" smtClean="0"/>
              <a:t>3</a:t>
            </a:fld>
            <a:endParaRPr lang="en-US" dirty="0"/>
          </a:p>
        </p:txBody>
      </p:sp>
    </p:spTree>
    <p:extLst>
      <p:ext uri="{BB962C8B-B14F-4D97-AF65-F5344CB8AC3E}">
        <p14:creationId xmlns:p14="http://schemas.microsoft.com/office/powerpoint/2010/main" val="4275421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pic>
        <p:nvPicPr>
          <p:cNvPr id="5" name="Content Placeholder 4" descr="lightbulb_obj.jpg"/>
          <p:cNvPicPr>
            <a:picLocks noGrp="1" noChangeAspect="1"/>
          </p:cNvPicPr>
          <p:nvPr>
            <p:ph sz="half" idx="1"/>
          </p:nvPr>
        </p:nvPicPr>
        <p:blipFill>
          <a:blip r:embed="rId4">
            <a:extLst>
              <a:ext uri="{28A0092B-C50C-407E-A947-70E740481C1C}">
                <a14:useLocalDpi xmlns:a14="http://schemas.microsoft.com/office/drawing/2010/main" val="0"/>
              </a:ext>
            </a:extLst>
          </a:blip>
          <a:srcRect l="8034" r="8034"/>
          <a:stretch>
            <a:fillRect/>
          </a:stretch>
        </p:blipFill>
        <p:spPr>
          <a:xfrm>
            <a:off x="260146" y="651927"/>
            <a:ext cx="3141272" cy="4841908"/>
          </a:xfrm>
        </p:spPr>
      </p:pic>
      <p:sp>
        <p:nvSpPr>
          <p:cNvPr id="4" name="Content Placeholder 3"/>
          <p:cNvSpPr>
            <a:spLocks noGrp="1"/>
          </p:cNvSpPr>
          <p:nvPr>
            <p:ph sz="half" idx="2"/>
          </p:nvPr>
        </p:nvSpPr>
        <p:spPr>
          <a:xfrm>
            <a:off x="3226257" y="1122708"/>
            <a:ext cx="5652095" cy="5122649"/>
          </a:xfrm>
        </p:spPr>
        <p:txBody>
          <a:bodyPr>
            <a:normAutofit/>
          </a:bodyPr>
          <a:lstStyle/>
          <a:p>
            <a:r>
              <a:rPr lang="en-US" sz="3200" dirty="0"/>
              <a:t>understand how district and campus leaders can develop an ethical culture; </a:t>
            </a:r>
            <a:endParaRPr lang="en-US" sz="1800" dirty="0"/>
          </a:p>
          <a:p>
            <a:pPr marL="0" indent="0">
              <a:buNone/>
            </a:pPr>
            <a:endParaRPr lang="en-US" sz="2000" dirty="0"/>
          </a:p>
          <a:p>
            <a:r>
              <a:rPr lang="en-US" sz="3200" dirty="0"/>
              <a:t>identify strategies to prevent inappropriate behaviors; and</a:t>
            </a:r>
          </a:p>
          <a:p>
            <a:pPr marL="0" indent="0">
              <a:buNone/>
            </a:pPr>
            <a:endParaRPr lang="en-US" sz="2000" dirty="0"/>
          </a:p>
          <a:p>
            <a:r>
              <a:rPr lang="en-US" sz="3200" dirty="0"/>
              <a:t>identify methods to intervene in any observed or reported inappropriate behavior.</a:t>
            </a:r>
          </a:p>
          <a:p>
            <a:pPr marL="0" indent="0">
              <a:buNone/>
            </a:pPr>
            <a:endParaRPr lang="en-US" sz="2200" dirty="0"/>
          </a:p>
          <a:p>
            <a:pPr marL="0" indent="0">
              <a:buNone/>
            </a:pPr>
            <a:endParaRPr lang="en-US" dirty="0"/>
          </a:p>
          <a:p>
            <a:pPr marL="0" indent="0">
              <a:buNone/>
            </a:pPr>
            <a:endParaRPr lang="en-US" sz="1600" dirty="0"/>
          </a:p>
          <a:p>
            <a:pPr marL="0" indent="0">
              <a:buNone/>
            </a:pPr>
            <a:endParaRPr lang="en-US" dirty="0"/>
          </a:p>
          <a:p>
            <a:pPr marL="0" indent="0">
              <a:buNone/>
            </a:pPr>
            <a:endParaRPr lang="en-US" sz="1600" dirty="0"/>
          </a:p>
          <a:p>
            <a:pPr marL="0" indent="0">
              <a:buNone/>
            </a:pPr>
            <a:endParaRPr lang="en-US" dirty="0"/>
          </a:p>
        </p:txBody>
      </p:sp>
      <p:sp>
        <p:nvSpPr>
          <p:cNvPr id="6" name="TextBox 5"/>
          <p:cNvSpPr txBox="1"/>
          <p:nvPr/>
        </p:nvSpPr>
        <p:spPr>
          <a:xfrm>
            <a:off x="3593901" y="366999"/>
            <a:ext cx="4864383" cy="646331"/>
          </a:xfrm>
          <a:prstGeom prst="rect">
            <a:avLst/>
          </a:prstGeom>
          <a:noFill/>
        </p:spPr>
        <p:txBody>
          <a:bodyPr wrap="square" rtlCol="0">
            <a:spAutoFit/>
          </a:bodyPr>
          <a:lstStyle/>
          <a:p>
            <a:pPr algn="ctr"/>
            <a:r>
              <a:rPr lang="en-US" sz="3600" b="1" dirty="0">
                <a:solidFill>
                  <a:srgbClr val="0100EC"/>
                </a:solidFill>
              </a:rPr>
              <a:t>Participants will </a:t>
            </a:r>
          </a:p>
        </p:txBody>
      </p:sp>
      <p:sp>
        <p:nvSpPr>
          <p:cNvPr id="2" name="Slide Number Placeholder 1"/>
          <p:cNvSpPr>
            <a:spLocks noGrp="1"/>
          </p:cNvSpPr>
          <p:nvPr>
            <p:ph type="sldNum" sz="quarter" idx="12"/>
          </p:nvPr>
        </p:nvSpPr>
        <p:spPr/>
        <p:txBody>
          <a:bodyPr/>
          <a:lstStyle/>
          <a:p>
            <a:fld id="{A3DD2DFE-2B8D-9541-9EAC-6C4E629DB06C}" type="slidenum">
              <a:rPr lang="en-US" smtClean="0"/>
              <a:t>4</a:t>
            </a:fld>
            <a:endParaRPr lang="en-US" dirty="0"/>
          </a:p>
        </p:txBody>
      </p:sp>
    </p:spTree>
    <p:extLst>
      <p:ext uri="{BB962C8B-B14F-4D97-AF65-F5344CB8AC3E}">
        <p14:creationId xmlns:p14="http://schemas.microsoft.com/office/powerpoint/2010/main" val="413441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5" y="6311248"/>
            <a:ext cx="701065" cy="363246"/>
          </a:xfrm>
          <a:prstGeom prst="rect">
            <a:avLst/>
          </a:prstGeom>
        </p:spPr>
      </p:pic>
      <p:sp>
        <p:nvSpPr>
          <p:cNvPr id="2" name="Title 1"/>
          <p:cNvSpPr>
            <a:spLocks noGrp="1"/>
          </p:cNvSpPr>
          <p:nvPr>
            <p:ph type="title"/>
          </p:nvPr>
        </p:nvSpPr>
        <p:spPr/>
        <p:txBody>
          <a:bodyPr/>
          <a:lstStyle/>
          <a:p>
            <a:r>
              <a:rPr lang="en-US" dirty="0"/>
              <a:t>Inappropriate Behavior</a:t>
            </a:r>
          </a:p>
        </p:txBody>
      </p:sp>
      <p:sp>
        <p:nvSpPr>
          <p:cNvPr id="3" name="Content Placeholder 2"/>
          <p:cNvSpPr>
            <a:spLocks noGrp="1"/>
          </p:cNvSpPr>
          <p:nvPr>
            <p:ph sz="half" idx="2"/>
          </p:nvPr>
        </p:nvSpPr>
        <p:spPr>
          <a:xfrm>
            <a:off x="457200" y="1693551"/>
            <a:ext cx="4040188" cy="3815171"/>
          </a:xfrm>
        </p:spPr>
        <p:txBody>
          <a:bodyPr>
            <a:noAutofit/>
          </a:bodyPr>
          <a:lstStyle/>
          <a:p>
            <a:pPr marL="0" indent="0">
              <a:buNone/>
            </a:pPr>
            <a:r>
              <a:rPr lang="en-US" sz="2800" dirty="0"/>
              <a:t>How often do we read or see news stories about a teacher who has had an inappropriate relationship with a student?</a:t>
            </a:r>
          </a:p>
        </p:txBody>
      </p:sp>
      <p:pic>
        <p:nvPicPr>
          <p:cNvPr id="4" name="Content Placeholder 3" descr="sad student.jpg"/>
          <p:cNvPicPr>
            <a:picLocks noGrp="1" noChangeAspect="1"/>
          </p:cNvPicPr>
          <p:nvPr>
            <p:ph sz="quarter" idx="4"/>
          </p:nvPr>
        </p:nvPicPr>
        <p:blipFill>
          <a:blip r:embed="rId4">
            <a:extLst>
              <a:ext uri="{28A0092B-C50C-407E-A947-70E740481C1C}">
                <a14:useLocalDpi xmlns:a14="http://schemas.microsoft.com/office/drawing/2010/main" val="0"/>
              </a:ext>
            </a:extLst>
          </a:blip>
          <a:srcRect l="18779" r="18779"/>
          <a:stretch>
            <a:fillRect/>
          </a:stretch>
        </p:blipFill>
        <p:spPr>
          <a:xfrm>
            <a:off x="4645025" y="1543836"/>
            <a:ext cx="4041775" cy="4432612"/>
          </a:xfrm>
        </p:spPr>
      </p:pic>
      <p:sp>
        <p:nvSpPr>
          <p:cNvPr id="6" name="Slide Number Placeholder 5"/>
          <p:cNvSpPr>
            <a:spLocks noGrp="1"/>
          </p:cNvSpPr>
          <p:nvPr>
            <p:ph type="sldNum" sz="quarter" idx="12"/>
          </p:nvPr>
        </p:nvSpPr>
        <p:spPr/>
        <p:txBody>
          <a:bodyPr/>
          <a:lstStyle/>
          <a:p>
            <a:fld id="{A3DD2DFE-2B8D-9541-9EAC-6C4E629DB06C}" type="slidenum">
              <a:rPr lang="en-US" smtClean="0"/>
              <a:t>5</a:t>
            </a:fld>
            <a:endParaRPr lang="en-US" dirty="0"/>
          </a:p>
        </p:txBody>
      </p:sp>
    </p:spTree>
    <p:extLst>
      <p:ext uri="{BB962C8B-B14F-4D97-AF65-F5344CB8AC3E}">
        <p14:creationId xmlns:p14="http://schemas.microsoft.com/office/powerpoint/2010/main" val="1426293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10" name="Content Placeholder 9"/>
          <p:cNvSpPr>
            <a:spLocks noGrp="1"/>
          </p:cNvSpPr>
          <p:nvPr>
            <p:ph sz="half" idx="2"/>
          </p:nvPr>
        </p:nvSpPr>
        <p:spPr>
          <a:xfrm>
            <a:off x="457200" y="1126382"/>
            <a:ext cx="4040188" cy="4591050"/>
          </a:xfrm>
        </p:spPr>
        <p:txBody>
          <a:bodyPr>
            <a:noAutofit/>
          </a:bodyPr>
          <a:lstStyle/>
          <a:p>
            <a:pPr marL="0" indent="0">
              <a:buNone/>
            </a:pPr>
            <a:r>
              <a:rPr lang="en-US" sz="2800" dirty="0"/>
              <a:t>“</a:t>
            </a:r>
            <a:r>
              <a:rPr lang="en-US" sz="2800" i="1" dirty="0"/>
              <a:t>A 14-year-old student wrote his cell number on a classroom chalkboard because he wanted a classmate he liked to call him. The student was contacted—not by the girl, but by his 32-year-old teacher. Within days, the two were involved in a sexual relationship.”</a:t>
            </a:r>
          </a:p>
        </p:txBody>
      </p:sp>
      <p:sp>
        <p:nvSpPr>
          <p:cNvPr id="12" name="Text Placeholder 11"/>
          <p:cNvSpPr>
            <a:spLocks noGrp="1"/>
          </p:cNvSpPr>
          <p:nvPr>
            <p:ph type="body" sz="quarter" idx="3"/>
          </p:nvPr>
        </p:nvSpPr>
        <p:spPr/>
        <p:txBody>
          <a:bodyPr/>
          <a:lstStyle/>
          <a:p>
            <a:endParaRPr lang="en-US"/>
          </a:p>
        </p:txBody>
      </p:sp>
      <p:pic>
        <p:nvPicPr>
          <p:cNvPr id="14" name="Content Placeholder 13" descr="police 2.jpg"/>
          <p:cNvPicPr>
            <a:picLocks noGrp="1" noChangeAspect="1"/>
          </p:cNvPicPr>
          <p:nvPr>
            <p:ph sz="quarter" idx="4"/>
          </p:nvPr>
        </p:nvPicPr>
        <p:blipFill>
          <a:blip r:embed="rId4">
            <a:extLst>
              <a:ext uri="{28A0092B-C50C-407E-A947-70E740481C1C}">
                <a14:useLocalDpi xmlns:a14="http://schemas.microsoft.com/office/drawing/2010/main" val="0"/>
              </a:ext>
            </a:extLst>
          </a:blip>
          <a:srcRect l="21231" r="21231"/>
          <a:stretch>
            <a:fillRect/>
          </a:stretch>
        </p:blipFill>
        <p:spPr>
          <a:xfrm>
            <a:off x="4645025" y="1196933"/>
            <a:ext cx="4041775" cy="4591050"/>
          </a:xfrm>
        </p:spPr>
      </p:pic>
      <p:sp>
        <p:nvSpPr>
          <p:cNvPr id="7" name="Slide Number Placeholder 6"/>
          <p:cNvSpPr>
            <a:spLocks noGrp="1"/>
          </p:cNvSpPr>
          <p:nvPr>
            <p:ph type="sldNum" sz="quarter" idx="12"/>
          </p:nvPr>
        </p:nvSpPr>
        <p:spPr/>
        <p:txBody>
          <a:bodyPr/>
          <a:lstStyle/>
          <a:p>
            <a:fld id="{A3DD2DFE-2B8D-9541-9EAC-6C4E629DB06C}" type="slidenum">
              <a:rPr lang="en-US" smtClean="0"/>
              <a:t>6</a:t>
            </a:fld>
            <a:endParaRPr lang="en-US" dirty="0"/>
          </a:p>
        </p:txBody>
      </p:sp>
    </p:spTree>
    <p:extLst>
      <p:ext uri="{BB962C8B-B14F-4D97-AF65-F5344CB8AC3E}">
        <p14:creationId xmlns:p14="http://schemas.microsoft.com/office/powerpoint/2010/main" val="3474551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Content Placeholder 2"/>
          <p:cNvSpPr>
            <a:spLocks noGrp="1"/>
          </p:cNvSpPr>
          <p:nvPr>
            <p:ph sz="half" idx="2"/>
          </p:nvPr>
        </p:nvSpPr>
        <p:spPr>
          <a:xfrm>
            <a:off x="457200" y="1140779"/>
            <a:ext cx="4040188" cy="4778361"/>
          </a:xfrm>
        </p:spPr>
        <p:txBody>
          <a:bodyPr>
            <a:normAutofit lnSpcReduction="10000"/>
          </a:bodyPr>
          <a:lstStyle/>
          <a:p>
            <a:pPr marL="0" indent="0">
              <a:buNone/>
            </a:pPr>
            <a:r>
              <a:rPr lang="en-US" sz="2800" i="1" dirty="0"/>
              <a:t>“A 33-year-old teacher began flirting with a 17-year-old student at a school dance. The teacher then sent the student texts, photos, and a video of herself performing lewd acts. The relationship escalated. The teacher pleaded guilty to sexual assault.”</a:t>
            </a:r>
          </a:p>
          <a:p>
            <a:pPr marL="0" indent="0">
              <a:buNone/>
            </a:pPr>
            <a:endParaRPr lang="en-US" i="1" u="sng" dirty="0">
              <a:solidFill>
                <a:srgbClr val="000000"/>
              </a:solidFill>
            </a:endParaRPr>
          </a:p>
        </p:txBody>
      </p:sp>
      <p:sp>
        <p:nvSpPr>
          <p:cNvPr id="8" name="Content Placeholder 7"/>
          <p:cNvSpPr>
            <a:spLocks noGrp="1"/>
          </p:cNvSpPr>
          <p:nvPr>
            <p:ph sz="quarter" idx="4"/>
          </p:nvPr>
        </p:nvSpPr>
        <p:spPr>
          <a:xfrm>
            <a:off x="4645025" y="2174875"/>
            <a:ext cx="4041775" cy="3490562"/>
          </a:xfrm>
        </p:spPr>
        <p:txBody>
          <a:bodyPr/>
          <a:lstStyle/>
          <a:p>
            <a:endParaRPr lang="en-US"/>
          </a:p>
        </p:txBody>
      </p:sp>
      <p:sp>
        <p:nvSpPr>
          <p:cNvPr id="4" name="Slide Number Placeholder 3"/>
          <p:cNvSpPr>
            <a:spLocks noGrp="1"/>
          </p:cNvSpPr>
          <p:nvPr>
            <p:ph type="sldNum" sz="quarter" idx="12"/>
          </p:nvPr>
        </p:nvSpPr>
        <p:spPr/>
        <p:txBody>
          <a:bodyPr/>
          <a:lstStyle/>
          <a:p>
            <a:fld id="{A3DD2DFE-2B8D-9541-9EAC-6C4E629DB06C}" type="slidenum">
              <a:rPr lang="en-US" smtClean="0"/>
              <a:t>7</a:t>
            </a:fld>
            <a:endParaRPr lang="en-US" dirty="0"/>
          </a:p>
        </p:txBody>
      </p:sp>
      <p:pic>
        <p:nvPicPr>
          <p:cNvPr id="5" name="Picture 4" descr="Polic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5025" y="1251970"/>
            <a:ext cx="4041775" cy="4413467"/>
          </a:xfrm>
          <a:prstGeom prst="rect">
            <a:avLst/>
          </a:prstGeom>
        </p:spPr>
      </p:pic>
    </p:spTree>
    <p:extLst>
      <p:ext uri="{BB962C8B-B14F-4D97-AF65-F5344CB8AC3E}">
        <p14:creationId xmlns:p14="http://schemas.microsoft.com/office/powerpoint/2010/main" val="3873165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Content Placeholder 2"/>
          <p:cNvSpPr>
            <a:spLocks noGrp="1"/>
          </p:cNvSpPr>
          <p:nvPr>
            <p:ph sz="half" idx="2"/>
          </p:nvPr>
        </p:nvSpPr>
        <p:spPr>
          <a:xfrm>
            <a:off x="457200" y="1145067"/>
            <a:ext cx="4040188" cy="4490442"/>
          </a:xfrm>
        </p:spPr>
        <p:txBody>
          <a:bodyPr>
            <a:normAutofit/>
          </a:bodyPr>
          <a:lstStyle/>
          <a:p>
            <a:pPr marL="0" indent="0">
              <a:buNone/>
            </a:pPr>
            <a:r>
              <a:rPr lang="en-US" sz="2800" i="1" dirty="0"/>
              <a:t>“A 54-year-old teacher exchanged more than 1,800 text messages with a student, many of them sexually explicit, before the teacher was convicted and sentenced to prison.”</a:t>
            </a:r>
          </a:p>
        </p:txBody>
      </p:sp>
      <p:sp>
        <p:nvSpPr>
          <p:cNvPr id="4" name="Slide Number Placeholder 3"/>
          <p:cNvSpPr>
            <a:spLocks noGrp="1"/>
          </p:cNvSpPr>
          <p:nvPr>
            <p:ph type="sldNum" sz="quarter" idx="12"/>
          </p:nvPr>
        </p:nvSpPr>
        <p:spPr/>
        <p:txBody>
          <a:bodyPr/>
          <a:lstStyle/>
          <a:p>
            <a:fld id="{A3DD2DFE-2B8D-9541-9EAC-6C4E629DB06C}" type="slidenum">
              <a:rPr lang="en-US" smtClean="0"/>
              <a:t>8</a:t>
            </a:fld>
            <a:endParaRPr lang="en-US" dirty="0"/>
          </a:p>
        </p:txBody>
      </p:sp>
      <p:pic>
        <p:nvPicPr>
          <p:cNvPr id="10" name="Content Placeholder 9" descr="police 1.jpg"/>
          <p:cNvPicPr>
            <a:picLocks noGrp="1" noChangeAspect="1"/>
          </p:cNvPicPr>
          <p:nvPr>
            <p:ph sz="quarter" idx="4"/>
          </p:nvPr>
        </p:nvPicPr>
        <p:blipFill>
          <a:blip r:embed="rId4">
            <a:extLst>
              <a:ext uri="{28A0092B-C50C-407E-A947-70E740481C1C}">
                <a14:useLocalDpi xmlns:a14="http://schemas.microsoft.com/office/drawing/2010/main" val="0"/>
              </a:ext>
            </a:extLst>
          </a:blip>
          <a:srcRect l="11641" r="11641"/>
          <a:stretch>
            <a:fillRect/>
          </a:stretch>
        </p:blipFill>
        <p:spPr>
          <a:xfrm>
            <a:off x="4645025" y="1256256"/>
            <a:ext cx="4041775" cy="4355736"/>
          </a:xfrm>
        </p:spPr>
      </p:pic>
    </p:spTree>
    <p:extLst>
      <p:ext uri="{BB962C8B-B14F-4D97-AF65-F5344CB8AC3E}">
        <p14:creationId xmlns:p14="http://schemas.microsoft.com/office/powerpoint/2010/main" val="1966508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457200" y="236150"/>
            <a:ext cx="8229600" cy="1143000"/>
          </a:xfrm>
        </p:spPr>
        <p:txBody>
          <a:bodyPr>
            <a:normAutofit fontScale="90000"/>
          </a:bodyPr>
          <a:lstStyle/>
          <a:p>
            <a:r>
              <a:rPr lang="en-US" dirty="0"/>
              <a:t>In 2015, the </a:t>
            </a:r>
            <a:r>
              <a:rPr lang="en-US" i="1" dirty="0"/>
              <a:t>Washington Post </a:t>
            </a:r>
            <a:r>
              <a:rPr lang="en-US" dirty="0"/>
              <a:t>wrote:</a:t>
            </a:r>
          </a:p>
        </p:txBody>
      </p:sp>
      <p:sp>
        <p:nvSpPr>
          <p:cNvPr id="3" name="Content Placeholder 2"/>
          <p:cNvSpPr>
            <a:spLocks noGrp="1"/>
          </p:cNvSpPr>
          <p:nvPr>
            <p:ph idx="1"/>
          </p:nvPr>
        </p:nvSpPr>
        <p:spPr>
          <a:xfrm>
            <a:off x="457199" y="1341513"/>
            <a:ext cx="8451105" cy="4525963"/>
          </a:xfrm>
        </p:spPr>
        <p:txBody>
          <a:bodyPr/>
          <a:lstStyle/>
          <a:p>
            <a:pPr marL="0" indent="0">
              <a:buNone/>
            </a:pPr>
            <a:r>
              <a:rPr lang="en-US" i="1" dirty="0"/>
              <a:t>“Texas is home to the largest number of teacher sexual misconduct cases in the country.  Investigations into alleged inappropriate teacher-student relationships has grown 27 percent over the past three years.”</a:t>
            </a:r>
          </a:p>
        </p:txBody>
      </p:sp>
      <p:sp>
        <p:nvSpPr>
          <p:cNvPr id="4" name="Slide Number Placeholder 3"/>
          <p:cNvSpPr>
            <a:spLocks noGrp="1"/>
          </p:cNvSpPr>
          <p:nvPr>
            <p:ph type="sldNum" sz="quarter" idx="12"/>
          </p:nvPr>
        </p:nvSpPr>
        <p:spPr/>
        <p:txBody>
          <a:bodyPr/>
          <a:lstStyle/>
          <a:p>
            <a:fld id="{A3DD2DFE-2B8D-9541-9EAC-6C4E629DB06C}" type="slidenum">
              <a:rPr lang="en-US" smtClean="0"/>
              <a:t>9</a:t>
            </a:fld>
            <a:endParaRPr lang="en-US" dirty="0"/>
          </a:p>
        </p:txBody>
      </p:sp>
      <p:pic>
        <p:nvPicPr>
          <p:cNvPr id="5" name="Picture 4" descr="TExas.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21109" y="3558202"/>
            <a:ext cx="2472042" cy="2417592"/>
          </a:xfrm>
          <a:prstGeom prst="rect">
            <a:avLst/>
          </a:prstGeom>
        </p:spPr>
      </p:pic>
    </p:spTree>
    <p:extLst>
      <p:ext uri="{BB962C8B-B14F-4D97-AF65-F5344CB8AC3E}">
        <p14:creationId xmlns:p14="http://schemas.microsoft.com/office/powerpoint/2010/main" val="1574795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Content Placeholder 2"/>
          <p:cNvSpPr>
            <a:spLocks noGrp="1"/>
          </p:cNvSpPr>
          <p:nvPr>
            <p:ph idx="4294967295"/>
          </p:nvPr>
        </p:nvSpPr>
        <p:spPr>
          <a:xfrm>
            <a:off x="472927" y="2372294"/>
            <a:ext cx="8357639" cy="3586163"/>
          </a:xfrm>
        </p:spPr>
        <p:txBody>
          <a:bodyPr/>
          <a:lstStyle/>
          <a:p>
            <a:pPr marL="0" indent="0">
              <a:buNone/>
            </a:pPr>
            <a:r>
              <a:rPr lang="en-US" dirty="0"/>
              <a:t>Could the previous incidents have been prevented? If so, how? </a:t>
            </a:r>
          </a:p>
          <a:p>
            <a:pPr marL="0" indent="0">
              <a:buNone/>
            </a:pPr>
            <a:endParaRPr lang="en-US" sz="2000" dirty="0"/>
          </a:p>
          <a:p>
            <a:pPr marL="0" indent="0">
              <a:buNone/>
            </a:pPr>
            <a:r>
              <a:rPr lang="en-US" dirty="0"/>
              <a:t>What strategies could these districts/campuses have implemented to prevent them from happening?</a:t>
            </a:r>
          </a:p>
        </p:txBody>
      </p:sp>
      <p:pic>
        <p:nvPicPr>
          <p:cNvPr id="4" name="Picture 3" descr="table talk.jpg"/>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l="-14020" r="-14831"/>
          <a:stretch/>
        </p:blipFill>
        <p:spPr>
          <a:xfrm>
            <a:off x="1181862" y="705646"/>
            <a:ext cx="6561983" cy="1499498"/>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10</a:t>
            </a:fld>
            <a:endParaRPr lang="en-US" dirty="0"/>
          </a:p>
        </p:txBody>
      </p:sp>
    </p:spTree>
    <p:extLst>
      <p:ext uri="{BB962C8B-B14F-4D97-AF65-F5344CB8AC3E}">
        <p14:creationId xmlns:p14="http://schemas.microsoft.com/office/powerpoint/2010/main" val="1443950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sz="4400" b="1" dirty="0"/>
              <a:t>INSERT VIDEO HERE</a:t>
            </a:r>
          </a:p>
        </p:txBody>
      </p:sp>
      <p:sp>
        <p:nvSpPr>
          <p:cNvPr id="4" name="Slide Number Placeholder 3"/>
          <p:cNvSpPr>
            <a:spLocks noGrp="1"/>
          </p:cNvSpPr>
          <p:nvPr>
            <p:ph type="sldNum" sz="quarter" idx="12"/>
          </p:nvPr>
        </p:nvSpPr>
        <p:spPr/>
        <p:txBody>
          <a:bodyPr/>
          <a:lstStyle/>
          <a:p>
            <a:fld id="{A3DD2DFE-2B8D-9541-9EAC-6C4E629DB06C}" type="slidenum">
              <a:rPr lang="en-US" smtClean="0"/>
              <a:t>11</a:t>
            </a:fld>
            <a:endParaRPr lang="en-US" dirty="0"/>
          </a:p>
        </p:txBody>
      </p:sp>
      <p:pic>
        <p:nvPicPr>
          <p:cNvPr id="10" name="Picture 9">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7490" y="1614488"/>
            <a:ext cx="6429020" cy="3616324"/>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8184" y="4632040"/>
            <a:ext cx="464280" cy="436562"/>
          </a:xfrm>
          <a:prstGeom prst="rect">
            <a:avLst/>
          </a:prstGeom>
        </p:spPr>
      </p:pic>
      <p:sp>
        <p:nvSpPr>
          <p:cNvPr id="9" name="Title 1"/>
          <p:cNvSpPr>
            <a:spLocks noGrp="1"/>
          </p:cNvSpPr>
          <p:nvPr>
            <p:ph type="title"/>
          </p:nvPr>
        </p:nvSpPr>
        <p:spPr>
          <a:xfrm>
            <a:off x="457200" y="274638"/>
            <a:ext cx="8229600" cy="1143000"/>
          </a:xfrm>
        </p:spPr>
        <p:txBody>
          <a:bodyPr/>
          <a:lstStyle/>
          <a:p>
            <a:r>
              <a:rPr lang="en-US" b="1" dirty="0"/>
              <a:t>Video Scenario</a:t>
            </a:r>
          </a:p>
        </p:txBody>
      </p:sp>
    </p:spTree>
    <p:extLst>
      <p:ext uri="{BB962C8B-B14F-4D97-AF65-F5344CB8AC3E}">
        <p14:creationId xmlns:p14="http://schemas.microsoft.com/office/powerpoint/2010/main" val="2099530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ideo.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4073" y="1417638"/>
            <a:ext cx="7468745" cy="544036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p:txBody>
          <a:bodyPr/>
          <a:lstStyle/>
          <a:p>
            <a:r>
              <a:rPr lang="en-US" b="1" dirty="0"/>
              <a:t>Video Scenario Reflection</a:t>
            </a:r>
          </a:p>
        </p:txBody>
      </p:sp>
      <p:sp>
        <p:nvSpPr>
          <p:cNvPr id="3" name="Slide Number Placeholder 2"/>
          <p:cNvSpPr>
            <a:spLocks noGrp="1"/>
          </p:cNvSpPr>
          <p:nvPr>
            <p:ph type="sldNum" sz="quarter" idx="12"/>
          </p:nvPr>
        </p:nvSpPr>
        <p:spPr/>
        <p:txBody>
          <a:bodyPr/>
          <a:lstStyle/>
          <a:p>
            <a:fld id="{A3DD2DFE-2B8D-9541-9EAC-6C4E629DB06C}" type="slidenum">
              <a:rPr lang="en-US" smtClean="0"/>
              <a:t>12</a:t>
            </a:fld>
            <a:endParaRPr lang="en-US" dirty="0"/>
          </a:p>
        </p:txBody>
      </p:sp>
    </p:spTree>
    <p:extLst>
      <p:ext uri="{BB962C8B-B14F-4D97-AF65-F5344CB8AC3E}">
        <p14:creationId xmlns:p14="http://schemas.microsoft.com/office/powerpoint/2010/main" val="1759258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13</a:t>
            </a:fld>
            <a:endParaRPr lang="en-US" dirty="0"/>
          </a:p>
        </p:txBody>
      </p:sp>
      <p:pic>
        <p:nvPicPr>
          <p:cNvPr id="4" name="Picture 3" descr="Ethic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0122" y="727920"/>
            <a:ext cx="6545468" cy="5098698"/>
          </a:xfrm>
          <a:prstGeom prst="rect">
            <a:avLst/>
          </a:prstGeom>
        </p:spPr>
      </p:pic>
    </p:spTree>
    <p:extLst>
      <p:ext uri="{BB962C8B-B14F-4D97-AF65-F5344CB8AC3E}">
        <p14:creationId xmlns:p14="http://schemas.microsoft.com/office/powerpoint/2010/main" val="2036712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1" y="274638"/>
            <a:ext cx="9142412" cy="1143000"/>
          </a:xfrm>
        </p:spPr>
        <p:txBody>
          <a:bodyPr>
            <a:normAutofit fontScale="90000"/>
          </a:bodyPr>
          <a:lstStyle/>
          <a:p>
            <a:r>
              <a:rPr lang="en-US" dirty="0"/>
              <a:t>Building and Maintaining Educator Ethics</a:t>
            </a:r>
          </a:p>
        </p:txBody>
      </p:sp>
      <p:sp>
        <p:nvSpPr>
          <p:cNvPr id="3" name="Content Placeholder 2"/>
          <p:cNvSpPr>
            <a:spLocks noGrp="1"/>
          </p:cNvSpPr>
          <p:nvPr>
            <p:ph idx="1"/>
          </p:nvPr>
        </p:nvSpPr>
        <p:spPr>
          <a:xfrm>
            <a:off x="457199" y="1623640"/>
            <a:ext cx="8433457" cy="4525963"/>
          </a:xfrm>
        </p:spPr>
        <p:txBody>
          <a:bodyPr>
            <a:normAutofit/>
          </a:bodyPr>
          <a:lstStyle/>
          <a:p>
            <a:pPr marL="0" indent="0" algn="ctr">
              <a:buNone/>
            </a:pPr>
            <a:r>
              <a:rPr lang="en-US" b="1" dirty="0"/>
              <a:t>Addressing inappropriate behavior should be:</a:t>
            </a:r>
          </a:p>
          <a:p>
            <a:pPr marL="0" indent="0" algn="ctr">
              <a:buNone/>
            </a:pPr>
            <a:r>
              <a:rPr lang="en-US" b="1" dirty="0">
                <a:solidFill>
                  <a:srgbClr val="C40000"/>
                </a:solidFill>
              </a:rPr>
              <a:t>     PROACTIVE</a:t>
            </a:r>
            <a:r>
              <a:rPr lang="en-US" dirty="0"/>
              <a:t> </a:t>
            </a:r>
            <a:r>
              <a:rPr lang="en-US" b="1" dirty="0"/>
              <a:t>NOT</a:t>
            </a:r>
            <a:r>
              <a:rPr lang="en-US" dirty="0"/>
              <a:t> </a:t>
            </a:r>
            <a:r>
              <a:rPr lang="en-US" b="1" dirty="0">
                <a:solidFill>
                  <a:srgbClr val="C40000"/>
                </a:solidFill>
              </a:rPr>
              <a:t>REACTIVE</a:t>
            </a:r>
            <a:r>
              <a:rPr lang="en-US" dirty="0"/>
              <a:t>. </a:t>
            </a:r>
            <a:endParaRPr lang="en-US" sz="1900" dirty="0"/>
          </a:p>
        </p:txBody>
      </p:sp>
      <p:pic>
        <p:nvPicPr>
          <p:cNvPr id="6" name="Picture 5" descr="Proactive_vs_Reactiv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4500" y="2899834"/>
            <a:ext cx="3175000" cy="3175000"/>
          </a:xfrm>
          <a:prstGeom prst="rect">
            <a:avLst/>
          </a:prstGeom>
        </p:spPr>
      </p:pic>
      <p:sp>
        <p:nvSpPr>
          <p:cNvPr id="7" name="Slide Number Placeholder 6"/>
          <p:cNvSpPr>
            <a:spLocks noGrp="1"/>
          </p:cNvSpPr>
          <p:nvPr>
            <p:ph type="sldNum" sz="quarter" idx="12"/>
          </p:nvPr>
        </p:nvSpPr>
        <p:spPr/>
        <p:txBody>
          <a:bodyPr/>
          <a:lstStyle/>
          <a:p>
            <a:fld id="{A3DD2DFE-2B8D-9541-9EAC-6C4E629DB06C}" type="slidenum">
              <a:rPr lang="en-US" smtClean="0"/>
              <a:t>14</a:t>
            </a:fld>
            <a:endParaRPr lang="en-US" dirty="0"/>
          </a:p>
        </p:txBody>
      </p:sp>
      <p:sp>
        <p:nvSpPr>
          <p:cNvPr id="4" name="TextBox 3"/>
          <p:cNvSpPr txBox="1"/>
          <p:nvPr/>
        </p:nvSpPr>
        <p:spPr>
          <a:xfrm>
            <a:off x="12004308" y="261143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83330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right-wrong__large.jpg"/>
          <p:cNvPicPr>
            <a:picLocks noGrp="1" noChangeAspect="1"/>
          </p:cNvPicPr>
          <p:nvPr>
            <p:ph sz="quarter" idx="4"/>
          </p:nvPr>
        </p:nvPicPr>
        <p:blipFill rotWithShape="1">
          <a:blip r:embed="rId3">
            <a:extLst>
              <a:ext uri="{28A0092B-C50C-407E-A947-70E740481C1C}">
                <a14:useLocalDpi xmlns:a14="http://schemas.microsoft.com/office/drawing/2010/main" val="0"/>
              </a:ext>
            </a:extLst>
          </a:blip>
          <a:srcRect l="-426" r="1435"/>
          <a:stretch/>
        </p:blipFill>
        <p:spPr>
          <a:xfrm>
            <a:off x="4193123" y="1963738"/>
            <a:ext cx="4145200" cy="4256087"/>
          </a:xfrm>
        </p:spPr>
      </p:pic>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1" y="418386"/>
            <a:ext cx="9142412" cy="1143000"/>
          </a:xfrm>
        </p:spPr>
        <p:txBody>
          <a:bodyPr>
            <a:normAutofit fontScale="90000"/>
          </a:bodyPr>
          <a:lstStyle/>
          <a:p>
            <a:r>
              <a:rPr lang="en-US" dirty="0"/>
              <a:t>Building and Maintaining Educator Ethics</a:t>
            </a:r>
          </a:p>
        </p:txBody>
      </p:sp>
      <p:sp>
        <p:nvSpPr>
          <p:cNvPr id="3" name="Content Placeholder 2"/>
          <p:cNvSpPr>
            <a:spLocks noGrp="1"/>
          </p:cNvSpPr>
          <p:nvPr>
            <p:ph sz="half" idx="2"/>
          </p:nvPr>
        </p:nvSpPr>
        <p:spPr>
          <a:xfrm>
            <a:off x="467193" y="2169565"/>
            <a:ext cx="3510283" cy="2017789"/>
          </a:xfrm>
        </p:spPr>
        <p:txBody>
          <a:bodyPr>
            <a:normAutofit/>
          </a:bodyPr>
          <a:lstStyle/>
          <a:p>
            <a:pPr marL="0" indent="0">
              <a:buNone/>
            </a:pPr>
            <a:r>
              <a:rPr lang="en-US" sz="3600" dirty="0"/>
              <a:t>Maintaining an ethical workplace is essential. </a:t>
            </a:r>
          </a:p>
        </p:txBody>
      </p:sp>
      <p:sp>
        <p:nvSpPr>
          <p:cNvPr id="6" name="Slide Number Placeholder 5"/>
          <p:cNvSpPr>
            <a:spLocks noGrp="1"/>
          </p:cNvSpPr>
          <p:nvPr>
            <p:ph type="sldNum" sz="quarter" idx="12"/>
          </p:nvPr>
        </p:nvSpPr>
        <p:spPr/>
        <p:txBody>
          <a:bodyPr/>
          <a:lstStyle/>
          <a:p>
            <a:fld id="{A3DD2DFE-2B8D-9541-9EAC-6C4E629DB06C}" type="slidenum">
              <a:rPr lang="en-US" smtClean="0"/>
              <a:t>15</a:t>
            </a:fld>
            <a:endParaRPr lang="en-US" dirty="0"/>
          </a:p>
        </p:txBody>
      </p:sp>
      <p:sp>
        <p:nvSpPr>
          <p:cNvPr id="4" name="TextBox 3"/>
          <p:cNvSpPr txBox="1"/>
          <p:nvPr/>
        </p:nvSpPr>
        <p:spPr>
          <a:xfrm>
            <a:off x="11117762" y="4839532"/>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911782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p:txBody>
          <a:bodyPr/>
          <a:lstStyle/>
          <a:p>
            <a:r>
              <a:rPr lang="en-US" dirty="0"/>
              <a:t>Administrator’s Role </a:t>
            </a:r>
          </a:p>
        </p:txBody>
      </p:sp>
      <p:sp>
        <p:nvSpPr>
          <p:cNvPr id="3" name="Content Placeholder 2"/>
          <p:cNvSpPr>
            <a:spLocks noGrp="1"/>
          </p:cNvSpPr>
          <p:nvPr>
            <p:ph sz="half" idx="2"/>
          </p:nvPr>
        </p:nvSpPr>
        <p:spPr>
          <a:xfrm>
            <a:off x="457200" y="1878537"/>
            <a:ext cx="4040188" cy="3951288"/>
          </a:xfrm>
        </p:spPr>
        <p:txBody>
          <a:bodyPr>
            <a:normAutofit/>
          </a:bodyPr>
          <a:lstStyle/>
          <a:p>
            <a:pPr marL="0" indent="0">
              <a:buNone/>
            </a:pPr>
            <a:r>
              <a:rPr lang="en-US" sz="3200" dirty="0"/>
              <a:t>It is important that the campus leaders  monitor what is appropriate and what is inappropriate at their campuses. </a:t>
            </a:r>
          </a:p>
          <a:p>
            <a:pPr marL="0" indent="0">
              <a:buNone/>
            </a:pPr>
            <a:endParaRPr lang="en-US" sz="1900" dirty="0"/>
          </a:p>
        </p:txBody>
      </p:sp>
      <p:pic>
        <p:nvPicPr>
          <p:cNvPr id="9" name="Content Placeholder 8" descr="principal3.jpg"/>
          <p:cNvPicPr>
            <a:picLocks noGrp="1" noChangeAspect="1"/>
          </p:cNvPicPr>
          <p:nvPr>
            <p:ph sz="quarter" idx="4"/>
          </p:nvPr>
        </p:nvPicPr>
        <p:blipFill>
          <a:blip r:embed="rId4">
            <a:extLst>
              <a:ext uri="{28A0092B-C50C-407E-A947-70E740481C1C}">
                <a14:useLocalDpi xmlns:a14="http://schemas.microsoft.com/office/drawing/2010/main" val="0"/>
              </a:ext>
            </a:extLst>
          </a:blip>
          <a:srcRect l="15966" r="15966"/>
          <a:stretch>
            <a:fillRect/>
          </a:stretch>
        </p:blipFill>
        <p:spPr>
          <a:xfrm>
            <a:off x="4645025" y="1899704"/>
            <a:ext cx="4041775" cy="3951288"/>
          </a:xfrm>
        </p:spPr>
      </p:pic>
      <p:sp>
        <p:nvSpPr>
          <p:cNvPr id="10" name="Slide Number Placeholder 9"/>
          <p:cNvSpPr>
            <a:spLocks noGrp="1"/>
          </p:cNvSpPr>
          <p:nvPr>
            <p:ph type="sldNum" sz="quarter" idx="12"/>
          </p:nvPr>
        </p:nvSpPr>
        <p:spPr/>
        <p:txBody>
          <a:bodyPr/>
          <a:lstStyle/>
          <a:p>
            <a:fld id="{A3DD2DFE-2B8D-9541-9EAC-6C4E629DB06C}" type="slidenum">
              <a:rPr lang="en-US" smtClean="0"/>
              <a:t>16</a:t>
            </a:fld>
            <a:endParaRPr lang="en-US" dirty="0"/>
          </a:p>
        </p:txBody>
      </p:sp>
    </p:spTree>
    <p:extLst>
      <p:ext uri="{BB962C8B-B14F-4D97-AF65-F5344CB8AC3E}">
        <p14:creationId xmlns:p14="http://schemas.microsoft.com/office/powerpoint/2010/main" val="3585332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influence.jpg"/>
          <p:cNvPicPr>
            <a:picLocks noGrp="1" noChangeAspect="1"/>
          </p:cNvPicPr>
          <p:nvPr>
            <p:ph sz="quarter" idx="4"/>
          </p:nvPr>
        </p:nvPicPr>
        <p:blipFill>
          <a:blip r:embed="rId3">
            <a:extLst>
              <a:ext uri="{28A0092B-C50C-407E-A947-70E740481C1C}">
                <a14:useLocalDpi xmlns:a14="http://schemas.microsoft.com/office/drawing/2010/main" val="0"/>
              </a:ext>
            </a:extLst>
          </a:blip>
          <a:srcRect l="19313" r="19313"/>
          <a:stretch>
            <a:fillRect/>
          </a:stretch>
        </p:blipFill>
        <p:spPr>
          <a:xfrm>
            <a:off x="5031747" y="1677066"/>
            <a:ext cx="3750897" cy="4425580"/>
          </a:xfrm>
        </p:spPr>
      </p:pic>
      <p:sp>
        <p:nvSpPr>
          <p:cNvPr id="6" name="Rectangle 5"/>
          <p:cNvSpPr/>
          <p:nvPr/>
        </p:nvSpPr>
        <p:spPr>
          <a:xfrm>
            <a:off x="1"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5" y="6311248"/>
            <a:ext cx="701065" cy="363246"/>
          </a:xfrm>
          <a:prstGeom prst="rect">
            <a:avLst/>
          </a:prstGeom>
        </p:spPr>
      </p:pic>
      <p:sp>
        <p:nvSpPr>
          <p:cNvPr id="2" name="Title 1"/>
          <p:cNvSpPr>
            <a:spLocks noGrp="1"/>
          </p:cNvSpPr>
          <p:nvPr>
            <p:ph type="title"/>
          </p:nvPr>
        </p:nvSpPr>
        <p:spPr/>
        <p:txBody>
          <a:bodyPr>
            <a:normAutofit/>
          </a:bodyPr>
          <a:lstStyle/>
          <a:p>
            <a:r>
              <a:rPr lang="en-US" dirty="0"/>
              <a:t>The Concept of Leadership</a:t>
            </a:r>
          </a:p>
        </p:txBody>
      </p:sp>
      <p:sp>
        <p:nvSpPr>
          <p:cNvPr id="3" name="Content Placeholder 2"/>
          <p:cNvSpPr>
            <a:spLocks noGrp="1"/>
          </p:cNvSpPr>
          <p:nvPr>
            <p:ph sz="half" idx="2"/>
          </p:nvPr>
        </p:nvSpPr>
        <p:spPr>
          <a:xfrm>
            <a:off x="457199" y="2000547"/>
            <a:ext cx="4478703" cy="3951288"/>
          </a:xfrm>
        </p:spPr>
        <p:txBody>
          <a:bodyPr>
            <a:normAutofit/>
          </a:bodyPr>
          <a:lstStyle/>
          <a:p>
            <a:pPr marL="0" indent="0">
              <a:buNone/>
            </a:pPr>
            <a:r>
              <a:rPr lang="en-US" sz="3200" b="1" dirty="0"/>
              <a:t>At the core of most definitions of leadership are two functions: </a:t>
            </a:r>
            <a:r>
              <a:rPr lang="en-US" sz="3200" b="1" dirty="0">
                <a:solidFill>
                  <a:srgbClr val="C40000"/>
                </a:solidFill>
              </a:rPr>
              <a:t>providing direction </a:t>
            </a:r>
            <a:r>
              <a:rPr lang="en-US" sz="3200" dirty="0"/>
              <a:t>and </a:t>
            </a:r>
            <a:r>
              <a:rPr lang="en-US" sz="3200" b="1" dirty="0">
                <a:solidFill>
                  <a:srgbClr val="C40000"/>
                </a:solidFill>
              </a:rPr>
              <a:t>exercising influence.</a:t>
            </a:r>
          </a:p>
        </p:txBody>
      </p:sp>
      <p:sp>
        <p:nvSpPr>
          <p:cNvPr id="9" name="Slide Number Placeholder 8"/>
          <p:cNvSpPr>
            <a:spLocks noGrp="1"/>
          </p:cNvSpPr>
          <p:nvPr>
            <p:ph type="sldNum" sz="quarter" idx="12"/>
          </p:nvPr>
        </p:nvSpPr>
        <p:spPr/>
        <p:txBody>
          <a:bodyPr/>
          <a:lstStyle/>
          <a:p>
            <a:fld id="{A3DD2DFE-2B8D-9541-9EAC-6C4E629DB06C}" type="slidenum">
              <a:rPr lang="en-US" smtClean="0"/>
              <a:t>17</a:t>
            </a:fld>
            <a:endParaRPr lang="en-US" dirty="0"/>
          </a:p>
        </p:txBody>
      </p:sp>
    </p:spTree>
    <p:extLst>
      <p:ext uri="{BB962C8B-B14F-4D97-AF65-F5344CB8AC3E}">
        <p14:creationId xmlns:p14="http://schemas.microsoft.com/office/powerpoint/2010/main" val="2929019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p:txBody>
          <a:bodyPr>
            <a:normAutofit fontScale="90000"/>
          </a:bodyPr>
          <a:lstStyle/>
          <a:p>
            <a:r>
              <a:rPr lang="en-US" dirty="0"/>
              <a:t>Providing Direction and Exercising Influence Begins with Culture</a:t>
            </a:r>
          </a:p>
        </p:txBody>
      </p:sp>
      <p:pic>
        <p:nvPicPr>
          <p:cNvPr id="5" name="Content Placeholder 4" descr="culture.jpg"/>
          <p:cNvPicPr>
            <a:picLocks noGrp="1" noChangeAspect="1"/>
          </p:cNvPicPr>
          <p:nvPr>
            <p:ph sz="quarter" idx="4294967295"/>
          </p:nvPr>
        </p:nvPicPr>
        <p:blipFill>
          <a:blip r:embed="rId4">
            <a:extLst>
              <a:ext uri="{28A0092B-C50C-407E-A947-70E740481C1C}">
                <a14:useLocalDpi xmlns:a14="http://schemas.microsoft.com/office/drawing/2010/main" val="0"/>
              </a:ext>
            </a:extLst>
          </a:blip>
          <a:srcRect l="12274" r="12274"/>
          <a:stretch>
            <a:fillRect/>
          </a:stretch>
        </p:blipFill>
        <p:spPr>
          <a:xfrm>
            <a:off x="1884765" y="1838877"/>
            <a:ext cx="5162806" cy="4127244"/>
          </a:xfrm>
        </p:spPr>
      </p:pic>
      <p:sp>
        <p:nvSpPr>
          <p:cNvPr id="6" name="Slide Number Placeholder 5"/>
          <p:cNvSpPr>
            <a:spLocks noGrp="1"/>
          </p:cNvSpPr>
          <p:nvPr>
            <p:ph type="sldNum" sz="quarter" idx="12"/>
          </p:nvPr>
        </p:nvSpPr>
        <p:spPr/>
        <p:txBody>
          <a:bodyPr/>
          <a:lstStyle/>
          <a:p>
            <a:fld id="{A3DD2DFE-2B8D-9541-9EAC-6C4E629DB06C}" type="slidenum">
              <a:rPr lang="en-US" smtClean="0"/>
              <a:t>18</a:t>
            </a:fld>
            <a:endParaRPr lang="en-US" dirty="0"/>
          </a:p>
        </p:txBody>
      </p:sp>
    </p:spTree>
    <p:extLst>
      <p:ext uri="{BB962C8B-B14F-4D97-AF65-F5344CB8AC3E}">
        <p14:creationId xmlns:p14="http://schemas.microsoft.com/office/powerpoint/2010/main" val="3335469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wal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356350"/>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A3DD2DFE-2B8D-9541-9EAC-6C4E629DB06C}" type="slidenum">
              <a:rPr lang="en-US" smtClean="0"/>
              <a:t>19</a:t>
            </a:fld>
            <a:endParaRPr lang="en-US" dirty="0"/>
          </a:p>
        </p:txBody>
      </p:sp>
    </p:spTree>
    <p:extLst>
      <p:ext uri="{BB962C8B-B14F-4D97-AF65-F5344CB8AC3E}">
        <p14:creationId xmlns:p14="http://schemas.microsoft.com/office/powerpoint/2010/main" val="3098506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Content Placeholder 2"/>
          <p:cNvSpPr>
            <a:spLocks noGrp="1"/>
          </p:cNvSpPr>
          <p:nvPr>
            <p:ph idx="1"/>
          </p:nvPr>
        </p:nvSpPr>
        <p:spPr/>
        <p:txBody>
          <a:bodyPr/>
          <a:lstStyle/>
          <a:p>
            <a:pPr marL="0" indent="0">
              <a:buNone/>
            </a:pPr>
            <a:endParaRPr lang="en-US" dirty="0"/>
          </a:p>
          <a:p>
            <a:pPr marL="0" indent="0">
              <a:buNone/>
            </a:pPr>
            <a:endParaRPr lang="en-US" dirty="0"/>
          </a:p>
        </p:txBody>
      </p:sp>
      <p:pic>
        <p:nvPicPr>
          <p:cNvPr id="4" name="Picture 3" descr="prevention.jpg"/>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1672166" y="1778000"/>
            <a:ext cx="6180667" cy="2201333"/>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t>20</a:t>
            </a:fld>
            <a:endParaRPr lang="en-US" dirty="0"/>
          </a:p>
        </p:txBody>
      </p:sp>
    </p:spTree>
    <p:extLst>
      <p:ext uri="{BB962C8B-B14F-4D97-AF65-F5344CB8AC3E}">
        <p14:creationId xmlns:p14="http://schemas.microsoft.com/office/powerpoint/2010/main" val="2009622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p:txBody>
          <a:bodyPr/>
          <a:lstStyle/>
          <a:p>
            <a:r>
              <a:rPr lang="en-US" dirty="0"/>
              <a:t>Prevention Practices</a:t>
            </a:r>
          </a:p>
        </p:txBody>
      </p:sp>
      <p:sp>
        <p:nvSpPr>
          <p:cNvPr id="3" name="Text Placeholder 2"/>
          <p:cNvSpPr>
            <a:spLocks noGrp="1"/>
          </p:cNvSpPr>
          <p:nvPr>
            <p:ph type="body" idx="1"/>
          </p:nvPr>
        </p:nvSpPr>
        <p:spPr>
          <a:xfrm>
            <a:off x="457200" y="1400405"/>
            <a:ext cx="4040188" cy="639762"/>
          </a:xfrm>
        </p:spPr>
        <p:txBody>
          <a:bodyPr>
            <a:normAutofit/>
          </a:bodyPr>
          <a:lstStyle/>
          <a:p>
            <a:r>
              <a:rPr lang="en-US" sz="3200" dirty="0"/>
              <a:t>District/Campus</a:t>
            </a:r>
          </a:p>
        </p:txBody>
      </p:sp>
      <p:sp>
        <p:nvSpPr>
          <p:cNvPr id="4" name="Content Placeholder 3"/>
          <p:cNvSpPr>
            <a:spLocks noGrp="1"/>
          </p:cNvSpPr>
          <p:nvPr>
            <p:ph sz="half" idx="2"/>
          </p:nvPr>
        </p:nvSpPr>
        <p:spPr/>
        <p:txBody>
          <a:bodyPr/>
          <a:lstStyle/>
          <a:p>
            <a:pPr marL="0" indent="0">
              <a:buNone/>
            </a:pPr>
            <a:r>
              <a:rPr lang="en-US" sz="2800" dirty="0"/>
              <a:t>Practice: </a:t>
            </a:r>
            <a:r>
              <a:rPr lang="en-US" sz="2800" b="1" dirty="0">
                <a:solidFill>
                  <a:srgbClr val="C40000"/>
                </a:solidFill>
              </a:rPr>
              <a:t>Implement Policies and Practices</a:t>
            </a:r>
          </a:p>
          <a:p>
            <a:endParaRPr lang="en-US" dirty="0"/>
          </a:p>
          <a:p>
            <a:endParaRPr lang="en-US" dirty="0"/>
          </a:p>
        </p:txBody>
      </p:sp>
      <p:sp>
        <p:nvSpPr>
          <p:cNvPr id="5" name="Text Placeholder 4"/>
          <p:cNvSpPr>
            <a:spLocks noGrp="1"/>
          </p:cNvSpPr>
          <p:nvPr>
            <p:ph type="body" sz="quarter" idx="3"/>
          </p:nvPr>
        </p:nvSpPr>
        <p:spPr>
          <a:xfrm>
            <a:off x="4579208" y="1381161"/>
            <a:ext cx="4656177" cy="639762"/>
          </a:xfrm>
        </p:spPr>
        <p:txBody>
          <a:bodyPr>
            <a:noAutofit/>
          </a:bodyPr>
          <a:lstStyle/>
          <a:p>
            <a:r>
              <a:rPr lang="en-US" sz="3200" dirty="0"/>
              <a:t>Teacher/Staff</a:t>
            </a:r>
          </a:p>
        </p:txBody>
      </p:sp>
      <p:sp>
        <p:nvSpPr>
          <p:cNvPr id="6" name="Content Placeholder 5"/>
          <p:cNvSpPr>
            <a:spLocks noGrp="1"/>
          </p:cNvSpPr>
          <p:nvPr>
            <p:ph sz="quarter" idx="4"/>
          </p:nvPr>
        </p:nvSpPr>
        <p:spPr/>
        <p:txBody>
          <a:bodyPr>
            <a:normAutofit/>
          </a:bodyPr>
          <a:lstStyle/>
          <a:p>
            <a:r>
              <a:rPr lang="en-US" sz="2800" dirty="0"/>
              <a:t>Familiarize yourself with all policies and practices. </a:t>
            </a:r>
          </a:p>
          <a:p>
            <a:pPr marL="0" indent="0">
              <a:buNone/>
            </a:pPr>
            <a:endParaRPr lang="en-US" sz="2800" dirty="0"/>
          </a:p>
          <a:p>
            <a:r>
              <a:rPr lang="en-US" sz="2800" dirty="0"/>
              <a:t>Know all district/campus expectations.</a:t>
            </a:r>
          </a:p>
          <a:p>
            <a:pPr marL="0" indent="0">
              <a:buNone/>
            </a:pPr>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21</a:t>
            </a:fld>
            <a:endParaRPr lang="en-US" dirty="0"/>
          </a:p>
        </p:txBody>
      </p:sp>
      <p:pic>
        <p:nvPicPr>
          <p:cNvPr id="8" name="Content Placeholder 7" descr="policy.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09421" y="3374137"/>
            <a:ext cx="2984837" cy="1844519"/>
          </a:xfrm>
          <a:prstGeom prst="rect">
            <a:avLst/>
          </a:prstGeom>
        </p:spPr>
      </p:pic>
    </p:spTree>
    <p:extLst>
      <p:ext uri="{BB962C8B-B14F-4D97-AF65-F5344CB8AC3E}">
        <p14:creationId xmlns:p14="http://schemas.microsoft.com/office/powerpoint/2010/main" val="213827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457200" y="110019"/>
            <a:ext cx="8229600" cy="1143000"/>
          </a:xfrm>
        </p:spPr>
        <p:txBody>
          <a:bodyPr/>
          <a:lstStyle/>
          <a:p>
            <a:r>
              <a:rPr lang="en-US" dirty="0"/>
              <a:t>Prevention Practices</a:t>
            </a:r>
          </a:p>
        </p:txBody>
      </p:sp>
      <p:sp>
        <p:nvSpPr>
          <p:cNvPr id="3" name="Text Placeholder 2"/>
          <p:cNvSpPr>
            <a:spLocks noGrp="1"/>
          </p:cNvSpPr>
          <p:nvPr>
            <p:ph type="body" idx="1"/>
          </p:nvPr>
        </p:nvSpPr>
        <p:spPr>
          <a:xfrm>
            <a:off x="457200" y="1118201"/>
            <a:ext cx="4040188" cy="639762"/>
          </a:xfrm>
        </p:spPr>
        <p:txBody>
          <a:bodyPr>
            <a:normAutofit/>
          </a:bodyPr>
          <a:lstStyle/>
          <a:p>
            <a:r>
              <a:rPr lang="en-US" sz="3200" dirty="0"/>
              <a:t>District/Campus</a:t>
            </a:r>
          </a:p>
        </p:txBody>
      </p:sp>
      <p:sp>
        <p:nvSpPr>
          <p:cNvPr id="4" name="Content Placeholder 3"/>
          <p:cNvSpPr>
            <a:spLocks noGrp="1"/>
          </p:cNvSpPr>
          <p:nvPr>
            <p:ph sz="half" idx="2"/>
          </p:nvPr>
        </p:nvSpPr>
        <p:spPr>
          <a:xfrm>
            <a:off x="457200" y="1762236"/>
            <a:ext cx="4040188" cy="4175791"/>
          </a:xfrm>
        </p:spPr>
        <p:txBody>
          <a:bodyPr/>
          <a:lstStyle/>
          <a:p>
            <a:pPr marL="0" indent="0">
              <a:buNone/>
            </a:pPr>
            <a:r>
              <a:rPr lang="en-US" sz="2800" dirty="0"/>
              <a:t>Practice:</a:t>
            </a:r>
            <a:r>
              <a:rPr lang="en-US" sz="2800" b="1" dirty="0">
                <a:solidFill>
                  <a:srgbClr val="C40000"/>
                </a:solidFill>
              </a:rPr>
              <a:t> Develop Staff Understanding  </a:t>
            </a:r>
          </a:p>
          <a:p>
            <a:pPr marL="0" indent="0">
              <a:buNone/>
            </a:pPr>
            <a:endParaRPr lang="en-US" sz="2800" dirty="0"/>
          </a:p>
          <a:p>
            <a:endParaRPr lang="en-US" dirty="0"/>
          </a:p>
          <a:p>
            <a:endParaRPr lang="en-US" dirty="0"/>
          </a:p>
        </p:txBody>
      </p:sp>
      <p:sp>
        <p:nvSpPr>
          <p:cNvPr id="5" name="Text Placeholder 4"/>
          <p:cNvSpPr>
            <a:spLocks noGrp="1"/>
          </p:cNvSpPr>
          <p:nvPr>
            <p:ph type="body" sz="quarter" idx="3"/>
          </p:nvPr>
        </p:nvSpPr>
        <p:spPr>
          <a:xfrm>
            <a:off x="4939984" y="1122474"/>
            <a:ext cx="2506534" cy="639762"/>
          </a:xfrm>
        </p:spPr>
        <p:txBody>
          <a:bodyPr>
            <a:noAutofit/>
          </a:bodyPr>
          <a:lstStyle/>
          <a:p>
            <a:r>
              <a:rPr lang="en-US" sz="3200" dirty="0"/>
              <a:t>Teacher/Staff</a:t>
            </a:r>
          </a:p>
        </p:txBody>
      </p:sp>
      <p:sp>
        <p:nvSpPr>
          <p:cNvPr id="6" name="Content Placeholder 5"/>
          <p:cNvSpPr>
            <a:spLocks noGrp="1"/>
          </p:cNvSpPr>
          <p:nvPr>
            <p:ph sz="quarter" idx="4"/>
          </p:nvPr>
        </p:nvSpPr>
        <p:spPr>
          <a:xfrm>
            <a:off x="4341973" y="1762236"/>
            <a:ext cx="4677557" cy="4336137"/>
          </a:xfrm>
        </p:spPr>
        <p:txBody>
          <a:bodyPr>
            <a:normAutofit fontScale="92500" lnSpcReduction="10000"/>
          </a:bodyPr>
          <a:lstStyle/>
          <a:p>
            <a:r>
              <a:rPr lang="en-US" sz="2800" dirty="0"/>
              <a:t>Receive training on</a:t>
            </a:r>
          </a:p>
          <a:p>
            <a:pPr marL="635000" lvl="1" indent="-288925"/>
            <a:r>
              <a:rPr lang="en-US" sz="2800" dirty="0"/>
              <a:t>building appropriate relationships;</a:t>
            </a:r>
          </a:p>
          <a:p>
            <a:pPr marL="635000" lvl="1" indent="-288925"/>
            <a:r>
              <a:rPr lang="en-US" sz="2800" dirty="0"/>
              <a:t>social media;</a:t>
            </a:r>
          </a:p>
          <a:p>
            <a:pPr marL="635000" lvl="1" indent="-288925"/>
            <a:r>
              <a:rPr lang="en-US" sz="2800" dirty="0"/>
              <a:t>professionalism;</a:t>
            </a:r>
          </a:p>
          <a:p>
            <a:pPr marL="635000" lvl="1" indent="-288925"/>
            <a:r>
              <a:rPr lang="en-US" sz="2800" dirty="0"/>
              <a:t>district/campus ethical expectations; and</a:t>
            </a:r>
          </a:p>
          <a:p>
            <a:pPr marL="635000" lvl="1" indent="-288925"/>
            <a:r>
              <a:rPr lang="en-US" sz="2800" dirty="0"/>
              <a:t>recognizing inappropriate relationships and reporting to administration.</a:t>
            </a:r>
          </a:p>
          <a:p>
            <a:endParaRPr lang="en-US" dirty="0"/>
          </a:p>
          <a:p>
            <a:pPr marL="0" indent="0">
              <a:buNone/>
            </a:pPr>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22</a:t>
            </a:fld>
            <a:endParaRPr lang="en-US" dirty="0"/>
          </a:p>
        </p:txBody>
      </p:sp>
      <p:pic>
        <p:nvPicPr>
          <p:cNvPr id="9" name="Content Placeholder 8" descr="coaching1.png"/>
          <p:cNvPicPr>
            <a:picLocks noChangeAspect="1"/>
          </p:cNvPicPr>
          <p:nvPr/>
        </p:nvPicPr>
        <p:blipFill>
          <a:blip r:embed="rId4">
            <a:extLst>
              <a:ext uri="{28A0092B-C50C-407E-A947-70E740481C1C}">
                <a14:useLocalDpi xmlns:a14="http://schemas.microsoft.com/office/drawing/2010/main" val="0"/>
              </a:ext>
            </a:extLst>
          </a:blip>
          <a:srcRect t="-64100" b="-64100"/>
          <a:stretch>
            <a:fillRect/>
          </a:stretch>
        </p:blipFill>
        <p:spPr>
          <a:xfrm>
            <a:off x="623823" y="2689497"/>
            <a:ext cx="3259666" cy="2232540"/>
          </a:xfrm>
          <a:prstGeom prst="rect">
            <a:avLst/>
          </a:prstGeom>
        </p:spPr>
      </p:pic>
    </p:spTree>
    <p:extLst>
      <p:ext uri="{BB962C8B-B14F-4D97-AF65-F5344CB8AC3E}">
        <p14:creationId xmlns:p14="http://schemas.microsoft.com/office/powerpoint/2010/main" val="159148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p:txBody>
          <a:bodyPr/>
          <a:lstStyle/>
          <a:p>
            <a:r>
              <a:rPr lang="en-US" dirty="0"/>
              <a:t>Prevention Practices</a:t>
            </a:r>
          </a:p>
        </p:txBody>
      </p:sp>
      <p:sp>
        <p:nvSpPr>
          <p:cNvPr id="3" name="Text Placeholder 2"/>
          <p:cNvSpPr>
            <a:spLocks noGrp="1"/>
          </p:cNvSpPr>
          <p:nvPr>
            <p:ph type="body" idx="1"/>
          </p:nvPr>
        </p:nvSpPr>
        <p:spPr>
          <a:xfrm>
            <a:off x="457200" y="1400405"/>
            <a:ext cx="4040188" cy="639762"/>
          </a:xfrm>
        </p:spPr>
        <p:txBody>
          <a:bodyPr>
            <a:normAutofit/>
          </a:bodyPr>
          <a:lstStyle/>
          <a:p>
            <a:r>
              <a:rPr lang="en-US" sz="3200" dirty="0"/>
              <a:t>District/Campus</a:t>
            </a:r>
          </a:p>
        </p:txBody>
      </p:sp>
      <p:sp>
        <p:nvSpPr>
          <p:cNvPr id="4" name="Content Placeholder 3"/>
          <p:cNvSpPr>
            <a:spLocks noGrp="1"/>
          </p:cNvSpPr>
          <p:nvPr>
            <p:ph sz="half" idx="2"/>
          </p:nvPr>
        </p:nvSpPr>
        <p:spPr/>
        <p:txBody>
          <a:bodyPr/>
          <a:lstStyle/>
          <a:p>
            <a:pPr marL="0" indent="0">
              <a:buNone/>
            </a:pPr>
            <a:r>
              <a:rPr lang="en-US" sz="2800" dirty="0"/>
              <a:t>Practice</a:t>
            </a:r>
            <a:r>
              <a:rPr lang="en-US" sz="2800" dirty="0">
                <a:solidFill>
                  <a:srgbClr val="000000"/>
                </a:solidFill>
              </a:rPr>
              <a:t>:</a:t>
            </a:r>
            <a:r>
              <a:rPr lang="en-US" sz="2800" b="1" dirty="0">
                <a:solidFill>
                  <a:srgbClr val="C40000"/>
                </a:solidFill>
              </a:rPr>
              <a:t> Develop Staff Understanding  </a:t>
            </a:r>
          </a:p>
          <a:p>
            <a:pPr marL="0" indent="0">
              <a:buNone/>
            </a:pPr>
            <a:endParaRPr lang="en-US" sz="2800" dirty="0"/>
          </a:p>
          <a:p>
            <a:endParaRPr lang="en-US" dirty="0"/>
          </a:p>
          <a:p>
            <a:endParaRPr lang="en-US" dirty="0"/>
          </a:p>
        </p:txBody>
      </p:sp>
      <p:sp>
        <p:nvSpPr>
          <p:cNvPr id="5" name="Text Placeholder 4"/>
          <p:cNvSpPr>
            <a:spLocks noGrp="1"/>
          </p:cNvSpPr>
          <p:nvPr>
            <p:ph type="body" sz="quarter" idx="3"/>
          </p:nvPr>
        </p:nvSpPr>
        <p:spPr>
          <a:xfrm>
            <a:off x="5061818" y="1381161"/>
            <a:ext cx="2520966" cy="639762"/>
          </a:xfrm>
        </p:spPr>
        <p:txBody>
          <a:bodyPr>
            <a:noAutofit/>
          </a:bodyPr>
          <a:lstStyle/>
          <a:p>
            <a:r>
              <a:rPr lang="en-US" sz="3200" dirty="0"/>
              <a:t>Teacher/Staff</a:t>
            </a:r>
          </a:p>
        </p:txBody>
      </p:sp>
      <p:sp>
        <p:nvSpPr>
          <p:cNvPr id="6" name="Content Placeholder 5"/>
          <p:cNvSpPr>
            <a:spLocks noGrp="1"/>
          </p:cNvSpPr>
          <p:nvPr>
            <p:ph sz="quarter" idx="4"/>
          </p:nvPr>
        </p:nvSpPr>
        <p:spPr>
          <a:xfrm>
            <a:off x="4471853" y="2174875"/>
            <a:ext cx="4360074" cy="3951288"/>
          </a:xfrm>
        </p:spPr>
        <p:txBody>
          <a:bodyPr>
            <a:normAutofit/>
          </a:bodyPr>
          <a:lstStyle/>
          <a:p>
            <a:r>
              <a:rPr lang="en-US" sz="2800" dirty="0"/>
              <a:t>Receive training on</a:t>
            </a:r>
          </a:p>
          <a:p>
            <a:pPr lvl="1"/>
            <a:r>
              <a:rPr lang="en-US" sz="2800" dirty="0"/>
              <a:t>effects of inappropriate relationships;</a:t>
            </a:r>
          </a:p>
          <a:p>
            <a:pPr lvl="1"/>
            <a:r>
              <a:rPr lang="en-US" sz="2800" dirty="0"/>
              <a:t>slippery slope;</a:t>
            </a:r>
          </a:p>
          <a:p>
            <a:pPr lvl="1"/>
            <a:r>
              <a:rPr lang="en-US" sz="2800" dirty="0"/>
              <a:t>grooming students; and</a:t>
            </a:r>
          </a:p>
          <a:p>
            <a:pPr lvl="1"/>
            <a:r>
              <a:rPr lang="en-US" sz="2800" dirty="0"/>
              <a:t>safeguarding students AND teachers.</a:t>
            </a:r>
          </a:p>
          <a:p>
            <a:endParaRPr lang="en-US" dirty="0"/>
          </a:p>
          <a:p>
            <a:pPr marL="0" indent="0">
              <a:buNone/>
            </a:pPr>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23</a:t>
            </a:fld>
            <a:endParaRPr lang="en-US" dirty="0"/>
          </a:p>
        </p:txBody>
      </p:sp>
      <p:pic>
        <p:nvPicPr>
          <p:cNvPr id="9" name="Content Placeholder 8" descr="coaching1.png"/>
          <p:cNvPicPr>
            <a:picLocks noChangeAspect="1"/>
          </p:cNvPicPr>
          <p:nvPr/>
        </p:nvPicPr>
        <p:blipFill>
          <a:blip r:embed="rId4">
            <a:extLst>
              <a:ext uri="{28A0092B-C50C-407E-A947-70E740481C1C}">
                <a14:useLocalDpi xmlns:a14="http://schemas.microsoft.com/office/drawing/2010/main" val="0"/>
              </a:ext>
            </a:extLst>
          </a:blip>
          <a:srcRect t="-64100" b="-64100"/>
          <a:stretch>
            <a:fillRect/>
          </a:stretch>
        </p:blipFill>
        <p:spPr>
          <a:xfrm>
            <a:off x="623823" y="2995218"/>
            <a:ext cx="3259666" cy="2232540"/>
          </a:xfrm>
          <a:prstGeom prst="rect">
            <a:avLst/>
          </a:prstGeom>
        </p:spPr>
      </p:pic>
    </p:spTree>
    <p:extLst>
      <p:ext uri="{BB962C8B-B14F-4D97-AF65-F5344CB8AC3E}">
        <p14:creationId xmlns:p14="http://schemas.microsoft.com/office/powerpoint/2010/main" val="373222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p:txBody>
          <a:bodyPr/>
          <a:lstStyle/>
          <a:p>
            <a:r>
              <a:rPr lang="en-US" dirty="0"/>
              <a:t>Prevention Practices</a:t>
            </a:r>
          </a:p>
        </p:txBody>
      </p:sp>
      <p:sp>
        <p:nvSpPr>
          <p:cNvPr id="3" name="Text Placeholder 2"/>
          <p:cNvSpPr>
            <a:spLocks noGrp="1"/>
          </p:cNvSpPr>
          <p:nvPr>
            <p:ph type="body" idx="1"/>
          </p:nvPr>
        </p:nvSpPr>
        <p:spPr>
          <a:xfrm>
            <a:off x="457200" y="1400405"/>
            <a:ext cx="4040188" cy="639762"/>
          </a:xfrm>
        </p:spPr>
        <p:txBody>
          <a:bodyPr>
            <a:normAutofit/>
          </a:bodyPr>
          <a:lstStyle/>
          <a:p>
            <a:r>
              <a:rPr lang="en-US" sz="3200" dirty="0"/>
              <a:t>District/Campus</a:t>
            </a:r>
          </a:p>
        </p:txBody>
      </p:sp>
      <p:sp>
        <p:nvSpPr>
          <p:cNvPr id="4" name="Content Placeholder 3"/>
          <p:cNvSpPr>
            <a:spLocks noGrp="1"/>
          </p:cNvSpPr>
          <p:nvPr>
            <p:ph sz="half" idx="2"/>
          </p:nvPr>
        </p:nvSpPr>
        <p:spPr/>
        <p:txBody>
          <a:bodyPr/>
          <a:lstStyle/>
          <a:p>
            <a:pPr marL="0" indent="0">
              <a:buNone/>
            </a:pPr>
            <a:r>
              <a:rPr lang="en-US" sz="2800" dirty="0"/>
              <a:t>Practice: </a:t>
            </a:r>
            <a:r>
              <a:rPr lang="en-US" sz="2800" b="1" dirty="0">
                <a:solidFill>
                  <a:srgbClr val="C40000"/>
                </a:solidFill>
              </a:rPr>
              <a:t>Put Controls in Place </a:t>
            </a:r>
          </a:p>
          <a:p>
            <a:endParaRPr lang="en-US" dirty="0"/>
          </a:p>
          <a:p>
            <a:endParaRPr lang="en-US" dirty="0"/>
          </a:p>
        </p:txBody>
      </p:sp>
      <p:sp>
        <p:nvSpPr>
          <p:cNvPr id="5" name="Text Placeholder 4"/>
          <p:cNvSpPr>
            <a:spLocks noGrp="1"/>
          </p:cNvSpPr>
          <p:nvPr>
            <p:ph type="body" sz="quarter" idx="3"/>
          </p:nvPr>
        </p:nvSpPr>
        <p:spPr>
          <a:xfrm>
            <a:off x="5026577" y="1434734"/>
            <a:ext cx="2535398" cy="639762"/>
          </a:xfrm>
        </p:spPr>
        <p:txBody>
          <a:bodyPr>
            <a:noAutofit/>
          </a:bodyPr>
          <a:lstStyle/>
          <a:p>
            <a:r>
              <a:rPr lang="en-US" sz="3200" dirty="0"/>
              <a:t>Teacher/Staff</a:t>
            </a:r>
          </a:p>
        </p:txBody>
      </p:sp>
      <p:sp>
        <p:nvSpPr>
          <p:cNvPr id="6" name="Content Placeholder 5"/>
          <p:cNvSpPr>
            <a:spLocks noGrp="1"/>
          </p:cNvSpPr>
          <p:nvPr>
            <p:ph sz="quarter" idx="4"/>
          </p:nvPr>
        </p:nvSpPr>
        <p:spPr/>
        <p:txBody>
          <a:bodyPr>
            <a:normAutofit/>
          </a:bodyPr>
          <a:lstStyle/>
          <a:p>
            <a:r>
              <a:rPr lang="en-US" sz="2800" dirty="0"/>
              <a:t>Practice internal controls to avoid inappropriate behavior.</a:t>
            </a:r>
          </a:p>
          <a:p>
            <a:pPr marL="0" indent="0">
              <a:lnSpc>
                <a:spcPct val="50000"/>
              </a:lnSpc>
              <a:buNone/>
            </a:pPr>
            <a:endParaRPr lang="en-US" sz="2800" dirty="0"/>
          </a:p>
          <a:p>
            <a:r>
              <a:rPr lang="en-US" sz="2800" dirty="0"/>
              <a:t>Participate in routine audits.</a:t>
            </a:r>
          </a:p>
        </p:txBody>
      </p:sp>
      <p:sp>
        <p:nvSpPr>
          <p:cNvPr id="7" name="Slide Number Placeholder 6"/>
          <p:cNvSpPr>
            <a:spLocks noGrp="1"/>
          </p:cNvSpPr>
          <p:nvPr>
            <p:ph type="sldNum" sz="quarter" idx="12"/>
          </p:nvPr>
        </p:nvSpPr>
        <p:spPr/>
        <p:txBody>
          <a:bodyPr/>
          <a:lstStyle/>
          <a:p>
            <a:fld id="{A3DD2DFE-2B8D-9541-9EAC-6C4E629DB06C}" type="slidenum">
              <a:rPr lang="en-US" smtClean="0"/>
              <a:t>24</a:t>
            </a:fld>
            <a:endParaRPr lang="en-US" dirty="0"/>
          </a:p>
        </p:txBody>
      </p:sp>
      <p:pic>
        <p:nvPicPr>
          <p:cNvPr id="11" name="Content Placeholder 7" descr="internal controls.png"/>
          <p:cNvPicPr>
            <a:picLocks noChangeAspect="1"/>
          </p:cNvPicPr>
          <p:nvPr/>
        </p:nvPicPr>
        <p:blipFill>
          <a:blip r:embed="rId4">
            <a:extLst>
              <a:ext uri="{28A0092B-C50C-407E-A947-70E740481C1C}">
                <a14:useLocalDpi xmlns:a14="http://schemas.microsoft.com/office/drawing/2010/main" val="0"/>
              </a:ext>
            </a:extLst>
          </a:blip>
          <a:srcRect t="-35419" b="-35419"/>
          <a:stretch>
            <a:fillRect/>
          </a:stretch>
        </p:blipFill>
        <p:spPr>
          <a:xfrm>
            <a:off x="1050104" y="2758164"/>
            <a:ext cx="3301525" cy="2937532"/>
          </a:xfrm>
          <a:prstGeom prst="rect">
            <a:avLst/>
          </a:prstGeom>
        </p:spPr>
      </p:pic>
    </p:spTree>
    <p:extLst>
      <p:ext uri="{BB962C8B-B14F-4D97-AF65-F5344CB8AC3E}">
        <p14:creationId xmlns:p14="http://schemas.microsoft.com/office/powerpoint/2010/main" val="200035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p:txBody>
          <a:bodyPr/>
          <a:lstStyle/>
          <a:p>
            <a:r>
              <a:rPr lang="en-US" dirty="0"/>
              <a:t>Prevention Practices</a:t>
            </a:r>
          </a:p>
        </p:txBody>
      </p:sp>
      <p:sp>
        <p:nvSpPr>
          <p:cNvPr id="3" name="Text Placeholder 2"/>
          <p:cNvSpPr>
            <a:spLocks noGrp="1"/>
          </p:cNvSpPr>
          <p:nvPr>
            <p:ph type="body" idx="1"/>
          </p:nvPr>
        </p:nvSpPr>
        <p:spPr>
          <a:xfrm>
            <a:off x="457200" y="1400405"/>
            <a:ext cx="4040188" cy="639762"/>
          </a:xfrm>
        </p:spPr>
        <p:txBody>
          <a:bodyPr>
            <a:normAutofit/>
          </a:bodyPr>
          <a:lstStyle/>
          <a:p>
            <a:r>
              <a:rPr lang="en-US" sz="3200" dirty="0"/>
              <a:t>District/Campus</a:t>
            </a:r>
          </a:p>
        </p:txBody>
      </p:sp>
      <p:sp>
        <p:nvSpPr>
          <p:cNvPr id="4" name="Content Placeholder 3"/>
          <p:cNvSpPr>
            <a:spLocks noGrp="1"/>
          </p:cNvSpPr>
          <p:nvPr>
            <p:ph sz="half" idx="2"/>
          </p:nvPr>
        </p:nvSpPr>
        <p:spPr/>
        <p:txBody>
          <a:bodyPr/>
          <a:lstStyle/>
          <a:p>
            <a:pPr marL="0" indent="0">
              <a:buNone/>
            </a:pPr>
            <a:r>
              <a:rPr lang="en-US" sz="2800" dirty="0"/>
              <a:t>Practice: </a:t>
            </a:r>
            <a:r>
              <a:rPr lang="en-US" sz="2800" b="1" dirty="0">
                <a:solidFill>
                  <a:srgbClr val="C40000"/>
                </a:solidFill>
              </a:rPr>
              <a:t>Build an Ethical Culture</a:t>
            </a:r>
          </a:p>
          <a:p>
            <a:pPr marL="0" indent="0">
              <a:buNone/>
            </a:pPr>
            <a:endParaRPr lang="en-US" sz="2800" dirty="0"/>
          </a:p>
          <a:p>
            <a:endParaRPr lang="en-US" dirty="0"/>
          </a:p>
        </p:txBody>
      </p:sp>
      <p:sp>
        <p:nvSpPr>
          <p:cNvPr id="5" name="Text Placeholder 4"/>
          <p:cNvSpPr>
            <a:spLocks noGrp="1"/>
          </p:cNvSpPr>
          <p:nvPr>
            <p:ph type="body" sz="quarter" idx="3"/>
          </p:nvPr>
        </p:nvSpPr>
        <p:spPr>
          <a:xfrm>
            <a:off x="4824539" y="1381161"/>
            <a:ext cx="2506535" cy="639762"/>
          </a:xfrm>
        </p:spPr>
        <p:txBody>
          <a:bodyPr>
            <a:noAutofit/>
          </a:bodyPr>
          <a:lstStyle/>
          <a:p>
            <a:r>
              <a:rPr lang="en-US" sz="3200" dirty="0"/>
              <a:t>Teacher/Staff</a:t>
            </a:r>
          </a:p>
        </p:txBody>
      </p:sp>
      <p:sp>
        <p:nvSpPr>
          <p:cNvPr id="6" name="Content Placeholder 5"/>
          <p:cNvSpPr>
            <a:spLocks noGrp="1"/>
          </p:cNvSpPr>
          <p:nvPr>
            <p:ph sz="quarter" idx="4"/>
          </p:nvPr>
        </p:nvSpPr>
        <p:spPr/>
        <p:txBody>
          <a:bodyPr>
            <a:normAutofit/>
          </a:bodyPr>
          <a:lstStyle/>
          <a:p>
            <a:r>
              <a:rPr lang="en-US" sz="2800" dirty="0"/>
              <a:t>Practice</a:t>
            </a:r>
          </a:p>
          <a:p>
            <a:pPr lvl="1"/>
            <a:r>
              <a:rPr lang="en-US" sz="2800" dirty="0"/>
              <a:t>transparency;</a:t>
            </a:r>
          </a:p>
          <a:p>
            <a:pPr lvl="1"/>
            <a:r>
              <a:rPr lang="en-US" sz="2800" dirty="0"/>
              <a:t>openness; and</a:t>
            </a:r>
          </a:p>
          <a:p>
            <a:pPr lvl="1"/>
            <a:r>
              <a:rPr lang="en-US" sz="2800" dirty="0"/>
              <a:t>communication.</a:t>
            </a:r>
          </a:p>
        </p:txBody>
      </p:sp>
      <p:sp>
        <p:nvSpPr>
          <p:cNvPr id="7" name="Slide Number Placeholder 6"/>
          <p:cNvSpPr>
            <a:spLocks noGrp="1"/>
          </p:cNvSpPr>
          <p:nvPr>
            <p:ph type="sldNum" sz="quarter" idx="12"/>
          </p:nvPr>
        </p:nvSpPr>
        <p:spPr/>
        <p:txBody>
          <a:bodyPr/>
          <a:lstStyle/>
          <a:p>
            <a:fld id="{A3DD2DFE-2B8D-9541-9EAC-6C4E629DB06C}" type="slidenum">
              <a:rPr lang="en-US" smtClean="0"/>
              <a:t>25</a:t>
            </a:fld>
            <a:endParaRPr lang="en-US" dirty="0"/>
          </a:p>
        </p:txBody>
      </p:sp>
      <p:pic>
        <p:nvPicPr>
          <p:cNvPr id="9" name="Content Placeholder 5" descr="effective-communications-consulting.jpg"/>
          <p:cNvPicPr>
            <a:picLocks noChangeAspect="1"/>
          </p:cNvPicPr>
          <p:nvPr/>
        </p:nvPicPr>
        <p:blipFill>
          <a:blip r:embed="rId4">
            <a:extLst>
              <a:ext uri="{28A0092B-C50C-407E-A947-70E740481C1C}">
                <a14:useLocalDpi xmlns:a14="http://schemas.microsoft.com/office/drawing/2010/main" val="0"/>
              </a:ext>
            </a:extLst>
          </a:blip>
          <a:srcRect l="11726" r="11726"/>
          <a:stretch>
            <a:fillRect/>
          </a:stretch>
        </p:blipFill>
        <p:spPr>
          <a:xfrm>
            <a:off x="1038981" y="3191209"/>
            <a:ext cx="2693656" cy="2868048"/>
          </a:xfrm>
          <a:prstGeom prst="rect">
            <a:avLst/>
          </a:prstGeom>
        </p:spPr>
      </p:pic>
    </p:spTree>
    <p:extLst>
      <p:ext uri="{BB962C8B-B14F-4D97-AF65-F5344CB8AC3E}">
        <p14:creationId xmlns:p14="http://schemas.microsoft.com/office/powerpoint/2010/main" val="378989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p:txBody>
          <a:bodyPr/>
          <a:lstStyle/>
          <a:p>
            <a:r>
              <a:rPr lang="en-US" dirty="0"/>
              <a:t>Prevention Practices</a:t>
            </a:r>
          </a:p>
        </p:txBody>
      </p:sp>
      <p:sp>
        <p:nvSpPr>
          <p:cNvPr id="3" name="Text Placeholder 2"/>
          <p:cNvSpPr>
            <a:spLocks noGrp="1"/>
          </p:cNvSpPr>
          <p:nvPr>
            <p:ph type="body" idx="1"/>
          </p:nvPr>
        </p:nvSpPr>
        <p:spPr>
          <a:xfrm>
            <a:off x="457200" y="1400405"/>
            <a:ext cx="4040188" cy="639762"/>
          </a:xfrm>
        </p:spPr>
        <p:txBody>
          <a:bodyPr>
            <a:normAutofit/>
          </a:bodyPr>
          <a:lstStyle/>
          <a:p>
            <a:r>
              <a:rPr lang="en-US" sz="3200" dirty="0"/>
              <a:t>District/Campus</a:t>
            </a:r>
          </a:p>
        </p:txBody>
      </p:sp>
      <p:sp>
        <p:nvSpPr>
          <p:cNvPr id="4" name="Content Placeholder 3"/>
          <p:cNvSpPr>
            <a:spLocks noGrp="1"/>
          </p:cNvSpPr>
          <p:nvPr>
            <p:ph sz="half" idx="2"/>
          </p:nvPr>
        </p:nvSpPr>
        <p:spPr/>
        <p:txBody>
          <a:bodyPr/>
          <a:lstStyle/>
          <a:p>
            <a:pPr marL="0" indent="0">
              <a:buNone/>
            </a:pPr>
            <a:r>
              <a:rPr lang="en-US" sz="2800" dirty="0"/>
              <a:t>Practice: </a:t>
            </a:r>
            <a:r>
              <a:rPr lang="en-US" sz="2800" b="1" dirty="0">
                <a:solidFill>
                  <a:srgbClr val="C40000"/>
                </a:solidFill>
              </a:rPr>
              <a:t>Acknowledge that Exploitation Exists </a:t>
            </a:r>
          </a:p>
          <a:p>
            <a:pPr marL="0" indent="0">
              <a:buNone/>
            </a:pPr>
            <a:endParaRPr lang="en-US" sz="2800" dirty="0"/>
          </a:p>
          <a:p>
            <a:endParaRPr lang="en-US" dirty="0"/>
          </a:p>
        </p:txBody>
      </p:sp>
      <p:sp>
        <p:nvSpPr>
          <p:cNvPr id="5" name="Text Placeholder 4"/>
          <p:cNvSpPr>
            <a:spLocks noGrp="1"/>
          </p:cNvSpPr>
          <p:nvPr>
            <p:ph type="body" sz="quarter" idx="3"/>
          </p:nvPr>
        </p:nvSpPr>
        <p:spPr>
          <a:xfrm>
            <a:off x="4795678" y="1405874"/>
            <a:ext cx="2492104" cy="639762"/>
          </a:xfrm>
        </p:spPr>
        <p:txBody>
          <a:bodyPr>
            <a:noAutofit/>
          </a:bodyPr>
          <a:lstStyle/>
          <a:p>
            <a:r>
              <a:rPr lang="en-US" sz="3200" dirty="0"/>
              <a:t>Teacher/Staff</a:t>
            </a:r>
          </a:p>
        </p:txBody>
      </p:sp>
      <p:sp>
        <p:nvSpPr>
          <p:cNvPr id="6" name="Content Placeholder 5"/>
          <p:cNvSpPr>
            <a:spLocks noGrp="1"/>
          </p:cNvSpPr>
          <p:nvPr>
            <p:ph sz="quarter" idx="4"/>
          </p:nvPr>
        </p:nvSpPr>
        <p:spPr/>
        <p:txBody>
          <a:bodyPr>
            <a:normAutofit/>
          </a:bodyPr>
          <a:lstStyle/>
          <a:p>
            <a:r>
              <a:rPr lang="en-US" sz="2800" dirty="0"/>
              <a:t>Beware of bias.</a:t>
            </a:r>
          </a:p>
          <a:p>
            <a:pPr marL="0" indent="0">
              <a:lnSpc>
                <a:spcPct val="50000"/>
              </a:lnSpc>
              <a:buNone/>
            </a:pPr>
            <a:endParaRPr lang="en-US" sz="1800" dirty="0"/>
          </a:p>
          <a:p>
            <a:r>
              <a:rPr lang="en-US" sz="2800" dirty="0"/>
              <a:t>Pay attention.</a:t>
            </a:r>
          </a:p>
          <a:p>
            <a:pPr marL="0" indent="0">
              <a:lnSpc>
                <a:spcPct val="50000"/>
              </a:lnSpc>
              <a:buNone/>
            </a:pPr>
            <a:endParaRPr lang="en-US" sz="1800" dirty="0"/>
          </a:p>
          <a:p>
            <a:r>
              <a:rPr lang="en-US" sz="2800" dirty="0"/>
              <a:t>Educate parents and students on appropriate behavior.</a:t>
            </a:r>
          </a:p>
        </p:txBody>
      </p:sp>
      <p:sp>
        <p:nvSpPr>
          <p:cNvPr id="7" name="Slide Number Placeholder 6"/>
          <p:cNvSpPr>
            <a:spLocks noGrp="1"/>
          </p:cNvSpPr>
          <p:nvPr>
            <p:ph type="sldNum" sz="quarter" idx="12"/>
          </p:nvPr>
        </p:nvSpPr>
        <p:spPr/>
        <p:txBody>
          <a:bodyPr/>
          <a:lstStyle/>
          <a:p>
            <a:fld id="{A3DD2DFE-2B8D-9541-9EAC-6C4E629DB06C}" type="slidenum">
              <a:rPr lang="en-US" smtClean="0"/>
              <a:t>26</a:t>
            </a:fld>
            <a:endParaRPr lang="en-US" dirty="0"/>
          </a:p>
        </p:txBody>
      </p:sp>
      <p:pic>
        <p:nvPicPr>
          <p:cNvPr id="8" name="Picture 7" descr="exploitatio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425391"/>
            <a:ext cx="3994316" cy="1757499"/>
          </a:xfrm>
          <a:prstGeom prst="rect">
            <a:avLst/>
          </a:prstGeom>
        </p:spPr>
      </p:pic>
    </p:spTree>
    <p:extLst>
      <p:ext uri="{BB962C8B-B14F-4D97-AF65-F5344CB8AC3E}">
        <p14:creationId xmlns:p14="http://schemas.microsoft.com/office/powerpoint/2010/main" val="57036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Content Placeholder 2"/>
          <p:cNvSpPr>
            <a:spLocks noGrp="1"/>
          </p:cNvSpPr>
          <p:nvPr>
            <p:ph idx="1"/>
          </p:nvPr>
        </p:nvSpPr>
        <p:spPr>
          <a:xfrm>
            <a:off x="457200" y="1773396"/>
            <a:ext cx="8229600" cy="4525963"/>
          </a:xfrm>
        </p:spPr>
        <p:txBody>
          <a:bodyPr>
            <a:normAutofit/>
          </a:bodyPr>
          <a:lstStyle/>
          <a:p>
            <a:r>
              <a:rPr lang="en-US" b="1" dirty="0">
                <a:solidFill>
                  <a:srgbClr val="C40000"/>
                </a:solidFill>
              </a:rPr>
              <a:t>Practice</a:t>
            </a:r>
          </a:p>
          <a:p>
            <a:pPr lvl="1"/>
            <a:r>
              <a:rPr lang="en-US" dirty="0"/>
              <a:t>Familiarize yourself with all policies/practices.</a:t>
            </a:r>
          </a:p>
          <a:p>
            <a:pPr lvl="1"/>
            <a:r>
              <a:rPr lang="en-US" dirty="0"/>
              <a:t>Receive training.</a:t>
            </a:r>
          </a:p>
          <a:p>
            <a:pPr lvl="1"/>
            <a:r>
              <a:rPr lang="en-US" dirty="0"/>
              <a:t>Be transparent, be open, and communicate.</a:t>
            </a:r>
          </a:p>
          <a:p>
            <a:pPr lvl="1"/>
            <a:r>
              <a:rPr lang="en-US" sz="2800" dirty="0"/>
              <a:t>Beware of </a:t>
            </a:r>
            <a:r>
              <a:rPr lang="en-US" dirty="0"/>
              <a:t>b</a:t>
            </a:r>
            <a:r>
              <a:rPr lang="en-US" sz="2800" dirty="0"/>
              <a:t>ias.</a:t>
            </a:r>
          </a:p>
          <a:p>
            <a:pPr lvl="1"/>
            <a:r>
              <a:rPr lang="en-US" sz="2800" dirty="0"/>
              <a:t>Pay attention.</a:t>
            </a:r>
          </a:p>
          <a:p>
            <a:pPr lvl="1"/>
            <a:r>
              <a:rPr lang="en-US" sz="2800" dirty="0"/>
              <a:t>Educate </a:t>
            </a:r>
            <a:r>
              <a:rPr lang="en-US" dirty="0"/>
              <a:t>p</a:t>
            </a:r>
            <a:r>
              <a:rPr lang="en-US" sz="2800" dirty="0"/>
              <a:t>arents/students.</a:t>
            </a:r>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A3DD2DFE-2B8D-9541-9EAC-6C4E629DB06C}" type="slidenum">
              <a:rPr lang="en-US" smtClean="0"/>
              <a:t>27</a:t>
            </a:fld>
            <a:endParaRPr lang="en-US" dirty="0"/>
          </a:p>
        </p:txBody>
      </p:sp>
      <p:pic>
        <p:nvPicPr>
          <p:cNvPr id="5" name="Picture 4" descr="reca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9759" y="0"/>
            <a:ext cx="5687795" cy="1599692"/>
          </a:xfrm>
          <a:prstGeom prst="rect">
            <a:avLst/>
          </a:prstGeom>
        </p:spPr>
      </p:pic>
    </p:spTree>
    <p:extLst>
      <p:ext uri="{BB962C8B-B14F-4D97-AF65-F5344CB8AC3E}">
        <p14:creationId xmlns:p14="http://schemas.microsoft.com/office/powerpoint/2010/main" val="143641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Title 6"/>
          <p:cNvSpPr>
            <a:spLocks noGrp="1"/>
          </p:cNvSpPr>
          <p:nvPr>
            <p:ph type="title"/>
          </p:nvPr>
        </p:nvSpPr>
        <p:spPr/>
        <p:txBody>
          <a:bodyPr/>
          <a:lstStyle/>
          <a:p>
            <a:r>
              <a:rPr lang="en-US" dirty="0"/>
              <a:t>Key Questions</a:t>
            </a:r>
          </a:p>
        </p:txBody>
      </p:sp>
      <p:sp>
        <p:nvSpPr>
          <p:cNvPr id="5" name="Content Placeholder 4"/>
          <p:cNvSpPr>
            <a:spLocks noGrp="1"/>
          </p:cNvSpPr>
          <p:nvPr>
            <p:ph sz="quarter" idx="4"/>
          </p:nvPr>
        </p:nvSpPr>
        <p:spPr>
          <a:xfrm>
            <a:off x="4736890" y="1417638"/>
            <a:ext cx="4041775" cy="4938712"/>
          </a:xfrm>
        </p:spPr>
        <p:txBody>
          <a:bodyPr>
            <a:normAutofit/>
          </a:bodyPr>
          <a:lstStyle/>
          <a:p>
            <a:pPr marL="0" indent="0">
              <a:buNone/>
            </a:pPr>
            <a:r>
              <a:rPr lang="en-US" sz="3200" dirty="0"/>
              <a:t>What is our campus doing to </a:t>
            </a:r>
            <a:r>
              <a:rPr lang="en-US" sz="3200" b="1" dirty="0">
                <a:solidFill>
                  <a:srgbClr val="C40000"/>
                </a:solidFill>
              </a:rPr>
              <a:t>prevent</a:t>
            </a:r>
            <a:r>
              <a:rPr lang="en-US" sz="3200" dirty="0"/>
              <a:t> inappropriate behavior? </a:t>
            </a:r>
          </a:p>
          <a:p>
            <a:pPr marL="0" indent="0">
              <a:lnSpc>
                <a:spcPct val="50000"/>
              </a:lnSpc>
              <a:buNone/>
            </a:pPr>
            <a:endParaRPr lang="en-US" sz="3200" dirty="0"/>
          </a:p>
          <a:p>
            <a:pPr marL="0" indent="0">
              <a:buNone/>
            </a:pPr>
            <a:r>
              <a:rPr lang="en-US" sz="3200" dirty="0"/>
              <a:t>Is there anything else that we could do to to </a:t>
            </a:r>
            <a:r>
              <a:rPr lang="en-US" sz="3200" b="1" dirty="0">
                <a:solidFill>
                  <a:srgbClr val="C40000"/>
                </a:solidFill>
              </a:rPr>
              <a:t>prevent</a:t>
            </a:r>
            <a:r>
              <a:rPr lang="en-US" sz="3200" dirty="0"/>
              <a:t> inappropriate behavior?</a:t>
            </a:r>
          </a:p>
          <a:p>
            <a:endParaRPr lang="en-US" sz="3600" dirty="0"/>
          </a:p>
        </p:txBody>
      </p:sp>
      <p:pic>
        <p:nvPicPr>
          <p:cNvPr id="2" name="Picture 1" descr="Think.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254" y="2031995"/>
            <a:ext cx="3759200" cy="2899832"/>
          </a:xfrm>
          <a:prstGeom prst="rect">
            <a:avLst/>
          </a:prstGeom>
        </p:spPr>
      </p:pic>
      <p:sp>
        <p:nvSpPr>
          <p:cNvPr id="10" name="Slide Number Placeholder 9"/>
          <p:cNvSpPr>
            <a:spLocks noGrp="1"/>
          </p:cNvSpPr>
          <p:nvPr>
            <p:ph type="sldNum" sz="quarter" idx="12"/>
          </p:nvPr>
        </p:nvSpPr>
        <p:spPr/>
        <p:txBody>
          <a:bodyPr/>
          <a:lstStyle/>
          <a:p>
            <a:fld id="{A3DD2DFE-2B8D-9541-9EAC-6C4E629DB06C}" type="slidenum">
              <a:rPr lang="en-US" smtClean="0"/>
              <a:t>28</a:t>
            </a:fld>
            <a:endParaRPr lang="en-US" dirty="0"/>
          </a:p>
        </p:txBody>
      </p:sp>
    </p:spTree>
    <p:extLst>
      <p:ext uri="{BB962C8B-B14F-4D97-AF65-F5344CB8AC3E}">
        <p14:creationId xmlns:p14="http://schemas.microsoft.com/office/powerpoint/2010/main" val="284103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terven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 y="-76920"/>
            <a:ext cx="9144000" cy="693492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t>29</a:t>
            </a:fld>
            <a:endParaRPr lang="en-US" dirty="0"/>
          </a:p>
        </p:txBody>
      </p:sp>
    </p:spTree>
    <p:extLst>
      <p:ext uri="{BB962C8B-B14F-4D97-AF65-F5344CB8AC3E}">
        <p14:creationId xmlns:p14="http://schemas.microsoft.com/office/powerpoint/2010/main" val="3179100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terven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0233" y="349928"/>
            <a:ext cx="6697716" cy="3492365"/>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30</a:t>
            </a:fld>
            <a:endParaRPr lang="en-US" dirty="0"/>
          </a:p>
        </p:txBody>
      </p:sp>
      <p:sp>
        <p:nvSpPr>
          <p:cNvPr id="3" name="TextBox 2"/>
          <p:cNvSpPr txBox="1"/>
          <p:nvPr/>
        </p:nvSpPr>
        <p:spPr>
          <a:xfrm>
            <a:off x="323616" y="3969145"/>
            <a:ext cx="8614971" cy="1754327"/>
          </a:xfrm>
          <a:prstGeom prst="rect">
            <a:avLst/>
          </a:prstGeom>
          <a:noFill/>
        </p:spPr>
        <p:txBody>
          <a:bodyPr wrap="square" rtlCol="0">
            <a:spAutoFit/>
          </a:bodyPr>
          <a:lstStyle/>
          <a:p>
            <a:r>
              <a:rPr lang="en-US" sz="3600" dirty="0"/>
              <a:t>Once an investigation has occurred and it has been determined that inappropriate behavior occurred….</a:t>
            </a:r>
          </a:p>
        </p:txBody>
      </p:sp>
    </p:spTree>
    <p:extLst>
      <p:ext uri="{BB962C8B-B14F-4D97-AF65-F5344CB8AC3E}">
        <p14:creationId xmlns:p14="http://schemas.microsoft.com/office/powerpoint/2010/main" val="36464327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335452" y="298596"/>
            <a:ext cx="8519075" cy="1143000"/>
          </a:xfrm>
        </p:spPr>
        <p:txBody>
          <a:bodyPr>
            <a:noAutofit/>
          </a:bodyPr>
          <a:lstStyle/>
          <a:p>
            <a:r>
              <a:rPr lang="en-US" dirty="0"/>
              <a:t>Intervention: Respond Immediately</a:t>
            </a:r>
          </a:p>
        </p:txBody>
      </p:sp>
      <p:sp>
        <p:nvSpPr>
          <p:cNvPr id="3" name="Content Placeholder 2"/>
          <p:cNvSpPr>
            <a:spLocks noGrp="1"/>
          </p:cNvSpPr>
          <p:nvPr>
            <p:ph idx="1"/>
          </p:nvPr>
        </p:nvSpPr>
        <p:spPr>
          <a:xfrm>
            <a:off x="457200" y="1600201"/>
            <a:ext cx="8468508" cy="1786902"/>
          </a:xfrm>
        </p:spPr>
        <p:txBody>
          <a:bodyPr/>
          <a:lstStyle/>
          <a:p>
            <a:pPr marL="0" indent="0">
              <a:buNone/>
            </a:pPr>
            <a:r>
              <a:rPr lang="en-US" dirty="0"/>
              <a:t>Action should be taken immediately to stop the behavior that was reported or observed.</a:t>
            </a:r>
          </a:p>
        </p:txBody>
      </p:sp>
      <p:pic>
        <p:nvPicPr>
          <p:cNvPr id="5" name="Picture 4" descr="Act-now.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2167" y="2998191"/>
            <a:ext cx="2836333" cy="2880651"/>
          </a:xfrm>
          <a:prstGeom prst="rect">
            <a:avLst/>
          </a:prstGeom>
        </p:spPr>
      </p:pic>
      <p:sp>
        <p:nvSpPr>
          <p:cNvPr id="6" name="Slide Number Placeholder 5"/>
          <p:cNvSpPr>
            <a:spLocks noGrp="1"/>
          </p:cNvSpPr>
          <p:nvPr>
            <p:ph type="sldNum" sz="quarter" idx="12"/>
          </p:nvPr>
        </p:nvSpPr>
        <p:spPr/>
        <p:txBody>
          <a:bodyPr/>
          <a:lstStyle/>
          <a:p>
            <a:fld id="{A3DD2DFE-2B8D-9541-9EAC-6C4E629DB06C}" type="slidenum">
              <a:rPr lang="en-US" smtClean="0"/>
              <a:t>31</a:t>
            </a:fld>
            <a:endParaRPr lang="en-US" dirty="0"/>
          </a:p>
        </p:txBody>
      </p:sp>
    </p:spTree>
    <p:extLst>
      <p:ext uri="{BB962C8B-B14F-4D97-AF65-F5344CB8AC3E}">
        <p14:creationId xmlns:p14="http://schemas.microsoft.com/office/powerpoint/2010/main" val="1013210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xpectatio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0476" y="3149194"/>
            <a:ext cx="4105790" cy="2947878"/>
          </a:xfrm>
          <a:prstGeom prst="rect">
            <a:avLst/>
          </a:prstGeom>
        </p:spPr>
      </p:pic>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457200" y="157053"/>
            <a:ext cx="8229600" cy="1143000"/>
          </a:xfrm>
        </p:spPr>
        <p:txBody>
          <a:bodyPr>
            <a:normAutofit/>
          </a:bodyPr>
          <a:lstStyle/>
          <a:p>
            <a:r>
              <a:rPr lang="en-US" dirty="0"/>
              <a:t>Intervention: Clarify Expectations </a:t>
            </a:r>
          </a:p>
        </p:txBody>
      </p:sp>
      <p:sp>
        <p:nvSpPr>
          <p:cNvPr id="3" name="Content Placeholder 2"/>
          <p:cNvSpPr>
            <a:spLocks noGrp="1"/>
          </p:cNvSpPr>
          <p:nvPr>
            <p:ph idx="1"/>
          </p:nvPr>
        </p:nvSpPr>
        <p:spPr>
          <a:xfrm>
            <a:off x="599752" y="1435581"/>
            <a:ext cx="8087048" cy="4525963"/>
          </a:xfrm>
        </p:spPr>
        <p:txBody>
          <a:bodyPr/>
          <a:lstStyle/>
          <a:p>
            <a:pPr marL="0" indent="0">
              <a:buNone/>
            </a:pPr>
            <a:r>
              <a:rPr lang="en-US" dirty="0"/>
              <a:t>Expectations should be clear, concise, and in writing and leave no room for misunderstanding.</a:t>
            </a:r>
          </a:p>
        </p:txBody>
      </p:sp>
      <p:sp>
        <p:nvSpPr>
          <p:cNvPr id="6" name="Slide Number Placeholder 5"/>
          <p:cNvSpPr>
            <a:spLocks noGrp="1"/>
          </p:cNvSpPr>
          <p:nvPr>
            <p:ph type="sldNum" sz="quarter" idx="12"/>
          </p:nvPr>
        </p:nvSpPr>
        <p:spPr/>
        <p:txBody>
          <a:bodyPr/>
          <a:lstStyle/>
          <a:p>
            <a:fld id="{A3DD2DFE-2B8D-9541-9EAC-6C4E629DB06C}" type="slidenum">
              <a:rPr lang="en-US" smtClean="0"/>
              <a:t>32</a:t>
            </a:fld>
            <a:endParaRPr lang="en-US" dirty="0"/>
          </a:p>
        </p:txBody>
      </p:sp>
    </p:spTree>
    <p:extLst>
      <p:ext uri="{BB962C8B-B14F-4D97-AF65-F5344CB8AC3E}">
        <p14:creationId xmlns:p14="http://schemas.microsoft.com/office/powerpoint/2010/main" val="2630828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335452" y="274638"/>
            <a:ext cx="8495114" cy="1143000"/>
          </a:xfrm>
        </p:spPr>
        <p:txBody>
          <a:bodyPr>
            <a:noAutofit/>
          </a:bodyPr>
          <a:lstStyle/>
          <a:p>
            <a:r>
              <a:rPr lang="en-US" dirty="0"/>
              <a:t>Intervention: Clarify Consequences</a:t>
            </a:r>
          </a:p>
        </p:txBody>
      </p:sp>
      <p:sp>
        <p:nvSpPr>
          <p:cNvPr id="3" name="Content Placeholder 2"/>
          <p:cNvSpPr>
            <a:spLocks noGrp="1"/>
          </p:cNvSpPr>
          <p:nvPr>
            <p:ph idx="1"/>
          </p:nvPr>
        </p:nvSpPr>
        <p:spPr>
          <a:xfrm>
            <a:off x="457200" y="1409697"/>
            <a:ext cx="8229600" cy="4525963"/>
          </a:xfrm>
        </p:spPr>
        <p:txBody>
          <a:bodyPr/>
          <a:lstStyle/>
          <a:p>
            <a:pPr marL="0" indent="0">
              <a:buNone/>
            </a:pPr>
            <a:r>
              <a:rPr lang="en-US" dirty="0"/>
              <a:t>Consequences for continued borderline behavior should be clear, concise, and in writing. </a:t>
            </a:r>
          </a:p>
        </p:txBody>
      </p:sp>
      <p:pic>
        <p:nvPicPr>
          <p:cNvPr id="5" name="Picture 4" descr="consequenc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1162" y="2686950"/>
            <a:ext cx="6371167" cy="3434457"/>
          </a:xfrm>
          <a:prstGeom prst="rect">
            <a:avLst/>
          </a:prstGeom>
        </p:spPr>
      </p:pic>
      <p:sp>
        <p:nvSpPr>
          <p:cNvPr id="6" name="Slide Number Placeholder 5"/>
          <p:cNvSpPr>
            <a:spLocks noGrp="1"/>
          </p:cNvSpPr>
          <p:nvPr>
            <p:ph type="sldNum" sz="quarter" idx="12"/>
          </p:nvPr>
        </p:nvSpPr>
        <p:spPr/>
        <p:txBody>
          <a:bodyPr/>
          <a:lstStyle/>
          <a:p>
            <a:fld id="{A3DD2DFE-2B8D-9541-9EAC-6C4E629DB06C}" type="slidenum">
              <a:rPr lang="en-US" smtClean="0"/>
              <a:t>33</a:t>
            </a:fld>
            <a:endParaRPr lang="en-US" dirty="0"/>
          </a:p>
        </p:txBody>
      </p:sp>
    </p:spTree>
    <p:extLst>
      <p:ext uri="{BB962C8B-B14F-4D97-AF65-F5344CB8AC3E}">
        <p14:creationId xmlns:p14="http://schemas.microsoft.com/office/powerpoint/2010/main" val="1962416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p:txBody>
          <a:bodyPr/>
          <a:lstStyle/>
          <a:p>
            <a:r>
              <a:rPr lang="en-US" dirty="0"/>
              <a:t>Intervention: Monitor Closely</a:t>
            </a:r>
          </a:p>
        </p:txBody>
      </p:sp>
      <p:sp>
        <p:nvSpPr>
          <p:cNvPr id="3" name="Content Placeholder 2"/>
          <p:cNvSpPr>
            <a:spLocks noGrp="1"/>
          </p:cNvSpPr>
          <p:nvPr>
            <p:ph idx="1"/>
          </p:nvPr>
        </p:nvSpPr>
        <p:spPr/>
        <p:txBody>
          <a:bodyPr/>
          <a:lstStyle/>
          <a:p>
            <a:pPr marL="0" indent="0">
              <a:buNone/>
            </a:pPr>
            <a:r>
              <a:rPr lang="en-US" dirty="0"/>
              <a:t>The employee and the situation should be monitored closely.</a:t>
            </a:r>
          </a:p>
        </p:txBody>
      </p:sp>
      <p:pic>
        <p:nvPicPr>
          <p:cNvPr id="4" name="Picture 3" descr="principal 1.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75651" y="3139840"/>
            <a:ext cx="4692171" cy="2413000"/>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t>34</a:t>
            </a:fld>
            <a:endParaRPr lang="en-US" dirty="0"/>
          </a:p>
        </p:txBody>
      </p:sp>
    </p:spTree>
    <p:extLst>
      <p:ext uri="{BB962C8B-B14F-4D97-AF65-F5344CB8AC3E}">
        <p14:creationId xmlns:p14="http://schemas.microsoft.com/office/powerpoint/2010/main" val="4268915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457200" y="180570"/>
            <a:ext cx="8229600" cy="1143000"/>
          </a:xfrm>
        </p:spPr>
        <p:txBody>
          <a:bodyPr/>
          <a:lstStyle/>
          <a:p>
            <a:r>
              <a:rPr lang="en-US" dirty="0"/>
              <a:t>Intervention: Follow Up</a:t>
            </a:r>
          </a:p>
        </p:txBody>
      </p:sp>
      <p:sp>
        <p:nvSpPr>
          <p:cNvPr id="3" name="Content Placeholder 2"/>
          <p:cNvSpPr>
            <a:spLocks noGrp="1"/>
          </p:cNvSpPr>
          <p:nvPr>
            <p:ph idx="1"/>
          </p:nvPr>
        </p:nvSpPr>
        <p:spPr>
          <a:xfrm>
            <a:off x="457200" y="1482615"/>
            <a:ext cx="8229600" cy="4525963"/>
          </a:xfrm>
        </p:spPr>
        <p:txBody>
          <a:bodyPr/>
          <a:lstStyle/>
          <a:p>
            <a:pPr marL="0" indent="0">
              <a:buNone/>
            </a:pPr>
            <a:r>
              <a:rPr lang="en-US" dirty="0"/>
              <a:t>Formal conferences and informal observations should continue to ensure the behavior does not occur again.</a:t>
            </a:r>
          </a:p>
        </p:txBody>
      </p:sp>
      <p:pic>
        <p:nvPicPr>
          <p:cNvPr id="5" name="Picture 4" descr="follow_up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1566" y="3079806"/>
            <a:ext cx="4383772" cy="2928772"/>
          </a:xfrm>
          <a:prstGeom prst="rect">
            <a:avLst/>
          </a:prstGeom>
        </p:spPr>
      </p:pic>
      <p:sp>
        <p:nvSpPr>
          <p:cNvPr id="6" name="Slide Number Placeholder 5"/>
          <p:cNvSpPr>
            <a:spLocks noGrp="1"/>
          </p:cNvSpPr>
          <p:nvPr>
            <p:ph type="sldNum" sz="quarter" idx="12"/>
          </p:nvPr>
        </p:nvSpPr>
        <p:spPr/>
        <p:txBody>
          <a:bodyPr/>
          <a:lstStyle/>
          <a:p>
            <a:fld id="{A3DD2DFE-2B8D-9541-9EAC-6C4E629DB06C}" type="slidenum">
              <a:rPr lang="en-US" smtClean="0"/>
              <a:t>35</a:t>
            </a:fld>
            <a:endParaRPr lang="en-US" dirty="0"/>
          </a:p>
        </p:txBody>
      </p:sp>
    </p:spTree>
    <p:extLst>
      <p:ext uri="{BB962C8B-B14F-4D97-AF65-F5344CB8AC3E}">
        <p14:creationId xmlns:p14="http://schemas.microsoft.com/office/powerpoint/2010/main" val="10604588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404280" y="180570"/>
            <a:ext cx="8229600" cy="1143000"/>
          </a:xfrm>
        </p:spPr>
        <p:txBody>
          <a:bodyPr>
            <a:normAutofit/>
          </a:bodyPr>
          <a:lstStyle/>
          <a:p>
            <a:pPr algn="l"/>
            <a:r>
              <a:rPr lang="en-US" sz="3600" dirty="0">
                <a:solidFill>
                  <a:srgbClr val="C40000"/>
                </a:solidFill>
              </a:rPr>
              <a:t>To Intervene or Not to Intervene</a:t>
            </a:r>
          </a:p>
        </p:txBody>
      </p:sp>
      <p:sp>
        <p:nvSpPr>
          <p:cNvPr id="6" name="Content Placeholder 5"/>
          <p:cNvSpPr>
            <a:spLocks noGrp="1"/>
          </p:cNvSpPr>
          <p:nvPr>
            <p:ph sz="half" idx="2"/>
          </p:nvPr>
        </p:nvSpPr>
        <p:spPr>
          <a:xfrm>
            <a:off x="457200" y="1323570"/>
            <a:ext cx="4040188" cy="5049567"/>
          </a:xfrm>
        </p:spPr>
        <p:txBody>
          <a:bodyPr>
            <a:normAutofit lnSpcReduction="10000"/>
          </a:bodyPr>
          <a:lstStyle/>
          <a:p>
            <a:pPr>
              <a:lnSpc>
                <a:spcPct val="90000"/>
              </a:lnSpc>
            </a:pPr>
            <a:r>
              <a:rPr lang="en-US" sz="2100" dirty="0"/>
              <a:t>Teacher has lunch with a student alone in his/her classroom.</a:t>
            </a:r>
          </a:p>
          <a:p>
            <a:pPr marL="0" indent="0">
              <a:lnSpc>
                <a:spcPct val="90000"/>
              </a:lnSpc>
              <a:buNone/>
            </a:pPr>
            <a:endParaRPr lang="en-US" sz="2100" dirty="0"/>
          </a:p>
          <a:p>
            <a:pPr>
              <a:lnSpc>
                <a:spcPct val="90000"/>
              </a:lnSpc>
            </a:pPr>
            <a:r>
              <a:rPr lang="en-US" sz="2100" dirty="0"/>
              <a:t>Teacher gives all students candy to reward their good behavior.</a:t>
            </a:r>
          </a:p>
          <a:p>
            <a:pPr marL="0" indent="0">
              <a:lnSpc>
                <a:spcPct val="90000"/>
              </a:lnSpc>
              <a:buNone/>
            </a:pPr>
            <a:endParaRPr lang="en-US" sz="2100" dirty="0"/>
          </a:p>
          <a:p>
            <a:pPr>
              <a:lnSpc>
                <a:spcPct val="90000"/>
              </a:lnSpc>
            </a:pPr>
            <a:r>
              <a:rPr lang="en-US" sz="2100" dirty="0"/>
              <a:t>Teacher provides a ride home to an individual student.</a:t>
            </a:r>
          </a:p>
          <a:p>
            <a:pPr marL="0" indent="0">
              <a:lnSpc>
                <a:spcPct val="90000"/>
              </a:lnSpc>
              <a:buNone/>
            </a:pPr>
            <a:endParaRPr lang="en-US" sz="2100" dirty="0"/>
          </a:p>
          <a:p>
            <a:pPr>
              <a:lnSpc>
                <a:spcPct val="90000"/>
              </a:lnSpc>
            </a:pPr>
            <a:r>
              <a:rPr lang="en-US" sz="2100" dirty="0"/>
              <a:t>Teacher is “touchy feely” with students.</a:t>
            </a:r>
          </a:p>
          <a:p>
            <a:pPr marL="0" indent="0">
              <a:lnSpc>
                <a:spcPct val="90000"/>
              </a:lnSpc>
              <a:buNone/>
            </a:pPr>
            <a:endParaRPr lang="en-US" sz="2100" dirty="0"/>
          </a:p>
          <a:p>
            <a:pPr>
              <a:lnSpc>
                <a:spcPct val="90000"/>
              </a:lnSpc>
            </a:pPr>
            <a:r>
              <a:rPr lang="en-US" sz="2000" dirty="0"/>
              <a:t>Select group of male students meets at female teacher’s home for tutoring.</a:t>
            </a:r>
          </a:p>
          <a:p>
            <a:pPr marL="0" indent="0">
              <a:lnSpc>
                <a:spcPct val="90000"/>
              </a:lnSpc>
              <a:buNone/>
            </a:pPr>
            <a:endParaRPr lang="en-US" sz="2100" dirty="0"/>
          </a:p>
          <a:p>
            <a:endParaRPr lang="en-US" sz="2200" dirty="0"/>
          </a:p>
          <a:p>
            <a:pPr marL="0" indent="0">
              <a:buNone/>
            </a:pPr>
            <a:endParaRPr lang="en-US" sz="2200" dirty="0"/>
          </a:p>
          <a:p>
            <a:endParaRPr lang="en-US" sz="2200" dirty="0"/>
          </a:p>
        </p:txBody>
      </p:sp>
      <p:sp>
        <p:nvSpPr>
          <p:cNvPr id="8" name="Content Placeholder 7"/>
          <p:cNvSpPr>
            <a:spLocks noGrp="1"/>
          </p:cNvSpPr>
          <p:nvPr>
            <p:ph sz="quarter" idx="4"/>
          </p:nvPr>
        </p:nvSpPr>
        <p:spPr>
          <a:xfrm>
            <a:off x="4592105" y="837071"/>
            <a:ext cx="4041775" cy="5397905"/>
          </a:xfrm>
        </p:spPr>
        <p:txBody>
          <a:bodyPr>
            <a:normAutofit/>
          </a:bodyPr>
          <a:lstStyle/>
          <a:p>
            <a:pPr marL="0" indent="0">
              <a:lnSpc>
                <a:spcPct val="110000"/>
              </a:lnSpc>
              <a:buNone/>
            </a:pPr>
            <a:endParaRPr lang="en-US" sz="2100" dirty="0"/>
          </a:p>
          <a:p>
            <a:pPr>
              <a:lnSpc>
                <a:spcPct val="110000"/>
              </a:lnSpc>
            </a:pPr>
            <a:r>
              <a:rPr lang="en-US" sz="2100" dirty="0"/>
              <a:t>Teacher meets a student at Barnes and Noble for coffee and to talk.</a:t>
            </a:r>
          </a:p>
          <a:p>
            <a:pPr marL="0" indent="0">
              <a:lnSpc>
                <a:spcPct val="110000"/>
              </a:lnSpc>
              <a:buNone/>
            </a:pPr>
            <a:endParaRPr lang="en-US" sz="2100" dirty="0"/>
          </a:p>
          <a:p>
            <a:pPr>
              <a:lnSpc>
                <a:spcPct val="110000"/>
              </a:lnSpc>
            </a:pPr>
            <a:r>
              <a:rPr lang="en-US" sz="2100" dirty="0"/>
              <a:t>Teacher sends a text to remind students of a test the following day in violation of school policy.</a:t>
            </a:r>
          </a:p>
          <a:p>
            <a:pPr marL="0" indent="0">
              <a:lnSpc>
                <a:spcPct val="110000"/>
              </a:lnSpc>
              <a:buNone/>
            </a:pPr>
            <a:endParaRPr lang="en-US" sz="2100" dirty="0"/>
          </a:p>
          <a:p>
            <a:pPr>
              <a:lnSpc>
                <a:spcPct val="110000"/>
              </a:lnSpc>
            </a:pPr>
            <a:r>
              <a:rPr lang="en-US" sz="2100" dirty="0"/>
              <a:t>Teacher meets </a:t>
            </a:r>
            <a:r>
              <a:rPr lang="en-US" sz="2100"/>
              <a:t>with an individual student </a:t>
            </a:r>
            <a:r>
              <a:rPr lang="en-US" sz="2100" dirty="0"/>
              <a:t>in a locked classroom.</a:t>
            </a:r>
          </a:p>
          <a:p>
            <a:endParaRPr lang="en-US" sz="2100" dirty="0"/>
          </a:p>
        </p:txBody>
      </p:sp>
      <p:sp>
        <p:nvSpPr>
          <p:cNvPr id="4" name="Slide Number Placeholder 3"/>
          <p:cNvSpPr>
            <a:spLocks noGrp="1"/>
          </p:cNvSpPr>
          <p:nvPr>
            <p:ph type="sldNum" sz="quarter" idx="12"/>
          </p:nvPr>
        </p:nvSpPr>
        <p:spPr/>
        <p:txBody>
          <a:bodyPr/>
          <a:lstStyle/>
          <a:p>
            <a:fld id="{A3DD2DFE-2B8D-9541-9EAC-6C4E629DB06C}" type="slidenum">
              <a:rPr lang="en-US" smtClean="0"/>
              <a:t>36</a:t>
            </a:fld>
            <a:endParaRPr lang="en-US" dirty="0"/>
          </a:p>
        </p:txBody>
      </p:sp>
      <p:pic>
        <p:nvPicPr>
          <p:cNvPr id="9" name="Picture 8" descr="thumbs.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9506" y="110019"/>
            <a:ext cx="2152044" cy="1213552"/>
          </a:xfrm>
          <a:prstGeom prst="rect">
            <a:avLst/>
          </a:prstGeom>
        </p:spPr>
      </p:pic>
    </p:spTree>
    <p:extLst>
      <p:ext uri="{BB962C8B-B14F-4D97-AF65-F5344CB8AC3E}">
        <p14:creationId xmlns:p14="http://schemas.microsoft.com/office/powerpoint/2010/main" val="140309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a:t>
            </a:r>
            <a:r>
              <a:rPr lang="en-US" sz="5400" dirty="0"/>
              <a:t>EVERYONE’S Responsibility</a:t>
            </a:r>
          </a:p>
        </p:txBody>
      </p:sp>
      <p:sp>
        <p:nvSpPr>
          <p:cNvPr id="3" name="Content Placeholder 2"/>
          <p:cNvSpPr>
            <a:spLocks noGrp="1"/>
          </p:cNvSpPr>
          <p:nvPr>
            <p:ph idx="1"/>
          </p:nvPr>
        </p:nvSpPr>
        <p:spPr/>
        <p:txBody>
          <a:bodyPr/>
          <a:lstStyle/>
          <a:p>
            <a:endParaRPr lang="en-US" dirty="0"/>
          </a:p>
          <a:p>
            <a:endParaRPr lang="en-US" dirty="0"/>
          </a:p>
          <a:p>
            <a:pPr marL="0" indent="0">
              <a:buNone/>
            </a:pPr>
            <a:r>
              <a:rPr lang="en-US" dirty="0"/>
              <a:t> </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t>37</a:t>
            </a:fld>
            <a:endParaRPr lang="en-US" dirty="0"/>
          </a:p>
        </p:txBody>
      </p:sp>
      <p:pic>
        <p:nvPicPr>
          <p:cNvPr id="5" name="Picture 4" descr="if-you-see-something-say-something.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941" y="1855786"/>
            <a:ext cx="7776118" cy="3666254"/>
          </a:xfrm>
          <a:prstGeom prst="rect">
            <a:avLst/>
          </a:prstGeom>
        </p:spPr>
      </p:pic>
    </p:spTree>
    <p:extLst>
      <p:ext uri="{BB962C8B-B14F-4D97-AF65-F5344CB8AC3E}">
        <p14:creationId xmlns:p14="http://schemas.microsoft.com/office/powerpoint/2010/main" val="22830704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formance-task.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9142413" cy="685800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38</a:t>
            </a:fld>
            <a:endParaRPr lang="en-US" dirty="0"/>
          </a:p>
        </p:txBody>
      </p:sp>
    </p:spTree>
    <p:extLst>
      <p:ext uri="{BB962C8B-B14F-4D97-AF65-F5344CB8AC3E}">
        <p14:creationId xmlns:p14="http://schemas.microsoft.com/office/powerpoint/2010/main" val="1069375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flection.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154375"/>
            <a:ext cx="9142413" cy="6815137"/>
          </a:xfrm>
          <a:prstGeom prst="rect">
            <a:avLst/>
          </a:prstGeom>
        </p:spPr>
      </p:pic>
      <p:sp>
        <p:nvSpPr>
          <p:cNvPr id="5" name="Rectangle 4"/>
          <p:cNvSpPr/>
          <p:nvPr/>
        </p:nvSpPr>
        <p:spPr>
          <a:xfrm>
            <a:off x="0" y="6214158"/>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422760"/>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39</a:t>
            </a:fld>
            <a:endParaRPr lang="en-US" dirty="0"/>
          </a:p>
        </p:txBody>
      </p:sp>
    </p:spTree>
    <p:extLst>
      <p:ext uri="{BB962C8B-B14F-4D97-AF65-F5344CB8AC3E}">
        <p14:creationId xmlns:p14="http://schemas.microsoft.com/office/powerpoint/2010/main" val="30661623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a:p>
        </p:txBody>
      </p:sp>
      <p:pic>
        <p:nvPicPr>
          <p:cNvPr id="6" name="Picture 5" descr="Puzzle-Assessment.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82751" y="139925"/>
            <a:ext cx="6378498" cy="5986238"/>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t>40</a:t>
            </a:fld>
            <a:endParaRPr lang="en-US"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Tree>
    <p:extLst>
      <p:ext uri="{BB962C8B-B14F-4D97-AF65-F5344CB8AC3E}">
        <p14:creationId xmlns:p14="http://schemas.microsoft.com/office/powerpoint/2010/main" val="2482450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estions chalkboard.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102646"/>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t>41</a:t>
            </a:fld>
            <a:endParaRPr lang="en-US" dirty="0"/>
          </a:p>
        </p:txBody>
      </p:sp>
    </p:spTree>
    <p:extLst>
      <p:ext uri="{BB962C8B-B14F-4D97-AF65-F5344CB8AC3E}">
        <p14:creationId xmlns:p14="http://schemas.microsoft.com/office/powerpoint/2010/main" val="38221434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457200" y="253471"/>
            <a:ext cx="8229600" cy="1143000"/>
          </a:xfrm>
        </p:spPr>
        <p:txBody>
          <a:bodyPr/>
          <a:lstStyle/>
          <a:p>
            <a:r>
              <a:rPr lang="en-US" dirty="0"/>
              <a:t>References</a:t>
            </a:r>
          </a:p>
        </p:txBody>
      </p:sp>
      <p:sp>
        <p:nvSpPr>
          <p:cNvPr id="3" name="Content Placeholder 2"/>
          <p:cNvSpPr>
            <a:spLocks noGrp="1"/>
          </p:cNvSpPr>
          <p:nvPr>
            <p:ph idx="1"/>
          </p:nvPr>
        </p:nvSpPr>
        <p:spPr>
          <a:xfrm>
            <a:off x="457200" y="1830388"/>
            <a:ext cx="8229600" cy="4272258"/>
          </a:xfrm>
        </p:spPr>
        <p:txBody>
          <a:bodyPr>
            <a:normAutofit lnSpcReduction="10000"/>
          </a:bodyPr>
          <a:lstStyle/>
          <a:p>
            <a:r>
              <a:rPr lang="en-US" sz="1400" dirty="0"/>
              <a:t>Abbott, T. (2015, January). More teachers are having sex with their students. Here’s how schools can stop them. </a:t>
            </a:r>
            <a:r>
              <a:rPr lang="en-US" sz="1400" i="1" dirty="0"/>
              <a:t>The Washington Post. </a:t>
            </a:r>
            <a:r>
              <a:rPr lang="en-US" sz="1400" dirty="0"/>
              <a:t>Retrieved from  </a:t>
            </a:r>
            <a:r>
              <a:rPr lang="en-US" sz="1400" dirty="0">
                <a:hlinkClick r:id="rId4"/>
              </a:rPr>
              <a:t>https://www.washingtonpost.com/posteverything/wp/2015/01/20/more-teachers-are-having-sex-with-their-students-heres-how-schools-can-stop-them</a:t>
            </a:r>
            <a:r>
              <a:rPr lang="en-US" sz="1400" dirty="0"/>
              <a:t> </a:t>
            </a:r>
          </a:p>
          <a:p>
            <a:endParaRPr lang="en-US" sz="1400" dirty="0"/>
          </a:p>
          <a:p>
            <a:r>
              <a:rPr lang="en-US" sz="1400" dirty="0"/>
              <a:t>Bradshaw, V. (2012, December). Preventing inappropriate teacher-student relationships [</a:t>
            </a:r>
            <a:r>
              <a:rPr lang="en-US" sz="1400" dirty="0" err="1"/>
              <a:t>Prezi</a:t>
            </a:r>
            <a:r>
              <a:rPr lang="en-US" sz="1400" dirty="0"/>
              <a:t> presentation]. Retrieved from  </a:t>
            </a:r>
            <a:r>
              <a:rPr lang="en-US" sz="1400" dirty="0">
                <a:hlinkClick r:id="rId5"/>
              </a:rPr>
              <a:t>https://prezi.com/e7nwvvxjr77t/preventing-inappropriate-teacher-student-relationships/</a:t>
            </a:r>
            <a:endParaRPr lang="en-US" sz="1400" dirty="0"/>
          </a:p>
          <a:p>
            <a:pPr marL="0" indent="0">
              <a:buNone/>
            </a:pPr>
            <a:r>
              <a:rPr lang="en-US" sz="1400" dirty="0"/>
              <a:t> </a:t>
            </a:r>
          </a:p>
          <a:p>
            <a:r>
              <a:rPr lang="en-US" sz="1400" dirty="0"/>
              <a:t>Douglas, E. (2012, October 31). 7 practices to prevent unethical behavior [Blog post]. Retrieved from </a:t>
            </a:r>
            <a:r>
              <a:rPr lang="en-US" sz="1400" dirty="0">
                <a:hlinkClick r:id="rId6"/>
              </a:rPr>
              <a:t>http://blogs.edweek.org/topschooljobs/k-12_talent_manager/2012/10/7_practices_to_prevent_unethical_behavior.html</a:t>
            </a:r>
            <a:endParaRPr lang="en-US" sz="1400" dirty="0"/>
          </a:p>
          <a:p>
            <a:pPr marL="0" indent="0">
              <a:buNone/>
            </a:pPr>
            <a:endParaRPr lang="en-US" sz="1400" dirty="0"/>
          </a:p>
          <a:p>
            <a:r>
              <a:rPr lang="en-US" sz="1400" dirty="0"/>
              <a:t>Gino, F., Ordonez, L., &amp; Welsh, D. (2014, September). How unethical behavior becomes habit. </a:t>
            </a:r>
            <a:r>
              <a:rPr lang="en-US" sz="1400" i="1" dirty="0"/>
              <a:t>Harvard Business Review</a:t>
            </a:r>
            <a:r>
              <a:rPr lang="en-US" sz="1400" dirty="0"/>
              <a:t>. Retrieved from </a:t>
            </a:r>
            <a:r>
              <a:rPr lang="en-US" sz="1400" u="sng" dirty="0">
                <a:hlinkClick r:id="rId7"/>
              </a:rPr>
              <a:t>https://hbr.org/2014/09/how-unethical-behavior-becomes-habit</a:t>
            </a:r>
            <a:endParaRPr lang="en-US" sz="1400" dirty="0"/>
          </a:p>
          <a:p>
            <a:pPr marL="0" indent="0">
              <a:buNone/>
            </a:pPr>
            <a:endParaRPr lang="en-US" sz="1400" dirty="0"/>
          </a:p>
          <a:p>
            <a:r>
              <a:rPr lang="en-US" sz="1400" dirty="0"/>
              <a:t>Trevino, L. K., &amp; Brown, M. E. (2005). The role of leaders in influencing unethical behavior in the workplace. In Kidwell, R., &amp; Martin, C. (Eds.), </a:t>
            </a:r>
            <a:r>
              <a:rPr lang="en-US" sz="1400" i="1" dirty="0"/>
              <a:t>Managing Organizational Deviance. </a:t>
            </a:r>
            <a:r>
              <a:rPr lang="en-US" sz="1400" u="sng" dirty="0">
                <a:hlinkClick r:id="rId8"/>
              </a:rPr>
              <a:t>http://dx.doi.org/10.4135/9781452231105.n3</a:t>
            </a:r>
            <a:endParaRPr lang="en-US" sz="1400" dirty="0"/>
          </a:p>
          <a:p>
            <a:pPr marL="0" indent="0">
              <a:buNone/>
            </a:pPr>
            <a:endParaRPr lang="en-US" dirty="0"/>
          </a:p>
        </p:txBody>
      </p:sp>
      <p:sp>
        <p:nvSpPr>
          <p:cNvPr id="4" name="Slide Number Placeholder 3"/>
          <p:cNvSpPr>
            <a:spLocks noGrp="1"/>
          </p:cNvSpPr>
          <p:nvPr>
            <p:ph type="sldNum" sz="quarter" idx="12"/>
          </p:nvPr>
        </p:nvSpPr>
        <p:spPr/>
        <p:txBody>
          <a:bodyPr/>
          <a:lstStyle/>
          <a:p>
            <a:fld id="{A3DD2DFE-2B8D-9541-9EAC-6C4E629DB06C}" type="slidenum">
              <a:rPr lang="en-US" smtClean="0"/>
              <a:t>42</a:t>
            </a:fld>
            <a:endParaRPr lang="en-US" dirty="0"/>
          </a:p>
        </p:txBody>
      </p:sp>
    </p:spTree>
    <p:extLst>
      <p:ext uri="{BB962C8B-B14F-4D97-AF65-F5344CB8AC3E}">
        <p14:creationId xmlns:p14="http://schemas.microsoft.com/office/powerpoint/2010/main" val="30101422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20067</TotalTime>
  <Words>6004</Words>
  <Application>Microsoft Office PowerPoint</Application>
  <PresentationFormat>On-screen Show (4:3)</PresentationFormat>
  <Paragraphs>734</Paragraphs>
  <Slides>42</Slides>
  <Notes>42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Lucida Grande</vt:lpstr>
      <vt:lpstr>Office Theme</vt:lpstr>
      <vt:lpstr>PowerPoint Presentation</vt:lpstr>
      <vt:lpstr>PowerPoint Presentation</vt:lpstr>
      <vt:lpstr> Stimulating Thinking</vt:lpstr>
      <vt:lpstr>PowerPoint Presentation</vt:lpstr>
      <vt:lpstr>Inappropriate Behavior</vt:lpstr>
      <vt:lpstr>PowerPoint Presentation</vt:lpstr>
      <vt:lpstr>PowerPoint Presentation</vt:lpstr>
      <vt:lpstr>PowerPoint Presentation</vt:lpstr>
      <vt:lpstr>In 2015, the Washington Post wrote:</vt:lpstr>
      <vt:lpstr>PowerPoint Presentation</vt:lpstr>
      <vt:lpstr>Video Scenario</vt:lpstr>
      <vt:lpstr>Video Scenario Reflection</vt:lpstr>
      <vt:lpstr>PowerPoint Presentation</vt:lpstr>
      <vt:lpstr>Building and Maintaining Educator Ethics</vt:lpstr>
      <vt:lpstr>Building and Maintaining Educator Ethics</vt:lpstr>
      <vt:lpstr>Administrator’s Role </vt:lpstr>
      <vt:lpstr>The Concept of Leadership</vt:lpstr>
      <vt:lpstr>Providing Direction and Exercising Influence Begins with Culture</vt:lpstr>
      <vt:lpstr>PowerPoint Presentation</vt:lpstr>
      <vt:lpstr>PowerPoint Presentation</vt:lpstr>
      <vt:lpstr>Prevention Practices</vt:lpstr>
      <vt:lpstr>Prevention Practices</vt:lpstr>
      <vt:lpstr>Prevention Practices</vt:lpstr>
      <vt:lpstr>Prevention Practices</vt:lpstr>
      <vt:lpstr>Prevention Practices</vt:lpstr>
      <vt:lpstr>Prevention Practices</vt:lpstr>
      <vt:lpstr>PowerPoint Presentation</vt:lpstr>
      <vt:lpstr>Key Questions</vt:lpstr>
      <vt:lpstr>PowerPoint Presentation</vt:lpstr>
      <vt:lpstr>PowerPoint Presentation</vt:lpstr>
      <vt:lpstr>Intervention: Respond Immediately</vt:lpstr>
      <vt:lpstr>Intervention: Clarify Expectations </vt:lpstr>
      <vt:lpstr>Intervention: Clarify Consequences</vt:lpstr>
      <vt:lpstr>Intervention: Monitor Closely</vt:lpstr>
      <vt:lpstr>Intervention: Follow Up</vt:lpstr>
      <vt:lpstr>To Intervene or Not to Intervene</vt:lpstr>
      <vt:lpstr> EVERYONE’S Responsibility</vt:lpstr>
      <vt:lpstr>PowerPoint Presentation</vt:lpstr>
      <vt:lpstr>PowerPoint Presentation</vt:lpstr>
      <vt:lpstr>PowerPoint Presentation</vt:lpstr>
      <vt:lpstr>PowerPoint Presentation</vt:lpstr>
      <vt:lpstr>References</vt:lpstr>
    </vt:vector>
  </TitlesOfParts>
  <Company>Ed-Point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Sonia Perez</dc:creator>
  <cp:lastModifiedBy>Barry Walker</cp:lastModifiedBy>
  <cp:revision>885</cp:revision>
  <cp:lastPrinted>2017-03-23T13:11:32Z</cp:lastPrinted>
  <dcterms:created xsi:type="dcterms:W3CDTF">2016-06-08T17:09:54Z</dcterms:created>
  <dcterms:modified xsi:type="dcterms:W3CDTF">2022-07-27T15:03:00Z</dcterms:modified>
</cp:coreProperties>
</file>